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68" r:id="rId6"/>
    <p:sldId id="274" r:id="rId7"/>
    <p:sldId id="275" r:id="rId8"/>
    <p:sldId id="261" r:id="rId9"/>
    <p:sldId id="262" r:id="rId10"/>
    <p:sldId id="263" r:id="rId11"/>
    <p:sldId id="265" r:id="rId12"/>
    <p:sldId id="266" r:id="rId13"/>
    <p:sldId id="267" r:id="rId14"/>
    <p:sldId id="276" r:id="rId15"/>
    <p:sldId id="269" r:id="rId16"/>
    <p:sldId id="270" r:id="rId17"/>
    <p:sldId id="278" r:id="rId18"/>
    <p:sldId id="271" r:id="rId19"/>
    <p:sldId id="279" r:id="rId20"/>
    <p:sldId id="280" r:id="rId21"/>
    <p:sldId id="281" r:id="rId22"/>
    <p:sldId id="264" r:id="rId23"/>
    <p:sldId id="272" r:id="rId24"/>
    <p:sldId id="277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72A82-B99D-499E-84E9-6007697B1AB8}" v="485" dt="2026-01-14T10:06:25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9196B-67EB-43B9-87AB-17EB3A2485A9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B6D6E-2DE2-4A34-AB20-9EC368774C0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The aim of this training is to address matters  schools raised at December drop-in sessions:</a:t>
          </a:r>
          <a:endParaRPr lang="en-US" dirty="0"/>
        </a:p>
      </dgm:t>
    </dgm:pt>
    <dgm:pt modelId="{9B7BE0C5-1799-4FB0-B6AA-E3D7D72E4503}" type="parTrans" cxnId="{379B767E-A8AB-41BB-81EA-8E8EF05AFEDC}">
      <dgm:prSet/>
      <dgm:spPr/>
      <dgm:t>
        <a:bodyPr/>
        <a:lstStyle/>
        <a:p>
          <a:endParaRPr lang="en-US"/>
        </a:p>
      </dgm:t>
    </dgm:pt>
    <dgm:pt modelId="{B83C8658-A47B-4A39-BFF3-5CACD4D14BB7}" type="sibTrans" cxnId="{379B767E-A8AB-41BB-81EA-8E8EF05AFEDC}">
      <dgm:prSet/>
      <dgm:spPr/>
      <dgm:t>
        <a:bodyPr/>
        <a:lstStyle/>
        <a:p>
          <a:endParaRPr lang="en-US"/>
        </a:p>
      </dgm:t>
    </dgm:pt>
    <dgm:pt modelId="{DAC437D6-5326-413F-9872-4BECF60E6AA7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GB" dirty="0"/>
            <a:t>Schools have asked for the following guidance:</a:t>
          </a:r>
          <a:endParaRPr lang="en-US" dirty="0"/>
        </a:p>
      </dgm:t>
    </dgm:pt>
    <dgm:pt modelId="{547D41ED-9E95-400C-8F17-188507BBC836}" type="parTrans" cxnId="{DA52DB47-867E-418E-9F7A-BC10CE285859}">
      <dgm:prSet/>
      <dgm:spPr/>
      <dgm:t>
        <a:bodyPr/>
        <a:lstStyle/>
        <a:p>
          <a:endParaRPr lang="en-US"/>
        </a:p>
      </dgm:t>
    </dgm:pt>
    <dgm:pt modelId="{9D494A20-E484-4865-AC8D-4C9ECF3E4565}" type="sibTrans" cxnId="{DA52DB47-867E-418E-9F7A-BC10CE285859}">
      <dgm:prSet/>
      <dgm:spPr/>
      <dgm:t>
        <a:bodyPr/>
        <a:lstStyle/>
        <a:p>
          <a:endParaRPr lang="en-US"/>
        </a:p>
      </dgm:t>
    </dgm:pt>
    <dgm:pt modelId="{F9AB69F2-C0AA-4B14-9883-891D21129D9F}">
      <dgm:prSet/>
      <dgm:spPr/>
      <dgm:t>
        <a:bodyPr/>
        <a:lstStyle/>
        <a:p>
          <a:r>
            <a:rPr lang="en-GB"/>
            <a:t>How to process a pending application</a:t>
          </a:r>
          <a:endParaRPr lang="en-US"/>
        </a:p>
      </dgm:t>
    </dgm:pt>
    <dgm:pt modelId="{023F919B-BA73-41E9-A5A3-5A47CB741C92}" type="parTrans" cxnId="{3188F103-240C-402F-9690-11819EDE59F3}">
      <dgm:prSet/>
      <dgm:spPr/>
      <dgm:t>
        <a:bodyPr/>
        <a:lstStyle/>
        <a:p>
          <a:endParaRPr lang="en-US"/>
        </a:p>
      </dgm:t>
    </dgm:pt>
    <dgm:pt modelId="{47EB8C96-1A03-49DF-BDB5-9EE16A431BC5}" type="sibTrans" cxnId="{3188F103-240C-402F-9690-11819EDE59F3}">
      <dgm:prSet/>
      <dgm:spPr/>
      <dgm:t>
        <a:bodyPr/>
        <a:lstStyle/>
        <a:p>
          <a:endParaRPr lang="en-US"/>
        </a:p>
      </dgm:t>
    </dgm:pt>
    <dgm:pt modelId="{1438575E-72C4-4894-B643-5208FCE74C9E}">
      <dgm:prSet/>
      <dgm:spPr/>
      <dgm:t>
        <a:bodyPr/>
        <a:lstStyle/>
        <a:p>
          <a:r>
            <a:rPr lang="en-GB" dirty="0"/>
            <a:t>Determining eligible pupils (checking benefit status)</a:t>
          </a:r>
          <a:endParaRPr lang="en-US" dirty="0"/>
        </a:p>
      </dgm:t>
    </dgm:pt>
    <dgm:pt modelId="{26A0D475-78B3-434F-B6D3-CEEF88557190}" type="parTrans" cxnId="{4161620F-7363-4E10-A009-531345B02427}">
      <dgm:prSet/>
      <dgm:spPr/>
      <dgm:t>
        <a:bodyPr/>
        <a:lstStyle/>
        <a:p>
          <a:endParaRPr lang="en-US"/>
        </a:p>
      </dgm:t>
    </dgm:pt>
    <dgm:pt modelId="{A1844ED8-DFA2-4604-BAB2-8FB96D3633A6}" type="sibTrans" cxnId="{4161620F-7363-4E10-A009-531345B02427}">
      <dgm:prSet/>
      <dgm:spPr/>
      <dgm:t>
        <a:bodyPr/>
        <a:lstStyle/>
        <a:p>
          <a:endParaRPr lang="en-US"/>
        </a:p>
      </dgm:t>
    </dgm:pt>
    <dgm:pt modelId="{6B57827E-73E7-489B-B37E-7BD3CBCE7EDE}">
      <dgm:prSet/>
      <dgm:spPr/>
      <dgm:t>
        <a:bodyPr/>
        <a:lstStyle/>
        <a:p>
          <a:r>
            <a:rPr lang="en-GB" dirty="0"/>
            <a:t>How to accept applications into their school</a:t>
          </a:r>
          <a:endParaRPr lang="en-US" dirty="0"/>
        </a:p>
      </dgm:t>
    </dgm:pt>
    <dgm:pt modelId="{5ACAFCA6-3B51-4C1A-9EEF-BF7B930867CE}" type="parTrans" cxnId="{464D9DBA-779B-4358-A95D-0B04C40E19B6}">
      <dgm:prSet/>
      <dgm:spPr/>
      <dgm:t>
        <a:bodyPr/>
        <a:lstStyle/>
        <a:p>
          <a:endParaRPr lang="en-US"/>
        </a:p>
      </dgm:t>
    </dgm:pt>
    <dgm:pt modelId="{31AC8C0C-C460-417A-B54B-841607D29C22}" type="sibTrans" cxnId="{464D9DBA-779B-4358-A95D-0B04C40E19B6}">
      <dgm:prSet/>
      <dgm:spPr/>
      <dgm:t>
        <a:bodyPr/>
        <a:lstStyle/>
        <a:p>
          <a:endParaRPr lang="en-US"/>
        </a:p>
      </dgm:t>
    </dgm:pt>
    <dgm:pt modelId="{52B2446E-847D-4906-BB49-5ECBFA3B8DFE}">
      <dgm:prSet/>
      <dgm:spPr/>
      <dgm:t>
        <a:bodyPr/>
        <a:lstStyle/>
        <a:p>
          <a:r>
            <a:rPr lang="en-GB"/>
            <a:t>Archiving records, removing pupils from their lists</a:t>
          </a:r>
          <a:endParaRPr lang="en-US"/>
        </a:p>
      </dgm:t>
    </dgm:pt>
    <dgm:pt modelId="{5F53BC25-AD40-47CD-BA80-FF8AAD012B96}" type="parTrans" cxnId="{01BE2034-480B-4DCB-9B1B-FBB900F8A7F2}">
      <dgm:prSet/>
      <dgm:spPr/>
      <dgm:t>
        <a:bodyPr/>
        <a:lstStyle/>
        <a:p>
          <a:endParaRPr lang="en-US"/>
        </a:p>
      </dgm:t>
    </dgm:pt>
    <dgm:pt modelId="{AAF483FB-8E75-4F0A-B261-34807FA79BAF}" type="sibTrans" cxnId="{01BE2034-480B-4DCB-9B1B-FBB900F8A7F2}">
      <dgm:prSet/>
      <dgm:spPr/>
      <dgm:t>
        <a:bodyPr/>
        <a:lstStyle/>
        <a:p>
          <a:endParaRPr lang="en-US"/>
        </a:p>
      </dgm:t>
    </dgm:pt>
    <dgm:pt modelId="{C4AE69A1-1434-4493-AFD9-57F00970AE76}" type="pres">
      <dgm:prSet presAssocID="{C9B9196B-67EB-43B9-87AB-17EB3A2485A9}" presName="Name0" presStyleCnt="0">
        <dgm:presLayoutVars>
          <dgm:dir/>
          <dgm:animLvl val="lvl"/>
          <dgm:resizeHandles val="exact"/>
        </dgm:presLayoutVars>
      </dgm:prSet>
      <dgm:spPr/>
    </dgm:pt>
    <dgm:pt modelId="{346C73D5-CEC8-4BA8-B1ED-18E4F7CEE650}" type="pres">
      <dgm:prSet presAssocID="{DAC437D6-5326-413F-9872-4BECF60E6AA7}" presName="boxAndChildren" presStyleCnt="0"/>
      <dgm:spPr/>
    </dgm:pt>
    <dgm:pt modelId="{D996B250-1894-4705-8A83-008AFF8791C5}" type="pres">
      <dgm:prSet presAssocID="{DAC437D6-5326-413F-9872-4BECF60E6AA7}" presName="parentTextBox" presStyleLbl="node1" presStyleIdx="0" presStyleCnt="2"/>
      <dgm:spPr/>
    </dgm:pt>
    <dgm:pt modelId="{E3D8B341-6F4B-4169-968F-7D86E9323BFB}" type="pres">
      <dgm:prSet presAssocID="{DAC437D6-5326-413F-9872-4BECF60E6AA7}" presName="entireBox" presStyleLbl="node1" presStyleIdx="0" presStyleCnt="2"/>
      <dgm:spPr/>
    </dgm:pt>
    <dgm:pt modelId="{01829074-D746-4B4A-9AA2-F28A0662FD46}" type="pres">
      <dgm:prSet presAssocID="{DAC437D6-5326-413F-9872-4BECF60E6AA7}" presName="descendantBox" presStyleCnt="0"/>
      <dgm:spPr/>
    </dgm:pt>
    <dgm:pt modelId="{8D23E63C-9EDA-4F9F-8CDD-1E1A7DDD997C}" type="pres">
      <dgm:prSet presAssocID="{F9AB69F2-C0AA-4B14-9883-891D21129D9F}" presName="childTextBox" presStyleLbl="fgAccFollowNode1" presStyleIdx="0" presStyleCnt="4">
        <dgm:presLayoutVars>
          <dgm:bulletEnabled val="1"/>
        </dgm:presLayoutVars>
      </dgm:prSet>
      <dgm:spPr/>
    </dgm:pt>
    <dgm:pt modelId="{73B35283-0BA8-4E27-A23E-0939AC0B7FE1}" type="pres">
      <dgm:prSet presAssocID="{1438575E-72C4-4894-B643-5208FCE74C9E}" presName="childTextBox" presStyleLbl="fgAccFollowNode1" presStyleIdx="1" presStyleCnt="4">
        <dgm:presLayoutVars>
          <dgm:bulletEnabled val="1"/>
        </dgm:presLayoutVars>
      </dgm:prSet>
      <dgm:spPr/>
    </dgm:pt>
    <dgm:pt modelId="{6F829072-864B-45B6-9038-7A451CD07D5B}" type="pres">
      <dgm:prSet presAssocID="{6B57827E-73E7-489B-B37E-7BD3CBCE7EDE}" presName="childTextBox" presStyleLbl="fgAccFollowNode1" presStyleIdx="2" presStyleCnt="4">
        <dgm:presLayoutVars>
          <dgm:bulletEnabled val="1"/>
        </dgm:presLayoutVars>
      </dgm:prSet>
      <dgm:spPr/>
    </dgm:pt>
    <dgm:pt modelId="{B2BDE02B-9A99-4AC9-BBFF-3766D9C7A909}" type="pres">
      <dgm:prSet presAssocID="{52B2446E-847D-4906-BB49-5ECBFA3B8DFE}" presName="childTextBox" presStyleLbl="fgAccFollowNode1" presStyleIdx="3" presStyleCnt="4">
        <dgm:presLayoutVars>
          <dgm:bulletEnabled val="1"/>
        </dgm:presLayoutVars>
      </dgm:prSet>
      <dgm:spPr/>
    </dgm:pt>
    <dgm:pt modelId="{31345DC5-B265-41DE-97E8-C09F65161CFB}" type="pres">
      <dgm:prSet presAssocID="{B83C8658-A47B-4A39-BFF3-5CACD4D14BB7}" presName="sp" presStyleCnt="0"/>
      <dgm:spPr/>
    </dgm:pt>
    <dgm:pt modelId="{304D1E4E-0863-40EF-9065-2FAC66BFC135}" type="pres">
      <dgm:prSet presAssocID="{226B6D6E-2DE2-4A34-AB20-9EC368774C00}" presName="arrowAndChildren" presStyleCnt="0"/>
      <dgm:spPr/>
    </dgm:pt>
    <dgm:pt modelId="{4B2722CC-A626-40C4-AF63-06C2ACDB9FA6}" type="pres">
      <dgm:prSet presAssocID="{226B6D6E-2DE2-4A34-AB20-9EC368774C00}" presName="parentTextArrow" presStyleLbl="node1" presStyleIdx="1" presStyleCnt="2"/>
      <dgm:spPr/>
    </dgm:pt>
  </dgm:ptLst>
  <dgm:cxnLst>
    <dgm:cxn modelId="{3188F103-240C-402F-9690-11819EDE59F3}" srcId="{DAC437D6-5326-413F-9872-4BECF60E6AA7}" destId="{F9AB69F2-C0AA-4B14-9883-891D21129D9F}" srcOrd="0" destOrd="0" parTransId="{023F919B-BA73-41E9-A5A3-5A47CB741C92}" sibTransId="{47EB8C96-1A03-49DF-BDB5-9EE16A431BC5}"/>
    <dgm:cxn modelId="{6B61D10C-F97F-40E4-B784-C29F0A28F407}" type="presOf" srcId="{F9AB69F2-C0AA-4B14-9883-891D21129D9F}" destId="{8D23E63C-9EDA-4F9F-8CDD-1E1A7DDD997C}" srcOrd="0" destOrd="0" presId="urn:microsoft.com/office/officeart/2005/8/layout/process4"/>
    <dgm:cxn modelId="{4161620F-7363-4E10-A009-531345B02427}" srcId="{DAC437D6-5326-413F-9872-4BECF60E6AA7}" destId="{1438575E-72C4-4894-B643-5208FCE74C9E}" srcOrd="1" destOrd="0" parTransId="{26A0D475-78B3-434F-B6D3-CEEF88557190}" sibTransId="{A1844ED8-DFA2-4604-BAB2-8FB96D3633A6}"/>
    <dgm:cxn modelId="{40A3D726-A697-43BF-A840-45DC88C176C8}" type="presOf" srcId="{52B2446E-847D-4906-BB49-5ECBFA3B8DFE}" destId="{B2BDE02B-9A99-4AC9-BBFF-3766D9C7A909}" srcOrd="0" destOrd="0" presId="urn:microsoft.com/office/officeart/2005/8/layout/process4"/>
    <dgm:cxn modelId="{A22C5D2C-4DC2-454F-9ED1-599BCBC84D84}" type="presOf" srcId="{226B6D6E-2DE2-4A34-AB20-9EC368774C00}" destId="{4B2722CC-A626-40C4-AF63-06C2ACDB9FA6}" srcOrd="0" destOrd="0" presId="urn:microsoft.com/office/officeart/2005/8/layout/process4"/>
    <dgm:cxn modelId="{01BE2034-480B-4DCB-9B1B-FBB900F8A7F2}" srcId="{DAC437D6-5326-413F-9872-4BECF60E6AA7}" destId="{52B2446E-847D-4906-BB49-5ECBFA3B8DFE}" srcOrd="3" destOrd="0" parTransId="{5F53BC25-AD40-47CD-BA80-FF8AAD012B96}" sibTransId="{AAF483FB-8E75-4F0A-B261-34807FA79BAF}"/>
    <dgm:cxn modelId="{DA52DB47-867E-418E-9F7A-BC10CE285859}" srcId="{C9B9196B-67EB-43B9-87AB-17EB3A2485A9}" destId="{DAC437D6-5326-413F-9872-4BECF60E6AA7}" srcOrd="1" destOrd="0" parTransId="{547D41ED-9E95-400C-8F17-188507BBC836}" sibTransId="{9D494A20-E484-4865-AC8D-4C9ECF3E4565}"/>
    <dgm:cxn modelId="{D88E8268-D8B5-43A5-91AB-9626D0CEC1E8}" type="presOf" srcId="{C9B9196B-67EB-43B9-87AB-17EB3A2485A9}" destId="{C4AE69A1-1434-4493-AFD9-57F00970AE76}" srcOrd="0" destOrd="0" presId="urn:microsoft.com/office/officeart/2005/8/layout/process4"/>
    <dgm:cxn modelId="{5F3F2A76-B3C6-4966-8A6D-6583589E2274}" type="presOf" srcId="{DAC437D6-5326-413F-9872-4BECF60E6AA7}" destId="{D996B250-1894-4705-8A83-008AFF8791C5}" srcOrd="0" destOrd="0" presId="urn:microsoft.com/office/officeart/2005/8/layout/process4"/>
    <dgm:cxn modelId="{C8BF7157-98E7-4321-B25D-0B70BD37AF4D}" type="presOf" srcId="{DAC437D6-5326-413F-9872-4BECF60E6AA7}" destId="{E3D8B341-6F4B-4169-968F-7D86E9323BFB}" srcOrd="1" destOrd="0" presId="urn:microsoft.com/office/officeart/2005/8/layout/process4"/>
    <dgm:cxn modelId="{379B767E-A8AB-41BB-81EA-8E8EF05AFEDC}" srcId="{C9B9196B-67EB-43B9-87AB-17EB3A2485A9}" destId="{226B6D6E-2DE2-4A34-AB20-9EC368774C00}" srcOrd="0" destOrd="0" parTransId="{9B7BE0C5-1799-4FB0-B6AA-E3D7D72E4503}" sibTransId="{B83C8658-A47B-4A39-BFF3-5CACD4D14BB7}"/>
    <dgm:cxn modelId="{15C28CA3-7799-46F8-B26B-5B2344FF9C7D}" type="presOf" srcId="{6B57827E-73E7-489B-B37E-7BD3CBCE7EDE}" destId="{6F829072-864B-45B6-9038-7A451CD07D5B}" srcOrd="0" destOrd="0" presId="urn:microsoft.com/office/officeart/2005/8/layout/process4"/>
    <dgm:cxn modelId="{464D9DBA-779B-4358-A95D-0B04C40E19B6}" srcId="{DAC437D6-5326-413F-9872-4BECF60E6AA7}" destId="{6B57827E-73E7-489B-B37E-7BD3CBCE7EDE}" srcOrd="2" destOrd="0" parTransId="{5ACAFCA6-3B51-4C1A-9EEF-BF7B930867CE}" sibTransId="{31AC8C0C-C460-417A-B54B-841607D29C22}"/>
    <dgm:cxn modelId="{13A66ABE-BFE5-49B5-8BA8-92DCD72CEC86}" type="presOf" srcId="{1438575E-72C4-4894-B643-5208FCE74C9E}" destId="{73B35283-0BA8-4E27-A23E-0939AC0B7FE1}" srcOrd="0" destOrd="0" presId="urn:microsoft.com/office/officeart/2005/8/layout/process4"/>
    <dgm:cxn modelId="{AE4F4E26-9B73-4E85-9434-301E03975968}" type="presParOf" srcId="{C4AE69A1-1434-4493-AFD9-57F00970AE76}" destId="{346C73D5-CEC8-4BA8-B1ED-18E4F7CEE650}" srcOrd="0" destOrd="0" presId="urn:microsoft.com/office/officeart/2005/8/layout/process4"/>
    <dgm:cxn modelId="{CDDD503F-959B-4D6E-B764-00E468605B8E}" type="presParOf" srcId="{346C73D5-CEC8-4BA8-B1ED-18E4F7CEE650}" destId="{D996B250-1894-4705-8A83-008AFF8791C5}" srcOrd="0" destOrd="0" presId="urn:microsoft.com/office/officeart/2005/8/layout/process4"/>
    <dgm:cxn modelId="{58E06A48-BAD8-4D67-BCCD-81B707040DE0}" type="presParOf" srcId="{346C73D5-CEC8-4BA8-B1ED-18E4F7CEE650}" destId="{E3D8B341-6F4B-4169-968F-7D86E9323BFB}" srcOrd="1" destOrd="0" presId="urn:microsoft.com/office/officeart/2005/8/layout/process4"/>
    <dgm:cxn modelId="{6B1805FA-8372-46FA-BFC4-4202A83E7516}" type="presParOf" srcId="{346C73D5-CEC8-4BA8-B1ED-18E4F7CEE650}" destId="{01829074-D746-4B4A-9AA2-F28A0662FD46}" srcOrd="2" destOrd="0" presId="urn:microsoft.com/office/officeart/2005/8/layout/process4"/>
    <dgm:cxn modelId="{C2CC8F5F-9378-4589-8A67-9FF785196FC3}" type="presParOf" srcId="{01829074-D746-4B4A-9AA2-F28A0662FD46}" destId="{8D23E63C-9EDA-4F9F-8CDD-1E1A7DDD997C}" srcOrd="0" destOrd="0" presId="urn:microsoft.com/office/officeart/2005/8/layout/process4"/>
    <dgm:cxn modelId="{E92AE77D-498E-46AA-B235-386D4CE75859}" type="presParOf" srcId="{01829074-D746-4B4A-9AA2-F28A0662FD46}" destId="{73B35283-0BA8-4E27-A23E-0939AC0B7FE1}" srcOrd="1" destOrd="0" presId="urn:microsoft.com/office/officeart/2005/8/layout/process4"/>
    <dgm:cxn modelId="{8B4EEF83-7205-4BBE-80C4-4CC21518BF75}" type="presParOf" srcId="{01829074-D746-4B4A-9AA2-F28A0662FD46}" destId="{6F829072-864B-45B6-9038-7A451CD07D5B}" srcOrd="2" destOrd="0" presId="urn:microsoft.com/office/officeart/2005/8/layout/process4"/>
    <dgm:cxn modelId="{C1E8CA5C-51B5-4769-A040-C62CDF489836}" type="presParOf" srcId="{01829074-D746-4B4A-9AA2-F28A0662FD46}" destId="{B2BDE02B-9A99-4AC9-BBFF-3766D9C7A909}" srcOrd="3" destOrd="0" presId="urn:microsoft.com/office/officeart/2005/8/layout/process4"/>
    <dgm:cxn modelId="{0F9DECCF-383D-48D3-95BA-C10746C8B7F2}" type="presParOf" srcId="{C4AE69A1-1434-4493-AFD9-57F00970AE76}" destId="{31345DC5-B265-41DE-97E8-C09F65161CFB}" srcOrd="1" destOrd="0" presId="urn:microsoft.com/office/officeart/2005/8/layout/process4"/>
    <dgm:cxn modelId="{EDC34F10-0B22-4D9F-A8E8-A6244E76F1AC}" type="presParOf" srcId="{C4AE69A1-1434-4493-AFD9-57F00970AE76}" destId="{304D1E4E-0863-40EF-9065-2FAC66BFC135}" srcOrd="2" destOrd="0" presId="urn:microsoft.com/office/officeart/2005/8/layout/process4"/>
    <dgm:cxn modelId="{68845F50-66CF-4186-8A63-4E438B0B1215}" type="presParOf" srcId="{304D1E4E-0863-40EF-9065-2FAC66BFC135}" destId="{4B2722CC-A626-40C4-AF63-06C2ACDB9F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8B341-6F4B-4169-968F-7D86E9323BFB}">
      <dsp:nvSpPr>
        <dsp:cNvPr id="0" name=""/>
        <dsp:cNvSpPr/>
      </dsp:nvSpPr>
      <dsp:spPr>
        <a:xfrm>
          <a:off x="0" y="2958124"/>
          <a:ext cx="10652760" cy="1940849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Schools have asked for the following guidance:</a:t>
          </a:r>
          <a:endParaRPr lang="en-US" sz="3600" kern="1200" dirty="0"/>
        </a:p>
      </dsp:txBody>
      <dsp:txXfrm>
        <a:off x="0" y="2958124"/>
        <a:ext cx="10652760" cy="1048058"/>
      </dsp:txXfrm>
    </dsp:sp>
    <dsp:sp modelId="{8D23E63C-9EDA-4F9F-8CDD-1E1A7DDD997C}">
      <dsp:nvSpPr>
        <dsp:cNvPr id="0" name=""/>
        <dsp:cNvSpPr/>
      </dsp:nvSpPr>
      <dsp:spPr>
        <a:xfrm>
          <a:off x="0" y="3967366"/>
          <a:ext cx="2663189" cy="892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How to process a pending application</a:t>
          </a:r>
          <a:endParaRPr lang="en-US" sz="2000" kern="1200"/>
        </a:p>
      </dsp:txBody>
      <dsp:txXfrm>
        <a:off x="0" y="3967366"/>
        <a:ext cx="2663189" cy="892790"/>
      </dsp:txXfrm>
    </dsp:sp>
    <dsp:sp modelId="{73B35283-0BA8-4E27-A23E-0939AC0B7FE1}">
      <dsp:nvSpPr>
        <dsp:cNvPr id="0" name=""/>
        <dsp:cNvSpPr/>
      </dsp:nvSpPr>
      <dsp:spPr>
        <a:xfrm>
          <a:off x="2663190" y="3967366"/>
          <a:ext cx="2663189" cy="892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Determining eligible pupils (checking benefit status)</a:t>
          </a:r>
          <a:endParaRPr lang="en-US" sz="2000" kern="1200" dirty="0"/>
        </a:p>
      </dsp:txBody>
      <dsp:txXfrm>
        <a:off x="2663190" y="3967366"/>
        <a:ext cx="2663189" cy="892790"/>
      </dsp:txXfrm>
    </dsp:sp>
    <dsp:sp modelId="{6F829072-864B-45B6-9038-7A451CD07D5B}">
      <dsp:nvSpPr>
        <dsp:cNvPr id="0" name=""/>
        <dsp:cNvSpPr/>
      </dsp:nvSpPr>
      <dsp:spPr>
        <a:xfrm>
          <a:off x="5326380" y="3967366"/>
          <a:ext cx="2663189" cy="892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to accept applications into their school</a:t>
          </a:r>
          <a:endParaRPr lang="en-US" sz="2000" kern="1200" dirty="0"/>
        </a:p>
      </dsp:txBody>
      <dsp:txXfrm>
        <a:off x="5326380" y="3967366"/>
        <a:ext cx="2663189" cy="892790"/>
      </dsp:txXfrm>
    </dsp:sp>
    <dsp:sp modelId="{B2BDE02B-9A99-4AC9-BBFF-3766D9C7A909}">
      <dsp:nvSpPr>
        <dsp:cNvPr id="0" name=""/>
        <dsp:cNvSpPr/>
      </dsp:nvSpPr>
      <dsp:spPr>
        <a:xfrm>
          <a:off x="7989570" y="3967366"/>
          <a:ext cx="2663189" cy="892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Archiving records, removing pupils from their lists</a:t>
          </a:r>
          <a:endParaRPr lang="en-US" sz="2000" kern="1200"/>
        </a:p>
      </dsp:txBody>
      <dsp:txXfrm>
        <a:off x="7989570" y="3967366"/>
        <a:ext cx="2663189" cy="892790"/>
      </dsp:txXfrm>
    </dsp:sp>
    <dsp:sp modelId="{4B2722CC-A626-40C4-AF63-06C2ACDB9FA6}">
      <dsp:nvSpPr>
        <dsp:cNvPr id="0" name=""/>
        <dsp:cNvSpPr/>
      </dsp:nvSpPr>
      <dsp:spPr>
        <a:xfrm rot="10800000">
          <a:off x="0" y="2210"/>
          <a:ext cx="10652760" cy="2985026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The aim of this training is to address matters  schools raised at December drop-in sessions:</a:t>
          </a:r>
          <a:endParaRPr lang="en-US" sz="3600" kern="1200" dirty="0"/>
        </a:p>
      </dsp:txBody>
      <dsp:txXfrm rot="10800000">
        <a:off x="0" y="2210"/>
        <a:ext cx="10652760" cy="193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09:50:47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0,'0'345'0,"3467"-345"0,-3467-345 0,-3467 345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3T15:30:19.8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0,'59'3,"-1"3,0 3,72 19,-23-4,-39-15,1-3,-1-3,84-6,-18 0,1953 3,-2057 2,0 1,0 2,48 13,-44-9,0-2,47 4,-54-9,-3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6:08:53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14789 968 24425,'-5'38'0,"-13"0"0,-10-1 0,-12 1 0,-11-1 0,-11 1 0,-11-2 0,-12 1 0,-10-1 0,-11-1 0,-10 0 0,-11-1 0,-10 0 0,-9-2 0,-11 0 0,-9 0 0,-9-2 0,-9-1 0,-9 0 0,-9-2 0,-7-1 0,-8 0 0,-7-2 0,-8-1 0,-6-2 0,-7 0 0,-5-2 0,-6-1 0,-6-1 0,-4-2 0,-4-1 0,-4-2 0,-4-1 0,-3-1 0,-3-2 0,-2-2 0,-1 0 0,-2-3 0,-1 0 0,0-3 0,-1 0 0,1-3 0,1 0 0,2-3 0,1 0 0,2-2 0,3-2 0,4-1 0,2-1 0,5-2 0,4-1 0,5-2 0,4-1 0,7-1 0,5-2 0,7 0 0,7-2 0,6-1 0,8-2 0,8 0 0,8-1 0,8-2 0,9 0 0,8-1 0,10-2 0,10 0 0,9 0 0,10-2 0,10 0 0,11-1 0,10 0 0,11-1 0,11-1 0,10 1 0,12-2 0,11 1 0,11-1 0,12 1 0,11-1 0,11 0 0,12 0 0,11 0 0,11 0 0,12 0 0,11 1 0,11 0 0,12 0 0,10 1 0,11 0 0,11 0 0,10 2 0,11-1 0,10 2 0,10 0 0,9 1 0,10 1 0,10 1 0,8 0 0,9 2 0,8 0 0,8 2 0,8 1 0,8 1 0,6 1 0,7 1 0,7 2 0,5 0 0,7 2 0,4 2 0,5 1 0,4 1 0,5 1 0,2 2 0,4 2 0,3 1 0,2 1 0,1 2 0,2 1 0,1 2 0,1 1 0,-1 2 0,0 1 0,-1 2 0,-2 1 0,-1 2 0,-2 1 0,-3 1 0,-3 2 0,-4 2 0,-4 1 0,-4 1 0,-4 1 0,-6 2 0,-6 2 0,-5 0 0,-7 2 0,-6 1 0,-8 1 0,-7 1 0,-8 1 0,-7 2 0,-9 0 0,-9 2 0,-9 0 0,-9 1 0,-9 1 0,-11 1 0,-9 0 0,-10 2 0,-11-1 0,-10 2 0,-11 0 0,-10 0 0,-12 1 0,-11 0 0,-11 0 0,-11 1 0,-12 0 0,-10 0 0,-13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93C2-B3F5-47C4-B244-32079D1695D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77D4-457A-40A6-9837-9F14291E1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77D4-457A-40A6-9837-9F14291E17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everyone,  thanks for joining today.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Before we get started, a few housekeeping items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Accessibility – </a:t>
            </a:r>
            <a:r>
              <a:rPr lang="en-GB" b="0" dirty="0"/>
              <a:t>Click on 3 dots at the top and choose “captions on”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Comments and questions</a:t>
            </a:r>
            <a:r>
              <a:rPr lang="en-GB" dirty="0"/>
              <a:t> – Add to chat.  Including option to up vote any questions which we will cover at the end.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Recording, Transcript and slides</a:t>
            </a:r>
            <a:r>
              <a:rPr lang="en-GB" dirty="0"/>
              <a:t>. – Available after call via schools’ bulletin and posted on the Herts Grid for learning.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77D4-457A-40A6-9837-9F14291E17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9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77D4-457A-40A6-9837-9F14291E17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2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77D4-457A-40A6-9837-9F14291E17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1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Schools can run a check on behalf of a family by choosing the “Run a check for one parent or guardian”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77D4-457A-40A6-9837-9F14291E17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7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2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7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0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4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6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2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1/15/2026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4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1/15/2026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3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1/15/2026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8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5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00445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3880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665684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458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643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03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0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8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2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3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2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6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4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6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ertfordshire.gov.uk/freeschoolmea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93847F-DB88-08B9-E7F0-F46A3C2D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80"/>
            <a:ext cx="3807935" cy="3621024"/>
          </a:xfrm>
          <a:solidFill>
            <a:schemeClr val="tx2">
              <a:lumMod val="50000"/>
              <a:lumOff val="50000"/>
            </a:schemeClr>
          </a:solidFill>
        </p:spPr>
        <p:txBody>
          <a:bodyPr anchor="t">
            <a:normAutofit/>
          </a:bodyPr>
          <a:lstStyle/>
          <a:p>
            <a:endParaRPr lang="en-GB" sz="2700" dirty="0"/>
          </a:p>
          <a:p>
            <a:r>
              <a:rPr lang="en-GB" sz="2700" b="1" dirty="0"/>
              <a:t>Free School Meals – Schools update</a:t>
            </a:r>
            <a:br>
              <a:rPr lang="en-GB" sz="2700" dirty="0"/>
            </a:br>
            <a:br>
              <a:rPr lang="en-GB" sz="2700" dirty="0"/>
            </a:br>
            <a:r>
              <a:rPr lang="en-GB" sz="2700" dirty="0"/>
              <a:t>System walkthrough/training</a:t>
            </a:r>
          </a:p>
          <a:p>
            <a:endParaRPr lang="en-GB" sz="2700" dirty="0"/>
          </a:p>
          <a:p>
            <a:endParaRPr lang="en-GB" sz="2700" dirty="0"/>
          </a:p>
          <a:p>
            <a:r>
              <a:rPr lang="en-GB" sz="1800" dirty="0"/>
              <a:t>14</a:t>
            </a:r>
            <a:r>
              <a:rPr lang="en-GB" sz="1800" baseline="30000" dirty="0"/>
              <a:t>th</a:t>
            </a:r>
            <a:r>
              <a:rPr lang="en-GB" sz="1800" dirty="0"/>
              <a:t> Jan 2026</a:t>
            </a:r>
          </a:p>
          <a:p>
            <a:endParaRPr lang="en-GB" sz="2700" dirty="0"/>
          </a:p>
          <a:p>
            <a:endParaRPr lang="en-GB" sz="2700" dirty="0"/>
          </a:p>
        </p:txBody>
      </p:sp>
      <p:pic>
        <p:nvPicPr>
          <p:cNvPr id="7" name="Content Placeholder 6" descr="School lunch tray with milk, sandwich, and apple held by a young student">
            <a:extLst>
              <a:ext uri="{FF2B5EF4-FFF2-40B4-BE49-F238E27FC236}">
                <a16:creationId xmlns:a16="http://schemas.microsoft.com/office/drawing/2014/main" id="{EDAE0594-3FE6-2131-7078-6BCB297163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1011948"/>
            <a:ext cx="7159752" cy="4976027"/>
          </a:xfrm>
          <a:noFill/>
        </p:spPr>
      </p:pic>
    </p:spTree>
    <p:extLst>
      <p:ext uri="{BB962C8B-B14F-4D97-AF65-F5344CB8AC3E}">
        <p14:creationId xmlns:p14="http://schemas.microsoft.com/office/powerpoint/2010/main" val="176591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ADFE-C40A-AA98-E4D5-B3FEC72D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C089-A507-B2F3-C136-023DFBB4BF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Soft check 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0BFE-938A-703D-274D-4B070FDD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4584684" cy="484759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Theres’ 3 outcomes/actions. </a:t>
            </a:r>
          </a:p>
          <a:p>
            <a:pPr marL="0" indent="0">
              <a:buNone/>
            </a:pPr>
            <a:r>
              <a:rPr lang="en-GB" b="1" dirty="0"/>
              <a:t>Check failed </a:t>
            </a:r>
            <a:r>
              <a:rPr lang="en-GB" dirty="0"/>
              <a:t>– Usually means the info provided (NI, Surname or DOB) doesn’t match. Check info and re-submit</a:t>
            </a:r>
          </a:p>
          <a:p>
            <a:pPr marL="0" indent="0">
              <a:buNone/>
            </a:pPr>
            <a:r>
              <a:rPr lang="en-GB" b="1" dirty="0"/>
              <a:t>May not be eligible </a:t>
            </a:r>
            <a:r>
              <a:rPr lang="en-GB" dirty="0"/>
              <a:t>– The system can’t find the parent/carer eligible. Can still apply and provide evidence for school to check. (Approx 7% total apps)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Eligible</a:t>
            </a:r>
            <a:r>
              <a:rPr lang="en-GB" dirty="0"/>
              <a:t> – System has found the match and shows eligible. School accepts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98D1C-7B7D-6E66-615B-F7B2982C1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2" y="3024356"/>
            <a:ext cx="5744377" cy="1362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5DE24-F5F6-B68B-1BE4-F645071B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65" y="1738712"/>
            <a:ext cx="5725324" cy="1086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34195A-DF53-7517-C6E8-C0A5FB6F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65" y="4586263"/>
            <a:ext cx="5744377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6C45-D468-BB69-0C4F-22068273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778420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Accepting or finalising 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2343-C77E-E8E8-B320-B84D40A6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4624014" cy="4901184"/>
          </a:xfrm>
        </p:spPr>
        <p:txBody>
          <a:bodyPr/>
          <a:lstStyle/>
          <a:p>
            <a:r>
              <a:rPr lang="en-GB" dirty="0"/>
              <a:t>You must always update your school’s system:</a:t>
            </a:r>
          </a:p>
          <a:p>
            <a:endParaRPr lang="en-GB" dirty="0"/>
          </a:p>
          <a:p>
            <a:pPr lvl="1"/>
            <a:r>
              <a:rPr lang="en-GB" dirty="0"/>
              <a:t>On the finalise applications page: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Add the details of each application into your internal school system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Once complete return to the </a:t>
            </a:r>
            <a:r>
              <a:rPr lang="en-GB" b="1" dirty="0"/>
              <a:t>Finalise application </a:t>
            </a:r>
            <a:r>
              <a:rPr lang="en-GB" dirty="0"/>
              <a:t>page.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FF650-1858-562A-F54B-FBB74110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27" y="1252728"/>
            <a:ext cx="5534797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AE6F-D0F1-0038-D49A-9D92253711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Accepting or finalising 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F347-F66B-6FFE-D91F-F5B206D2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4850155" cy="4901184"/>
          </a:xfrm>
        </p:spPr>
        <p:txBody>
          <a:bodyPr/>
          <a:lstStyle/>
          <a:p>
            <a:r>
              <a:rPr lang="en-GB" dirty="0"/>
              <a:t>Mark applications as complete</a:t>
            </a:r>
          </a:p>
          <a:p>
            <a:endParaRPr lang="en-GB" dirty="0"/>
          </a:p>
          <a:p>
            <a:pPr lvl="1"/>
            <a:r>
              <a:rPr lang="en-GB" dirty="0"/>
              <a:t>Tick each application that you’ve added into your system.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Click “</a:t>
            </a:r>
            <a:r>
              <a:rPr lang="en-GB" b="1" dirty="0"/>
              <a:t>Finalise application”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8D871-F043-DD2C-8CEB-ACBD3BD05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51" y="1380744"/>
            <a:ext cx="5563376" cy="5439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CD0F42-F1DE-A292-DB0C-4488EBF4D6EA}"/>
              </a:ext>
            </a:extLst>
          </p:cNvPr>
          <p:cNvCxnSpPr/>
          <p:nvPr/>
        </p:nvCxnSpPr>
        <p:spPr>
          <a:xfrm>
            <a:off x="3873909" y="3429000"/>
            <a:ext cx="1754419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26E3-1CFD-9985-A869-31665F86F3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Status and their meanings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21A028-6650-4A5C-300C-B7FB4CEA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490" y="2020585"/>
            <a:ext cx="1016365" cy="37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2463D-34CB-8EC5-EB4E-F1719C3B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490" y="2605324"/>
            <a:ext cx="1362265" cy="57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F5DE8-E0A2-7609-3287-77B7A4C52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973" y="3481205"/>
            <a:ext cx="914528" cy="562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F3FF5-11A0-BD8D-7E95-39F5373DE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490" y="4190435"/>
            <a:ext cx="1086002" cy="533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13DCC-E7D4-73FC-3659-D26F6DE63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2490" y="4937074"/>
            <a:ext cx="1086002" cy="8097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A40144-426C-AF64-2B43-4D9EC9349020}"/>
              </a:ext>
            </a:extLst>
          </p:cNvPr>
          <p:cNvSpPr txBox="1"/>
          <p:nvPr/>
        </p:nvSpPr>
        <p:spPr>
          <a:xfrm>
            <a:off x="429769" y="1563329"/>
            <a:ext cx="88027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see the following status throughout the system.</a:t>
            </a:r>
          </a:p>
          <a:p>
            <a:endParaRPr lang="en-GB" b="1" dirty="0"/>
          </a:p>
          <a:p>
            <a:r>
              <a:rPr lang="en-GB" b="1" dirty="0"/>
              <a:t>Entitled; </a:t>
            </a:r>
            <a:r>
              <a:rPr lang="en-GB" dirty="0"/>
              <a:t>The application is eligible but waiting for you to add it to your records.</a:t>
            </a:r>
          </a:p>
          <a:p>
            <a:endParaRPr lang="en-GB" b="1" dirty="0"/>
          </a:p>
          <a:p>
            <a:r>
              <a:rPr lang="en-GB" b="1" dirty="0"/>
              <a:t>Receiving Entitlement</a:t>
            </a:r>
            <a:r>
              <a:rPr lang="en-GB" dirty="0"/>
              <a:t>: The entitlement has been added to your records/internal management information system.</a:t>
            </a:r>
          </a:p>
          <a:p>
            <a:endParaRPr lang="en-GB" b="1" dirty="0"/>
          </a:p>
          <a:p>
            <a:r>
              <a:rPr lang="en-GB" b="1" dirty="0"/>
              <a:t>Sent for review: </a:t>
            </a:r>
            <a:r>
              <a:rPr lang="en-GB" dirty="0"/>
              <a:t>The application is currently waiting for you to review the application and evidence. </a:t>
            </a:r>
          </a:p>
          <a:p>
            <a:endParaRPr lang="en-GB" b="1" dirty="0"/>
          </a:p>
          <a:p>
            <a:r>
              <a:rPr lang="en-GB" b="1" dirty="0"/>
              <a:t>Reviewed Entitled</a:t>
            </a:r>
            <a:r>
              <a:rPr lang="en-GB" dirty="0"/>
              <a:t>: You have reviewed the application and deemed it eligible.</a:t>
            </a:r>
          </a:p>
          <a:p>
            <a:endParaRPr lang="en-GB" b="1" dirty="0"/>
          </a:p>
          <a:p>
            <a:r>
              <a:rPr lang="en-GB" b="1" dirty="0"/>
              <a:t>Reviewed Not Entitled</a:t>
            </a:r>
            <a:r>
              <a:rPr lang="en-GB" dirty="0"/>
              <a:t>: You have reviewed the application but found it ineligible.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9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F237A-017E-4087-C674-4C9E437A0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990" y="2015613"/>
            <a:ext cx="6908831" cy="2994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620B6E-7B0D-5684-6EF0-095B3E62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284163"/>
            <a:ext cx="10652125" cy="968375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Processing a “pending application”. 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7B3F3-739A-4B39-67BE-97F2422DBDA2}"/>
              </a:ext>
            </a:extLst>
          </p:cNvPr>
          <p:cNvSpPr txBox="1"/>
          <p:nvPr/>
        </p:nvSpPr>
        <p:spPr>
          <a:xfrm>
            <a:off x="540774" y="1838632"/>
            <a:ext cx="3637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Applications “sent for review” will appear in the “Pending applications section on the dashboard.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799BE1-405F-0B8E-75A3-BB51C31AC4E2}"/>
                  </a:ext>
                </a:extLst>
              </p14:cNvPr>
              <p14:cNvContentPartPr/>
              <p14:nvPr/>
            </p14:nvContentPartPr>
            <p14:xfrm>
              <a:off x="7836232" y="2900555"/>
              <a:ext cx="1209240" cy="5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799BE1-405F-0B8E-75A3-BB51C31AC4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2232" y="2792555"/>
                <a:ext cx="131688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4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E304-4675-D92B-3820-6EF4C3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Processing a “pending application”.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270-688B-6458-4546-7BC11FB0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380744"/>
            <a:ext cx="11201793" cy="5193792"/>
          </a:xfrm>
        </p:spPr>
        <p:txBody>
          <a:bodyPr/>
          <a:lstStyle/>
          <a:p>
            <a:r>
              <a:rPr lang="en-GB" dirty="0"/>
              <a:t>The majority of applications will be approved by the system and show on your school list as </a:t>
            </a:r>
          </a:p>
          <a:p>
            <a:pPr lvl="1"/>
            <a:r>
              <a:rPr lang="en-GB" dirty="0"/>
              <a:t>The only action for these is to accept them onto your school following the process previously outlined</a:t>
            </a:r>
          </a:p>
          <a:p>
            <a:r>
              <a:rPr lang="en-GB" dirty="0"/>
              <a:t>Approximately 7% of applications made will come back as “Sent for Review”. </a:t>
            </a:r>
          </a:p>
          <a:p>
            <a:r>
              <a:rPr lang="en-GB" dirty="0"/>
              <a:t>This means the parent has applied, but the system has not found them to be entitled. </a:t>
            </a:r>
          </a:p>
          <a:p>
            <a:r>
              <a:rPr lang="en-GB" dirty="0"/>
              <a:t>Parents can still submit an application with supporting evidence</a:t>
            </a:r>
          </a:p>
          <a:p>
            <a:r>
              <a:rPr lang="en-GB" dirty="0"/>
              <a:t>When this happens schools will see an application showing in their list as “Sent for review” found in the “Pending applications” section of the dashboard. </a:t>
            </a:r>
          </a:p>
          <a:p>
            <a:r>
              <a:rPr lang="en-GB" dirty="0"/>
              <a:t>It’s the schools responsibility to determine eligibility based on the evidence supplied. </a:t>
            </a:r>
          </a:p>
          <a:p>
            <a:r>
              <a:rPr lang="en-GB" dirty="0"/>
              <a:t>Most applicants will provide Universal Credit proof as this is the most common benefit parents will be receiving.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789FD-9A6C-F970-2A60-A7ED727F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749" y="1397950"/>
            <a:ext cx="943107" cy="333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88B877-9F4D-EFFC-A433-1EF1C04E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99" y="2144017"/>
            <a:ext cx="914528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6992-02F0-F09F-E447-20FF762276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What evidence is accepted?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BF31-C4EE-B605-F026-575949F7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5440090" cy="4901184"/>
          </a:xfrm>
        </p:spPr>
        <p:txBody>
          <a:bodyPr>
            <a:normAutofit/>
          </a:bodyPr>
          <a:lstStyle/>
          <a:p>
            <a:r>
              <a:rPr lang="en-GB" dirty="0"/>
              <a:t>For universal credit – Applicant is eligible if their latest UC statement shows “</a:t>
            </a:r>
            <a:r>
              <a:rPr lang="en-GB" b="1" dirty="0"/>
              <a:t>total take-home pay</a:t>
            </a:r>
            <a:r>
              <a:rPr lang="en-GB" dirty="0"/>
              <a:t>” to be less than £616.67 for that month.   </a:t>
            </a:r>
          </a:p>
          <a:p>
            <a:r>
              <a:rPr lang="en-GB" dirty="0"/>
              <a:t>You can usually find this on page 2 of their UC statement. </a:t>
            </a:r>
          </a:p>
          <a:p>
            <a:r>
              <a:rPr lang="en-GB" dirty="0"/>
              <a:t>UC statement must be from the month before the FSM application was made. </a:t>
            </a:r>
          </a:p>
          <a:p>
            <a:r>
              <a:rPr lang="en-GB" dirty="0"/>
              <a:t>If statement shows previous month is over threshold £616.67, applicant may submit 2 further statements that run consecutively to the original month submitted </a:t>
            </a:r>
            <a:r>
              <a:rPr lang="en-GB" dirty="0" err="1"/>
              <a:t>eg</a:t>
            </a:r>
            <a:r>
              <a:rPr lang="en-GB" dirty="0"/>
              <a:t> Sep, Oct &amp; Nov.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CF734-8631-044A-8D0D-8B86BCB01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86" y="1522540"/>
            <a:ext cx="5249008" cy="38010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6838595-E8F8-A926-F99E-B2ED28616628}"/>
                  </a:ext>
                </a:extLst>
              </p14:cNvPr>
              <p14:cNvContentPartPr/>
              <p14:nvPr/>
            </p14:nvContentPartPr>
            <p14:xfrm>
              <a:off x="5838599" y="4705153"/>
              <a:ext cx="5325218" cy="69715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6838595-E8F8-A926-F99E-B2ED28616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0596" y="4687148"/>
                <a:ext cx="5360863" cy="7328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C02FD46-069A-7EFE-AE31-82068DAC504F}"/>
              </a:ext>
            </a:extLst>
          </p:cNvPr>
          <p:cNvSpPr txBox="1"/>
          <p:nvPr/>
        </p:nvSpPr>
        <p:spPr>
          <a:xfrm>
            <a:off x="7177549" y="5657454"/>
            <a:ext cx="32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NOT ELIGIBLE!!</a:t>
            </a:r>
          </a:p>
        </p:txBody>
      </p:sp>
    </p:spTree>
    <p:extLst>
      <p:ext uri="{BB962C8B-B14F-4D97-AF65-F5344CB8AC3E}">
        <p14:creationId xmlns:p14="http://schemas.microsoft.com/office/powerpoint/2010/main" val="5363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64AB-17CF-4538-3C50-9A2D29612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What evidence is accepted?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BC870-DDE5-1CA7-D1DB-2C493A6A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5525" y="1221639"/>
            <a:ext cx="3972479" cy="1857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BF645-F567-F62B-AAB8-B0F5D796E154}"/>
              </a:ext>
            </a:extLst>
          </p:cNvPr>
          <p:cNvSpPr txBox="1"/>
          <p:nvPr/>
        </p:nvSpPr>
        <p:spPr>
          <a:xfrm>
            <a:off x="744718" y="1734532"/>
            <a:ext cx="4958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Newer style Universal Credit statements will have section in Blue box which can be taken as the “take home pay”  </a:t>
            </a:r>
          </a:p>
          <a:p>
            <a:endParaRPr lang="en-GB" dirty="0"/>
          </a:p>
          <a:p>
            <a:r>
              <a:rPr lang="en-GB" dirty="0"/>
              <a:t>Here are 2 examples 1 “eligible” and 1 “not eligible”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19F36-6E59-9CF6-090A-FD16546B0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25" y="4546372"/>
            <a:ext cx="4171751" cy="1398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148E6-5019-ADBE-AB95-30CC90D447BD}"/>
              </a:ext>
            </a:extLst>
          </p:cNvPr>
          <p:cNvSpPr txBox="1"/>
          <p:nvPr/>
        </p:nvSpPr>
        <p:spPr>
          <a:xfrm>
            <a:off x="7555584" y="3079273"/>
            <a:ext cx="20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Not eligible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F3EF7-6C8B-D3EB-6F73-463D29AFAA3E}"/>
              </a:ext>
            </a:extLst>
          </p:cNvPr>
          <p:cNvSpPr txBox="1"/>
          <p:nvPr/>
        </p:nvSpPr>
        <p:spPr>
          <a:xfrm>
            <a:off x="7682845" y="6033155"/>
            <a:ext cx="19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Eligible</a:t>
            </a:r>
          </a:p>
        </p:txBody>
      </p:sp>
    </p:spTree>
    <p:extLst>
      <p:ext uri="{BB962C8B-B14F-4D97-AF65-F5344CB8AC3E}">
        <p14:creationId xmlns:p14="http://schemas.microsoft.com/office/powerpoint/2010/main" val="2156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784A-AAF6-1FC9-2C30-E2BB659D1C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Who’s eligible and not – How it works.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26E9-1A92-0F3B-A947-046E2D73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287393" cy="4901184"/>
          </a:xfrm>
        </p:spPr>
        <p:txBody>
          <a:bodyPr>
            <a:normAutofit lnSpcReduction="10000"/>
          </a:bodyPr>
          <a:lstStyle/>
          <a:p>
            <a:r>
              <a:rPr lang="en-GB" sz="1500"/>
              <a:t>Applicant can submit up to 3 months consecutive proof of Universal Credit.  </a:t>
            </a:r>
          </a:p>
          <a:p>
            <a:r>
              <a:rPr lang="en-GB" sz="1500"/>
              <a:t>Schools check month 1 statement first and apply the following rules. </a:t>
            </a:r>
          </a:p>
          <a:p>
            <a:pPr lvl="1"/>
            <a:r>
              <a:rPr lang="en-GB" sz="1500"/>
              <a:t>Month 1 statement (most recent) – Take home pay </a:t>
            </a:r>
            <a:r>
              <a:rPr lang="en-GB" sz="1500" b="1"/>
              <a:t>less than </a:t>
            </a:r>
            <a:r>
              <a:rPr lang="en-GB" sz="1500"/>
              <a:t>£616.67 = </a:t>
            </a:r>
            <a:r>
              <a:rPr lang="en-GB" sz="1500">
                <a:solidFill>
                  <a:srgbClr val="00B050"/>
                </a:solidFill>
              </a:rPr>
              <a:t>Eligible</a:t>
            </a:r>
          </a:p>
          <a:p>
            <a:pPr lvl="1"/>
            <a:r>
              <a:rPr lang="en-GB" sz="1500"/>
              <a:t>Month 1 statement (most recent) – Take home pay </a:t>
            </a:r>
            <a:r>
              <a:rPr lang="en-GB" sz="1500" b="1"/>
              <a:t>more than </a:t>
            </a:r>
            <a:r>
              <a:rPr lang="en-GB" sz="1500"/>
              <a:t>£616.67 = </a:t>
            </a:r>
            <a:r>
              <a:rPr lang="en-GB" sz="1500">
                <a:solidFill>
                  <a:srgbClr val="FF0000"/>
                </a:solidFill>
              </a:rPr>
              <a:t>Not Eligible</a:t>
            </a:r>
            <a:endParaRPr lang="en-GB" sz="1500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500" b="1" i="1"/>
              <a:t>If month 1 check is “not eligible”, follow next steps </a:t>
            </a:r>
          </a:p>
          <a:p>
            <a:endParaRPr lang="en-GB" sz="1500"/>
          </a:p>
          <a:p>
            <a:r>
              <a:rPr lang="en-GB" sz="1500"/>
              <a:t>Month 1 &amp; 2 statements - Combined take home pay for the two months is </a:t>
            </a:r>
            <a:r>
              <a:rPr lang="en-GB" sz="1500" b="1"/>
              <a:t>less than </a:t>
            </a:r>
            <a:r>
              <a:rPr lang="en-GB" sz="1500"/>
              <a:t>£1,233.34 = </a:t>
            </a:r>
            <a:r>
              <a:rPr lang="en-GB" sz="1500">
                <a:solidFill>
                  <a:srgbClr val="00B050"/>
                </a:solidFill>
              </a:rPr>
              <a:t>Eligible</a:t>
            </a:r>
          </a:p>
          <a:p>
            <a:r>
              <a:rPr lang="en-GB" sz="1500"/>
              <a:t>Month 1 &amp; 2 statements - Combined take home pay for the two months is </a:t>
            </a:r>
            <a:r>
              <a:rPr lang="en-GB" sz="1500" b="1"/>
              <a:t>more than </a:t>
            </a:r>
            <a:r>
              <a:rPr lang="en-GB" sz="1500"/>
              <a:t>£1,233.34 = </a:t>
            </a:r>
            <a:r>
              <a:rPr lang="en-GB" sz="1500">
                <a:solidFill>
                  <a:srgbClr val="FF0000"/>
                </a:solidFill>
              </a:rPr>
              <a:t>Not eligible</a:t>
            </a:r>
          </a:p>
          <a:p>
            <a:pPr marL="0" indent="0">
              <a:buNone/>
            </a:pPr>
            <a:r>
              <a:rPr lang="en-GB" sz="1500" b="1" i="1"/>
              <a:t>If month 1 &amp; 2 check is “not eligible”, follow next steps </a:t>
            </a:r>
          </a:p>
          <a:p>
            <a:pPr marL="0" indent="0">
              <a:buNone/>
            </a:pPr>
            <a:endParaRPr lang="en-GB" sz="1500" b="1"/>
          </a:p>
          <a:p>
            <a:r>
              <a:rPr lang="en-GB" sz="1500"/>
              <a:t>Month 1, 2 &amp; 3 statements - Combined take home pay for the two months is </a:t>
            </a:r>
            <a:r>
              <a:rPr lang="en-GB" sz="1500" b="1"/>
              <a:t>less than </a:t>
            </a:r>
            <a:r>
              <a:rPr lang="en-GB" sz="1500"/>
              <a:t>£1,850 = </a:t>
            </a:r>
            <a:r>
              <a:rPr lang="en-GB" sz="1500">
                <a:solidFill>
                  <a:srgbClr val="00B050"/>
                </a:solidFill>
              </a:rPr>
              <a:t>Eligible</a:t>
            </a:r>
          </a:p>
          <a:p>
            <a:r>
              <a:rPr lang="en-GB" sz="1500"/>
              <a:t>Month 1, 2 &amp; 3 statements - Combined take home pay for the two months is </a:t>
            </a:r>
            <a:r>
              <a:rPr lang="en-GB" sz="1500" b="1"/>
              <a:t>more than </a:t>
            </a:r>
            <a:r>
              <a:rPr lang="en-GB" sz="1500"/>
              <a:t>£1,850 = </a:t>
            </a:r>
            <a:r>
              <a:rPr lang="en-GB" sz="1500">
                <a:solidFill>
                  <a:srgbClr val="FF0000"/>
                </a:solidFill>
              </a:rPr>
              <a:t>Not eligible</a:t>
            </a:r>
          </a:p>
          <a:p>
            <a:pPr marL="0" indent="0">
              <a:buNone/>
            </a:pPr>
            <a:r>
              <a:rPr lang="en-GB" b="1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3758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94A8-8122-27B6-60C9-CBA068AC8D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Archiving a record: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6EFF-5EF5-D490-E62B-1B5BDBD9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2709358" cy="49011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Process is covered in</a:t>
            </a:r>
            <a:r>
              <a:rPr lang="en-GB" b="1" dirty="0"/>
              <a:t> Section 9 </a:t>
            </a:r>
            <a:r>
              <a:rPr lang="en-GB" dirty="0"/>
              <a:t>of</a:t>
            </a:r>
            <a:r>
              <a:rPr lang="en-GB" b="1" dirty="0"/>
              <a:t> </a:t>
            </a:r>
            <a:r>
              <a:rPr lang="en-GB" dirty="0"/>
              <a:t>your ‘school walkthrough slides’ previously shared in school bulletin. </a:t>
            </a:r>
          </a:p>
          <a:p>
            <a:r>
              <a:rPr lang="en-GB" dirty="0"/>
              <a:t>You can archive a single record from either of these sections</a:t>
            </a:r>
          </a:p>
          <a:p>
            <a:pPr lvl="1"/>
            <a:r>
              <a:rPr lang="en-GB" dirty="0"/>
              <a:t>‘pending applications’</a:t>
            </a:r>
          </a:p>
          <a:p>
            <a:pPr lvl="1"/>
            <a:r>
              <a:rPr lang="en-GB" dirty="0"/>
              <a:t>‘Finalise applications</a:t>
            </a:r>
          </a:p>
          <a:p>
            <a:pPr lvl="1"/>
            <a:r>
              <a:rPr lang="en-GB" dirty="0"/>
              <a:t>‘Search all records’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177A-1BD1-476C-0F45-72B8C97B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99" y="1483652"/>
            <a:ext cx="507753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98E10-69A1-D514-74E2-E1C204B3632F}"/>
              </a:ext>
            </a:extLst>
          </p:cNvPr>
          <p:cNvSpPr txBox="1"/>
          <p:nvPr/>
        </p:nvSpPr>
        <p:spPr>
          <a:xfrm>
            <a:off x="429768" y="553615"/>
            <a:ext cx="3595634" cy="6852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Introductions: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D1B90-F63C-0BBE-94CC-75B4DE51BA8F}"/>
              </a:ext>
            </a:extLst>
          </p:cNvPr>
          <p:cNvSpPr txBox="1"/>
          <p:nvPr/>
        </p:nvSpPr>
        <p:spPr>
          <a:xfrm>
            <a:off x="429769" y="3930977"/>
            <a:ext cx="3309608" cy="2373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i="1" kern="1200" dirty="0">
                <a:latin typeface="+mn-lt"/>
                <a:ea typeface="+mn-ea"/>
                <a:cs typeface="+mn-cs"/>
              </a:rPr>
              <a:t>Steve Basta &amp; David Hall</a:t>
            </a:r>
            <a:br>
              <a:rPr lang="en-US" sz="1600" i="1" kern="1200" dirty="0">
                <a:latin typeface="+mn-lt"/>
                <a:ea typeface="+mn-ea"/>
                <a:cs typeface="+mn-cs"/>
              </a:rPr>
            </a:br>
            <a:br>
              <a:rPr lang="en-US" sz="1600" i="1" kern="1200" dirty="0">
                <a:latin typeface="+mn-lt"/>
                <a:ea typeface="+mn-ea"/>
                <a:cs typeface="+mn-cs"/>
              </a:rPr>
            </a:br>
            <a:r>
              <a:rPr lang="en-US" sz="1600" i="1" kern="1200" dirty="0">
                <a:latin typeface="+mn-lt"/>
                <a:ea typeface="+mn-ea"/>
                <a:cs typeface="+mn-cs"/>
              </a:rPr>
              <a:t>DfE Colleagues </a:t>
            </a: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erson holding out hand">
            <a:extLst>
              <a:ext uri="{FF2B5EF4-FFF2-40B4-BE49-F238E27FC236}">
                <a16:creationId xmlns:a16="http://schemas.microsoft.com/office/drawing/2014/main" id="{EA435CC6-FA6D-BD7B-5E6D-7F57B021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r="12089" b="2"/>
          <a:stretch>
            <a:fillRect/>
          </a:stretch>
        </p:blipFill>
        <p:spPr>
          <a:xfrm>
            <a:off x="5136995" y="553635"/>
            <a:ext cx="6466741" cy="5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13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F5C2-5A55-FE17-A030-16C81763DC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Archive a record: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FD3A-5C3C-9978-66B4-6D755B3C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3482356" cy="490118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Choose the record you’d like to archive</a:t>
            </a:r>
          </a:p>
          <a:p>
            <a:pPr lvl="1"/>
            <a:r>
              <a:rPr lang="en-GB" dirty="0"/>
              <a:t>Select the reference number for the individual you’d like to archive</a:t>
            </a:r>
          </a:p>
          <a:p>
            <a:pPr lvl="1"/>
            <a:r>
              <a:rPr lang="en-GB" dirty="0"/>
              <a:t>When in the record, click the ‘Archive record’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ABCE-25EE-0456-B895-FC494DD3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856" y="1380744"/>
            <a:ext cx="4784070" cy="5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291A-FEB3-CB45-F33E-D671104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Archive a record: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5FBA-4840-4BF7-E71C-68F3B92B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3029869" cy="490118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Confirm you’d like to archive a record</a:t>
            </a:r>
          </a:p>
          <a:p>
            <a:pPr lvl="1"/>
            <a:r>
              <a:rPr lang="en-GB" dirty="0"/>
              <a:t>When you’re shown this question, you can ‘archive now’ if you’re sure, or ‘Cancel archive’ if you’ve made a mistake.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6BA58-E861-B594-46E1-CA36021E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71" y="1380744"/>
            <a:ext cx="4723060" cy="53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6F04-2C1C-73D7-3DC8-9EA6AD75D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Transitional protection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24A8-8B4F-3F70-23DC-89FAAFC2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Transitional protection ends at the end of this academic year (25/26).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From 26/27 onwards, applicants receiving </a:t>
            </a:r>
            <a:r>
              <a:rPr lang="en-GB" b="1" i="1" u="sng" dirty="0"/>
              <a:t>any level of Universal Credit</a:t>
            </a:r>
            <a:r>
              <a:rPr lang="en-GB" dirty="0"/>
              <a:t> will be entitled to Free School Meals for their child. This means no checks on “monthly income”. 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Pupil premium claims will remain at the existing criteria.  </a:t>
            </a:r>
            <a:r>
              <a:rPr lang="en-GB" sz="1400" i="1" dirty="0"/>
              <a:t>DfE are developing the Eligibility checking system to reflect both FSM and Pupil premium entitlement. More information to follow.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reminder, any pupil moving from year 2 to year 3 who was entitled (under low income) in year 2 will be entitled under the transitional protection rule until the end of this current academic year (25/26). Schools </a:t>
            </a:r>
            <a:r>
              <a:rPr lang="en-GB" b="1" u="sng" dirty="0"/>
              <a:t>do not need to check proof of benefit </a:t>
            </a:r>
            <a:r>
              <a:rPr lang="en-GB" dirty="0"/>
              <a:t>for these pupils for this academic year</a:t>
            </a:r>
            <a:r>
              <a:rPr lang="en-GB" b="1" dirty="0"/>
              <a:t>. 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Schools will need to see evidence that the child was previously FSM, if this is supplied, schools can approve the application via the pending applications section.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68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4811-773C-479F-0F48-2DD8A114FC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2640-42BD-C81D-ADD6-330ED23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majority of applications will be approved by the system </a:t>
            </a:r>
            <a:r>
              <a:rPr lang="en-GB" b="1" dirty="0"/>
              <a:t>without schools needing to check entitlement. </a:t>
            </a:r>
          </a:p>
          <a:p>
            <a:pPr lvl="1"/>
            <a:r>
              <a:rPr lang="en-GB" dirty="0"/>
              <a:t>Schools will only need to check benefit income until Sep 2026</a:t>
            </a:r>
          </a:p>
          <a:p>
            <a:endParaRPr lang="en-GB" dirty="0"/>
          </a:p>
          <a:p>
            <a:r>
              <a:rPr lang="en-GB" dirty="0"/>
              <a:t>Applications showing    	            status – Schools need to accept onto their school to then show as                       on their list.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Schools will </a:t>
            </a:r>
            <a:r>
              <a:rPr lang="en-GB" b="1" dirty="0"/>
              <a:t>not be notified </a:t>
            </a:r>
            <a:r>
              <a:rPr lang="en-GB" dirty="0"/>
              <a:t>when new applications are received,  it’s the schools’ responsibility to check their system regularly. </a:t>
            </a:r>
          </a:p>
          <a:p>
            <a:endParaRPr lang="en-GB" dirty="0"/>
          </a:p>
          <a:p>
            <a:r>
              <a:rPr lang="en-GB" dirty="0"/>
              <a:t>Applicants are only eligible if their Universal Credit shows a take home pay to be </a:t>
            </a:r>
            <a:r>
              <a:rPr lang="en-GB" b="1" dirty="0"/>
              <a:t>no more than</a:t>
            </a:r>
            <a:r>
              <a:rPr lang="en-GB" dirty="0"/>
              <a:t>:  </a:t>
            </a:r>
          </a:p>
          <a:p>
            <a:pPr lvl="1"/>
            <a:r>
              <a:rPr lang="en-GB" b="1" dirty="0"/>
              <a:t>£616.67</a:t>
            </a:r>
            <a:r>
              <a:rPr lang="en-GB" dirty="0"/>
              <a:t> for the month before the application or</a:t>
            </a:r>
          </a:p>
          <a:p>
            <a:pPr lvl="1"/>
            <a:r>
              <a:rPr lang="en-GB" b="1" dirty="0"/>
              <a:t>£1,233.34</a:t>
            </a:r>
            <a:r>
              <a:rPr lang="en-GB" dirty="0"/>
              <a:t> previous 2 months statements or</a:t>
            </a:r>
          </a:p>
          <a:p>
            <a:pPr lvl="1"/>
            <a:r>
              <a:rPr lang="en-GB" b="1" dirty="0"/>
              <a:t>£1,850</a:t>
            </a:r>
            <a:r>
              <a:rPr lang="en-GB" dirty="0"/>
              <a:t> previous 3 months statement. </a:t>
            </a:r>
          </a:p>
          <a:p>
            <a:endParaRPr lang="en-GB" dirty="0"/>
          </a:p>
          <a:p>
            <a:r>
              <a:rPr lang="en-GB" b="1" dirty="0"/>
              <a:t>Transitional protection - </a:t>
            </a:r>
            <a:r>
              <a:rPr lang="en-GB" dirty="0"/>
              <a:t>Ends in summer 2026.  Further information to follow including renewals/rechecks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8A8D323-0598-AB1B-A0C1-65F63437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26" y="2458066"/>
            <a:ext cx="1016365" cy="287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CA207-6806-C0BD-47E1-EBE6EF1B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95" y="2415995"/>
            <a:ext cx="1240438" cy="3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6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5CA1-E99C-F1A7-4B32-F46D1A2EBC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User research: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43A-9452-4E40-48B5-FA15E079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 new Free School Meals system.  </a:t>
            </a:r>
          </a:p>
          <a:p>
            <a:r>
              <a:rPr lang="en-GB" dirty="0"/>
              <a:t>The DfE continue to make development changes to enhance the user experience.</a:t>
            </a:r>
          </a:p>
          <a:p>
            <a:r>
              <a:rPr lang="en-GB" dirty="0"/>
              <a:t>We would encourage schools to provide feedback to the DfE on ideas to make it even better.</a:t>
            </a:r>
          </a:p>
          <a:p>
            <a:r>
              <a:rPr lang="en-GB" dirty="0"/>
              <a:t>The DfE will be providing an opportunity to schools to work with them. </a:t>
            </a:r>
          </a:p>
          <a:p>
            <a:r>
              <a:rPr lang="en-GB" dirty="0"/>
              <a:t>Details will be provided in this chat and followed up in school bulletins. </a:t>
            </a:r>
          </a:p>
        </p:txBody>
      </p:sp>
    </p:spTree>
    <p:extLst>
      <p:ext uri="{BB962C8B-B14F-4D97-AF65-F5344CB8AC3E}">
        <p14:creationId xmlns:p14="http://schemas.microsoft.com/office/powerpoint/2010/main" val="33700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E3AF-9439-674C-0BE3-289025CF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GB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5150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0A2FDB-55AC-7AE5-C73A-C4EA42CB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89646"/>
            <a:ext cx="10967261" cy="1143000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54F6F7-3BD1-0B54-8A4C-8D2A04F5D78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7230222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3005638" y="1759185"/>
          <a:ext cx="6017866" cy="4168888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647581">
                  <a:extLst>
                    <a:ext uri="{9D8B030D-6E8A-4147-A177-3AD203B41FA5}">
                      <a16:colId xmlns:a16="http://schemas.microsoft.com/office/drawing/2014/main" val="1653626611"/>
                    </a:ext>
                  </a:extLst>
                </a:gridCol>
                <a:gridCol w="4370285">
                  <a:extLst>
                    <a:ext uri="{9D8B030D-6E8A-4147-A177-3AD203B41FA5}">
                      <a16:colId xmlns:a16="http://schemas.microsoft.com/office/drawing/2014/main" val="2345136018"/>
                    </a:ext>
                  </a:extLst>
                </a:gridCol>
              </a:tblGrid>
              <a:tr h="8114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Purpose and objectives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01179"/>
                  </a:ext>
                </a:extLst>
              </a:tr>
              <a:tr h="8114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>
                          <a:solidFill>
                            <a:schemeClr val="tx1"/>
                          </a:solidFill>
                        </a:rPr>
                        <a:t>Recap of new FSM system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58176"/>
                  </a:ext>
                </a:extLst>
              </a:tr>
              <a:tr h="8114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>
                          <a:solidFill>
                            <a:schemeClr val="tx1"/>
                          </a:solidFill>
                        </a:rPr>
                        <a:t>Pending applications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42929"/>
                  </a:ext>
                </a:extLst>
              </a:tr>
              <a:tr h="9094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>
                          <a:solidFill>
                            <a:schemeClr val="tx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Processing applications/Eligibility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726582"/>
                  </a:ext>
                </a:extLst>
              </a:tr>
              <a:tr h="8114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Transitional protection update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3180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0D54E3-9D5E-5BB5-65CD-823A819C4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61464"/>
              </p:ext>
            </p:extLst>
          </p:nvPr>
        </p:nvGraphicFramePr>
        <p:xfrm>
          <a:off x="3005638" y="5914565"/>
          <a:ext cx="6017866" cy="785812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647581">
                  <a:extLst>
                    <a:ext uri="{9D8B030D-6E8A-4147-A177-3AD203B41FA5}">
                      <a16:colId xmlns:a16="http://schemas.microsoft.com/office/drawing/2014/main" val="3811965958"/>
                    </a:ext>
                  </a:extLst>
                </a:gridCol>
                <a:gridCol w="4370285">
                  <a:extLst>
                    <a:ext uri="{9D8B030D-6E8A-4147-A177-3AD203B41FA5}">
                      <a16:colId xmlns:a16="http://schemas.microsoft.com/office/drawing/2014/main" val="2452656417"/>
                    </a:ext>
                  </a:extLst>
                </a:gridCol>
              </a:tblGrid>
              <a:tr h="7240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tx1"/>
                          </a:solidFill>
                        </a:rPr>
                        <a:t>06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Summary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0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5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135F-632B-ADA4-9E9D-9E44AB8A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solidFill>
            <a:schemeClr val="tx2">
              <a:lumMod val="50000"/>
              <a:lumOff val="50000"/>
            </a:schemeClr>
          </a:solidFill>
        </p:spPr>
        <p:txBody>
          <a:bodyPr anchor="b">
            <a:normAutofit/>
          </a:bodyPr>
          <a:lstStyle/>
          <a:p>
            <a:r>
              <a:rPr lang="en-GB" b="1" dirty="0"/>
              <a:t>Training purpose and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A0DB74-4CBB-8AF0-1A89-2F0DC442A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96372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72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7FF51-3536-D35F-4350-4A8937DF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6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C23B-4B27-0AD7-D148-77F1193C51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Applicant view – Parents &amp; Carers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D07B-1030-F40A-4893-5BA1C93C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Applicants visit </a:t>
            </a:r>
            <a:r>
              <a:rPr lang="en-GB" dirty="0">
                <a:hlinkClick r:id="rId2"/>
              </a:rPr>
              <a:t>www.hertfordshire.gov.uk/freeschoolmeals</a:t>
            </a:r>
            <a:r>
              <a:rPr lang="en-GB" dirty="0"/>
              <a:t> </a:t>
            </a:r>
          </a:p>
          <a:p>
            <a:r>
              <a:rPr lang="en-GB" dirty="0"/>
              <a:t>Choose child’s </a:t>
            </a:r>
            <a:r>
              <a:rPr lang="en-GB" u="sng" dirty="0"/>
              <a:t>current</a:t>
            </a:r>
            <a:r>
              <a:rPr lang="en-GB" dirty="0"/>
              <a:t> age from drop down:</a:t>
            </a:r>
          </a:p>
          <a:p>
            <a:pPr lvl="1"/>
            <a:r>
              <a:rPr lang="en-GB" b="1" dirty="0"/>
              <a:t>Nursery, reception, Y1 and 2 </a:t>
            </a:r>
            <a:r>
              <a:rPr lang="en-GB" dirty="0"/>
              <a:t>– Universal infant free school meals – HCC still host this form. Info still on SOLERO list. </a:t>
            </a:r>
          </a:p>
          <a:p>
            <a:pPr lvl="1"/>
            <a:r>
              <a:rPr lang="en-GB" b="1" dirty="0"/>
              <a:t>Year 3 + </a:t>
            </a:r>
            <a:r>
              <a:rPr lang="en-GB" dirty="0"/>
              <a:t>= New DfE free school meals system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222D2-67C1-2F5D-AF9B-340932E9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5" y="3761902"/>
            <a:ext cx="10203805" cy="19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D695-A124-4FDF-F26A-DD1BF6D44A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Applicant view – Parents &amp; Carers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C0CF-A5DC-D743-71A7-B8F88738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5479419" cy="4901184"/>
          </a:xfrm>
        </p:spPr>
        <p:txBody>
          <a:bodyPr/>
          <a:lstStyle/>
          <a:p>
            <a:r>
              <a:rPr lang="en-GB" dirty="0"/>
              <a:t>An entitlement “soft check” is done using applicant DOB, surname and NI Number. </a:t>
            </a:r>
          </a:p>
          <a:p>
            <a:r>
              <a:rPr lang="en-GB" dirty="0"/>
              <a:t>Once parent submits, they are given a likely outcome (Eligible or not)</a:t>
            </a:r>
          </a:p>
          <a:p>
            <a:pPr lvl="1"/>
            <a:r>
              <a:rPr lang="en-GB" b="1" dirty="0"/>
              <a:t>Eligible</a:t>
            </a:r>
            <a:r>
              <a:rPr lang="en-GB" dirty="0"/>
              <a:t> – Applicant creates a gov account to complete full application and submit to relevant school. </a:t>
            </a:r>
            <a:r>
              <a:rPr lang="en-GB" dirty="0" err="1"/>
              <a:t>Mulitple</a:t>
            </a:r>
            <a:r>
              <a:rPr lang="en-GB" dirty="0"/>
              <a:t> applications can be made for multiple schools. </a:t>
            </a:r>
          </a:p>
          <a:p>
            <a:pPr lvl="1"/>
            <a:r>
              <a:rPr lang="en-GB" b="1" dirty="0"/>
              <a:t>Not eligible – </a:t>
            </a:r>
            <a:r>
              <a:rPr lang="en-GB" dirty="0"/>
              <a:t>Applicant can still submit if they have evidence to prove otherwise.  Will be asked to upload proof for schools to review. </a:t>
            </a:r>
          </a:p>
          <a:p>
            <a:pPr lvl="2"/>
            <a:r>
              <a:rPr lang="en-GB" b="1" i="1" dirty="0">
                <a:solidFill>
                  <a:srgbClr val="0070C0"/>
                </a:solidFill>
              </a:rPr>
              <a:t>NOTE – This is a very small % of applications, most will not apply if the soft check comes back as “not eligible”.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08157-4A37-2759-D63E-C77D2315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51" y="1525868"/>
            <a:ext cx="4131577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015F-EC6A-322E-7C0A-9C585043E0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b="1" dirty="0"/>
              <a:t>School dashboard: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D7C9-E455-7C00-18BE-66523434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Once logged in, there’s 4 options and an additional link to guidance docs and training materials schools can use to help navigate the system: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CC6D1-91DC-C900-90C5-BB64E088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2" y="2278176"/>
            <a:ext cx="8258333" cy="34895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466270-64AE-6092-F936-8B94C6E4E62A}"/>
                  </a:ext>
                </a:extLst>
              </p14:cNvPr>
              <p14:cNvContentPartPr/>
              <p14:nvPr/>
            </p14:nvContentPartPr>
            <p14:xfrm rot="-10800002">
              <a:off x="842426" y="3322686"/>
              <a:ext cx="1248652" cy="124498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466270-64AE-6092-F936-8B94C6E4E6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-10800002">
                <a:off x="788419" y="3214740"/>
                <a:ext cx="1356307" cy="3400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3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2128-67E7-3BC8-E791-3008F072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  <a:solidFill>
            <a:schemeClr val="tx2">
              <a:lumMod val="50000"/>
              <a:lumOff val="50000"/>
            </a:schemeClr>
          </a:solidFill>
        </p:spPr>
        <p:txBody>
          <a:bodyPr anchor="t">
            <a:normAutofit/>
          </a:bodyPr>
          <a:lstStyle/>
          <a:p>
            <a:r>
              <a:rPr lang="en-GB" b="1" dirty="0"/>
              <a:t>Run an eligibility check for one parent or guardian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1D54-5DE4-0564-A6EA-9A745EEF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/>
          <a:p>
            <a:r>
              <a:rPr lang="en-GB" dirty="0"/>
              <a:t>Schools can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Signpost parents/carers to the website to apply themselves,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Apply on their behalf (with consent)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Fill in all required fields and “perform a check”.  This will check if the parent/carer is entitled.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2D99EE-B24C-FA49-25EB-EBF0475AD453}"/>
              </a:ext>
            </a:extLst>
          </p:cNvPr>
          <p:cNvCxnSpPr/>
          <p:nvPr/>
        </p:nvCxnSpPr>
        <p:spPr>
          <a:xfrm>
            <a:off x="4433112" y="1052052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D82F23-5114-A059-DDF2-23AA974A2C0B}"/>
              </a:ext>
            </a:extLst>
          </p:cNvPr>
          <p:cNvCxnSpPr/>
          <p:nvPr/>
        </p:nvCxnSpPr>
        <p:spPr>
          <a:xfrm>
            <a:off x="4392549" y="1732277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7EF20-A08A-127D-63FB-75509ACEEA06}"/>
              </a:ext>
            </a:extLst>
          </p:cNvPr>
          <p:cNvCxnSpPr/>
          <p:nvPr/>
        </p:nvCxnSpPr>
        <p:spPr>
          <a:xfrm>
            <a:off x="4392552" y="2412502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826D7-9942-19C3-989E-B468802D132A}"/>
              </a:ext>
            </a:extLst>
          </p:cNvPr>
          <p:cNvCxnSpPr/>
          <p:nvPr/>
        </p:nvCxnSpPr>
        <p:spPr>
          <a:xfrm>
            <a:off x="4392551" y="3429000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FF5B81-2349-F22B-4112-31C90F7ABFB7}"/>
              </a:ext>
            </a:extLst>
          </p:cNvPr>
          <p:cNvCxnSpPr/>
          <p:nvPr/>
        </p:nvCxnSpPr>
        <p:spPr>
          <a:xfrm>
            <a:off x="4433114" y="4445498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A39A4-952F-DB40-B15D-C1D7472B23F9}"/>
              </a:ext>
            </a:extLst>
          </p:cNvPr>
          <p:cNvCxnSpPr/>
          <p:nvPr/>
        </p:nvCxnSpPr>
        <p:spPr>
          <a:xfrm>
            <a:off x="4392550" y="5406602"/>
            <a:ext cx="1610043" cy="70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4AF73B6-2FC0-DACC-98C6-83D2B41F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45" y="668594"/>
            <a:ext cx="3945751" cy="56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17586</TotalTime>
  <Words>1700</Words>
  <Application>Microsoft Office PowerPoint</Application>
  <PresentationFormat>Widescreen</PresentationFormat>
  <Paragraphs>173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Arial</vt:lpstr>
      <vt:lpstr>Neue Haas Grotesk Text Pro</vt:lpstr>
      <vt:lpstr>Dune</vt:lpstr>
      <vt:lpstr> Free School Meals – Schools update  System walkthrough/training   14th Jan 2026  </vt:lpstr>
      <vt:lpstr>PowerPoint Presentation</vt:lpstr>
      <vt:lpstr>AGENDA</vt:lpstr>
      <vt:lpstr>Training purpose and objectives</vt:lpstr>
      <vt:lpstr>PowerPoint Presentation</vt:lpstr>
      <vt:lpstr>Applicant view – Parents &amp; Carers</vt:lpstr>
      <vt:lpstr>Applicant view – Parents &amp; Carers</vt:lpstr>
      <vt:lpstr>School dashboard:</vt:lpstr>
      <vt:lpstr>Run an eligibility check for one parent or guardian</vt:lpstr>
      <vt:lpstr>Soft check results:</vt:lpstr>
      <vt:lpstr>Accepting or finalising an application</vt:lpstr>
      <vt:lpstr>Accepting or finalising an application</vt:lpstr>
      <vt:lpstr>Status and their meanings</vt:lpstr>
      <vt:lpstr>Processing a “pending application”.   </vt:lpstr>
      <vt:lpstr>Processing a “pending application”.   </vt:lpstr>
      <vt:lpstr>What evidence is accepted? </vt:lpstr>
      <vt:lpstr>What evidence is accepted?</vt:lpstr>
      <vt:lpstr>Who’s eligible and not – How it works. </vt:lpstr>
      <vt:lpstr>Archiving a record:</vt:lpstr>
      <vt:lpstr>Archive a record:</vt:lpstr>
      <vt:lpstr>Archive a record:</vt:lpstr>
      <vt:lpstr>Transitional protection update:</vt:lpstr>
      <vt:lpstr>Summary:</vt:lpstr>
      <vt:lpstr>User research: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Basta</dc:creator>
  <cp:lastModifiedBy>David Hall</cp:lastModifiedBy>
  <cp:revision>2</cp:revision>
  <dcterms:created xsi:type="dcterms:W3CDTF">2025-12-30T11:50:24Z</dcterms:created>
  <dcterms:modified xsi:type="dcterms:W3CDTF">2026-01-15T10:35:59Z</dcterms:modified>
</cp:coreProperties>
</file>