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2"/>
  </p:notesMasterIdLst>
  <p:sldIdLst>
    <p:sldId id="4068" r:id="rId5"/>
    <p:sldId id="4081" r:id="rId6"/>
    <p:sldId id="4104" r:id="rId7"/>
    <p:sldId id="4084" r:id="rId8"/>
    <p:sldId id="4142" r:id="rId9"/>
    <p:sldId id="4143" r:id="rId10"/>
    <p:sldId id="4085" r:id="rId11"/>
    <p:sldId id="4086" r:id="rId12"/>
    <p:sldId id="4087" r:id="rId13"/>
    <p:sldId id="4082" r:id="rId14"/>
    <p:sldId id="4083" r:id="rId15"/>
    <p:sldId id="4147" r:id="rId16"/>
    <p:sldId id="2675" r:id="rId17"/>
    <p:sldId id="4141" r:id="rId18"/>
    <p:sldId id="4073" r:id="rId19"/>
    <p:sldId id="4132" r:id="rId20"/>
    <p:sldId id="4133" r:id="rId21"/>
    <p:sldId id="4134" r:id="rId22"/>
    <p:sldId id="4135" r:id="rId23"/>
    <p:sldId id="4136" r:id="rId24"/>
    <p:sldId id="4137" r:id="rId25"/>
    <p:sldId id="4138" r:id="rId26"/>
    <p:sldId id="4107" r:id="rId27"/>
    <p:sldId id="4128" r:id="rId28"/>
    <p:sldId id="4130" r:id="rId29"/>
    <p:sldId id="4140" r:id="rId30"/>
    <p:sldId id="4139"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AA70865C-39C2-4415-A86D-221C0AAA850B}">
          <p14:sldIdLst>
            <p14:sldId id="4068"/>
            <p14:sldId id="4081"/>
            <p14:sldId id="4104"/>
            <p14:sldId id="4084"/>
            <p14:sldId id="4142"/>
            <p14:sldId id="4143"/>
            <p14:sldId id="4085"/>
            <p14:sldId id="4086"/>
            <p14:sldId id="4087"/>
            <p14:sldId id="4082"/>
            <p14:sldId id="4083"/>
            <p14:sldId id="4147"/>
            <p14:sldId id="2675"/>
            <p14:sldId id="4141"/>
            <p14:sldId id="4073"/>
            <p14:sldId id="4132"/>
            <p14:sldId id="4133"/>
            <p14:sldId id="4134"/>
            <p14:sldId id="4135"/>
            <p14:sldId id="4136"/>
            <p14:sldId id="4137"/>
            <p14:sldId id="4138"/>
            <p14:sldId id="4107"/>
            <p14:sldId id="4128"/>
            <p14:sldId id="4130"/>
            <p14:sldId id="4140"/>
            <p14:sldId id="4139"/>
          </p14:sldIdLst>
        </p14:section>
        <p14:section name="Untitled Section" id="{144E066F-360A-474E-B6A4-F7C42243F26B}">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247223A-DA88-74E1-10F7-0E7AEC45316F}" name="Christina Lea" initials="CL" userId="S::christina.lea@hertfordshire.gov.uk::893b5f6d-a405-41ae-aa69-810ba1c783d7" providerId="AD"/>
  <p188:author id="{1C1B583A-2A26-1C0E-9E24-A34B70353203}" name="Josh Pollard" initials="JP" userId="Josh Pollard" providerId="None"/>
  <p188:author id="{6DDDD971-1D88-6777-2A3C-80C124728E25}" name="Kassiane Papageorgiou" initials="KP" userId="S::k.papageorgiou@hertfordshire.gov.uk::5dda64d6-280f-4d45-800d-1aeee70761cb" providerId="AD"/>
  <p188:author id="{160EB079-0609-C8A5-45C3-48A346CE0697}" name="Paula Hayden" initials="PH" userId="S::Paula.Hayden@hertfordshire.gov.uk::22c518bb-679b-49e6-89b4-3aaab26e15c8" providerId="AD"/>
  <p188:author id="{34C7C8AE-5BF2-1331-F4C5-CF7C90854F8D}" name="Christina Lea" initials="CL" userId="S::Christina.Lea@hertfordshire.gov.uk::893b5f6d-a405-41ae-aa69-810ba1c783d7" providerId="AD"/>
  <p188:author id="{F11B70B8-5BB7-5FD1-735E-E737F266B8C0}" name="Louise McCourts" initials="LM" userId="S::Louise.McCourts@hertfordshire.gov.uk::48234cc3-bb73-4e2a-9bab-083d595c475c" providerId="AD"/>
  <p188:author id="{B8B600BB-2C85-E30F-4E50-44E29028A75A}" name="Laura Deadman" initials="LD" userId="S::laura.deadman@hertfordshire.gov.uk::bd3ef0e6-9776-4703-8b3d-bd0fe9203683" providerId="AD"/>
  <p188:author id="{7ACF36CB-F728-F1D8-20DD-F2E7D9F6F7F3}" name="Laura Deadman" initials="LD" userId="S::Laura.Deadman@hertfordshire.gov.uk::bd3ef0e6-9776-4703-8b3d-bd0fe9203683" providerId="AD"/>
  <p188:author id="{34EE1DF5-DC8A-8A9A-B9BB-62600762BA67}" name="Viv Hammond" initials="VH" userId="S::Viv.Hammond@hertfordshire.gov.uk::cd6ccc26-c536-4919-b571-c81de90e1f16" providerId="AD"/>
  <p188:author id="{63C7C0FD-B682-75DC-B8ED-76514CA37C43}" name="Kassiane Papageorgiou" initials="KP" userId="S::K.Papageorgiou@hertfordshire.gov.uk::5dda64d6-280f-4d45-800d-1aeee70761cb"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B5258"/>
    <a:srgbClr val="9D3F97"/>
    <a:srgbClr val="C39BE1"/>
    <a:srgbClr val="002060"/>
    <a:srgbClr val="1B203D"/>
    <a:srgbClr val="A86ED4"/>
    <a:srgbClr val="959A00"/>
    <a:srgbClr val="7030A0"/>
    <a:srgbClr val="F6EBD3"/>
    <a:srgbClr val="B889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99A37B-7CE2-1220-1E21-B50F829B6E0B}" v="94" dt="2026-08-07T05:55:05.217"/>
    <p1510:client id="{A9577D2E-02BC-96CB-4718-9A21AEE096B3}" v="44" dt="2026-08-07T08:49:19.890"/>
    <p1510:client id="{BCB1A4AD-8966-49FC-8245-B230E20DE2D1}" v="146" dt="2026-08-06T18:34:23.5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3447" autoAdjust="0"/>
  </p:normalViewPr>
  <p:slideViewPr>
    <p:cSldViewPr snapToGrid="0">
      <p:cViewPr varScale="1">
        <p:scale>
          <a:sx n="63" d="100"/>
          <a:sy n="63" d="100"/>
        </p:scale>
        <p:origin x="780" y="32"/>
      </p:cViewPr>
      <p:guideLst/>
    </p:cSldViewPr>
  </p:slideViewPr>
  <p:notesTextViewPr>
    <p:cViewPr>
      <p:scale>
        <a:sx n="1" d="1"/>
        <a:sy n="1" d="1"/>
      </p:scale>
      <p:origin x="0" y="0"/>
    </p:cViewPr>
  </p:notesTextViewPr>
  <p:sorterViewPr>
    <p:cViewPr>
      <p:scale>
        <a:sx n="150" d="100"/>
        <a:sy n="150" d="100"/>
      </p:scale>
      <p:origin x="0" y="-2260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diagrams/_rels/data5.xml.rels><?xml version="1.0" encoding="UTF-8" standalone="yes"?>
<Relationships xmlns="http://schemas.openxmlformats.org/package/2006/relationships"><Relationship Id="rId2" Type="http://schemas.openxmlformats.org/officeDocument/2006/relationships/hyperlink" Target="mailto:help@nspcc.org.uk" TargetMode="External"/><Relationship Id="rId1" Type="http://schemas.openxmlformats.org/officeDocument/2006/relationships/hyperlink" Target="mailto:LADO.Referral@hertfordshire.gov.uk" TargetMode="External"/></Relationships>
</file>

<file path=ppt/diagrams/_rels/data7.xml.rels><?xml version="1.0" encoding="UTF-8" standalone="yes"?>
<Relationships xmlns="http://schemas.openxmlformats.org/package/2006/relationships"><Relationship Id="rId1" Type="http://schemas.openxmlformats.org/officeDocument/2006/relationships/hyperlink" Target="mailto:help@nspcc.org.uk" TargetMode="External"/></Relationships>
</file>

<file path=ppt/diagrams/_rels/drawing5.xml.rels><?xml version="1.0" encoding="UTF-8" standalone="yes"?>
<Relationships xmlns="http://schemas.openxmlformats.org/package/2006/relationships"><Relationship Id="rId2" Type="http://schemas.openxmlformats.org/officeDocument/2006/relationships/hyperlink" Target="mailto:help@nspcc.org.uk" TargetMode="External"/><Relationship Id="rId1" Type="http://schemas.openxmlformats.org/officeDocument/2006/relationships/hyperlink" Target="mailto:LADO.Referral@hertfordshire.gov.uk" TargetMode="External"/></Relationships>
</file>

<file path=ppt/diagrams/_rels/drawing7.xml.rels><?xml version="1.0" encoding="UTF-8" standalone="yes"?>
<Relationships xmlns="http://schemas.openxmlformats.org/package/2006/relationships"><Relationship Id="rId1" Type="http://schemas.openxmlformats.org/officeDocument/2006/relationships/hyperlink" Target="mailto:help@nspcc.org.uk" TargetMode="Externa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6">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7">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837B75-8729-4CC8-A992-6B49B4B8B886}" type="doc">
      <dgm:prSet loTypeId="urn:microsoft.com/office/officeart/2005/8/layout/hierarchy3" loCatId="hierarchy" qsTypeId="urn:microsoft.com/office/officeart/2005/8/quickstyle/simple1#1" qsCatId="simple" csTypeId="urn:microsoft.com/office/officeart/2005/8/colors/accent1_2#1" csCatId="accent1" phldr="1"/>
      <dgm:spPr/>
      <dgm:t>
        <a:bodyPr/>
        <a:lstStyle/>
        <a:p>
          <a:endParaRPr lang="en-GB"/>
        </a:p>
      </dgm:t>
    </dgm:pt>
    <dgm:pt modelId="{1928E1D9-0121-472A-9DA8-FD3B96813C18}">
      <dgm:prSet phldrT="[Text]"/>
      <dgm:spPr>
        <a:solidFill>
          <a:srgbClr val="0B5258"/>
        </a:solidFill>
      </dgm:spPr>
      <dgm:t>
        <a:bodyPr/>
        <a:lstStyle/>
        <a:p>
          <a:r>
            <a:rPr lang="en-GB">
              <a:solidFill>
                <a:schemeClr val="bg1"/>
              </a:solidFill>
              <a:latin typeface="Arial" panose="020B0604020202020204" pitchFamily="34" charset="0"/>
              <a:cs typeface="Arial" panose="020B0604020202020204" pitchFamily="34" charset="0"/>
            </a:rPr>
            <a:t>The Children’s Act 1989</a:t>
          </a:r>
        </a:p>
        <a:p>
          <a:r>
            <a:rPr lang="en-GB">
              <a:solidFill>
                <a:schemeClr val="bg1"/>
              </a:solidFill>
              <a:latin typeface="Arial" panose="020B0604020202020204" pitchFamily="34" charset="0"/>
              <a:cs typeface="Arial" panose="020B0604020202020204" pitchFamily="34" charset="0"/>
            </a:rPr>
            <a:t>Provides a framework for the care &amp; protection of children. The welfare of the child is paramount. Local authorities have duties to support families at risk</a:t>
          </a:r>
        </a:p>
      </dgm:t>
    </dgm:pt>
    <dgm:pt modelId="{720F3BCD-6EE0-466A-86A7-2A88B69EF4F1}" type="parTrans" cxnId="{94F9FD44-C2E4-44AD-BEE7-49D7D7A4764E}">
      <dgm:prSet/>
      <dgm:spPr/>
      <dgm:t>
        <a:bodyPr/>
        <a:lstStyle/>
        <a:p>
          <a:endParaRPr lang="en-GB"/>
        </a:p>
      </dgm:t>
    </dgm:pt>
    <dgm:pt modelId="{018E8C00-D55A-42BD-8C6B-5027B226DD12}" type="sibTrans" cxnId="{94F9FD44-C2E4-44AD-BEE7-49D7D7A4764E}">
      <dgm:prSet/>
      <dgm:spPr/>
      <dgm:t>
        <a:bodyPr/>
        <a:lstStyle/>
        <a:p>
          <a:endParaRPr lang="en-GB"/>
        </a:p>
      </dgm:t>
    </dgm:pt>
    <dgm:pt modelId="{4EC608EA-7965-4811-A799-1CE70D92DC09}">
      <dgm:prSet phldrT="[Text]" custT="1"/>
      <dgm:spPr>
        <a:solidFill>
          <a:srgbClr val="0B5258"/>
        </a:solidFill>
      </dgm:spPr>
      <dgm:t>
        <a:bodyPr/>
        <a:lstStyle/>
        <a:p>
          <a:r>
            <a:rPr lang="en-GB" sz="2000">
              <a:solidFill>
                <a:schemeClr val="bg1"/>
              </a:solidFill>
              <a:latin typeface="Arial" panose="020B0604020202020204" pitchFamily="34" charset="0"/>
              <a:cs typeface="Arial" panose="020B0604020202020204" pitchFamily="34" charset="0"/>
            </a:rPr>
            <a:t>The Education Act 2020</a:t>
          </a:r>
        </a:p>
        <a:p>
          <a:r>
            <a:rPr lang="en-GB" sz="2000">
              <a:solidFill>
                <a:schemeClr val="bg1"/>
              </a:solidFill>
              <a:latin typeface="Arial" panose="020B0604020202020204" pitchFamily="34" charset="0"/>
              <a:cs typeface="Arial" panose="020B0604020202020204" pitchFamily="34" charset="0"/>
            </a:rPr>
            <a:t>Section 175 places a statutory duty on independent &amp; maintained schools to make arrangements to ensure they have regard to safeguard and promote the welfare of children </a:t>
          </a:r>
        </a:p>
      </dgm:t>
    </dgm:pt>
    <dgm:pt modelId="{FC95E4FA-C43A-4353-BA05-817E3B31CD9E}" type="parTrans" cxnId="{8C3F0689-41EB-4E4B-96AA-56E831F97C75}">
      <dgm:prSet/>
      <dgm:spPr/>
      <dgm:t>
        <a:bodyPr/>
        <a:lstStyle/>
        <a:p>
          <a:endParaRPr lang="en-GB"/>
        </a:p>
      </dgm:t>
    </dgm:pt>
    <dgm:pt modelId="{AC14FF0E-59AE-4DB0-A31D-5E974BA32AFE}" type="sibTrans" cxnId="{8C3F0689-41EB-4E4B-96AA-56E831F97C75}">
      <dgm:prSet/>
      <dgm:spPr/>
      <dgm:t>
        <a:bodyPr/>
        <a:lstStyle/>
        <a:p>
          <a:endParaRPr lang="en-GB"/>
        </a:p>
      </dgm:t>
    </dgm:pt>
    <dgm:pt modelId="{BB6B2E5A-6BEC-4A59-A4BC-680D4AFDCD68}" type="pres">
      <dgm:prSet presAssocID="{78837B75-8729-4CC8-A992-6B49B4B8B886}" presName="diagram" presStyleCnt="0">
        <dgm:presLayoutVars>
          <dgm:chPref val="1"/>
          <dgm:dir/>
          <dgm:animOne val="branch"/>
          <dgm:animLvl val="lvl"/>
          <dgm:resizeHandles/>
        </dgm:presLayoutVars>
      </dgm:prSet>
      <dgm:spPr/>
    </dgm:pt>
    <dgm:pt modelId="{81BEC2D6-D93F-41D3-A5AC-379BAFF6F23B}" type="pres">
      <dgm:prSet presAssocID="{1928E1D9-0121-472A-9DA8-FD3B96813C18}" presName="root" presStyleCnt="0"/>
      <dgm:spPr/>
    </dgm:pt>
    <dgm:pt modelId="{F49AC4C0-75B6-420F-825B-989D468F824E}" type="pres">
      <dgm:prSet presAssocID="{1928E1D9-0121-472A-9DA8-FD3B96813C18}" presName="rootComposite" presStyleCnt="0"/>
      <dgm:spPr/>
    </dgm:pt>
    <dgm:pt modelId="{F11C0F57-83C5-4791-89B4-EA3557F15D5A}" type="pres">
      <dgm:prSet presAssocID="{1928E1D9-0121-472A-9DA8-FD3B96813C18}" presName="rootText" presStyleLbl="node1" presStyleIdx="0" presStyleCnt="2" custScaleX="119956" custScaleY="92077" custLinFactNeighborX="-4511" custLinFactNeighborY="-71712"/>
      <dgm:spPr/>
    </dgm:pt>
    <dgm:pt modelId="{333D0C78-F586-4813-B917-88FFA61EDA9B}" type="pres">
      <dgm:prSet presAssocID="{1928E1D9-0121-472A-9DA8-FD3B96813C18}" presName="rootConnector" presStyleLbl="node1" presStyleIdx="0" presStyleCnt="2"/>
      <dgm:spPr/>
    </dgm:pt>
    <dgm:pt modelId="{B1D42417-262A-4BE4-BE72-11A5F1ACDE43}" type="pres">
      <dgm:prSet presAssocID="{1928E1D9-0121-472A-9DA8-FD3B96813C18}" presName="childShape" presStyleCnt="0"/>
      <dgm:spPr/>
    </dgm:pt>
    <dgm:pt modelId="{64462E7F-F7D4-4043-8A44-9517E7569D01}" type="pres">
      <dgm:prSet presAssocID="{4EC608EA-7965-4811-A799-1CE70D92DC09}" presName="root" presStyleCnt="0"/>
      <dgm:spPr/>
    </dgm:pt>
    <dgm:pt modelId="{C3765D77-DA1D-486C-B9B4-1838D356C1BC}" type="pres">
      <dgm:prSet presAssocID="{4EC608EA-7965-4811-A799-1CE70D92DC09}" presName="rootComposite" presStyleCnt="0"/>
      <dgm:spPr/>
    </dgm:pt>
    <dgm:pt modelId="{A3812991-758B-46FB-8874-E314818F7F8F}" type="pres">
      <dgm:prSet presAssocID="{4EC608EA-7965-4811-A799-1CE70D92DC09}" presName="rootText" presStyleLbl="node1" presStyleIdx="1" presStyleCnt="2" custAng="0" custScaleX="135424" custScaleY="93131" custLinFactNeighborX="-6323" custLinFactNeighborY="-73554"/>
      <dgm:spPr/>
    </dgm:pt>
    <dgm:pt modelId="{68004BAA-1D73-4147-87A7-CE71CE2A6249}" type="pres">
      <dgm:prSet presAssocID="{4EC608EA-7965-4811-A799-1CE70D92DC09}" presName="rootConnector" presStyleLbl="node1" presStyleIdx="1" presStyleCnt="2"/>
      <dgm:spPr/>
    </dgm:pt>
    <dgm:pt modelId="{F862FCAF-C43C-4C05-89D4-6A417F0A1A62}" type="pres">
      <dgm:prSet presAssocID="{4EC608EA-7965-4811-A799-1CE70D92DC09}" presName="childShape" presStyleCnt="0"/>
      <dgm:spPr/>
    </dgm:pt>
  </dgm:ptLst>
  <dgm:cxnLst>
    <dgm:cxn modelId="{FC1EE529-92AD-4017-95B5-F7A835D43F2E}" type="presOf" srcId="{78837B75-8729-4CC8-A992-6B49B4B8B886}" destId="{BB6B2E5A-6BEC-4A59-A4BC-680D4AFDCD68}" srcOrd="0" destOrd="0" presId="urn:microsoft.com/office/officeart/2005/8/layout/hierarchy3"/>
    <dgm:cxn modelId="{5A67DF32-5299-4C23-B5C2-F1AF5ECDD1BE}" type="presOf" srcId="{1928E1D9-0121-472A-9DA8-FD3B96813C18}" destId="{333D0C78-F586-4813-B917-88FFA61EDA9B}" srcOrd="1" destOrd="0" presId="urn:microsoft.com/office/officeart/2005/8/layout/hierarchy3"/>
    <dgm:cxn modelId="{94F9FD44-C2E4-44AD-BEE7-49D7D7A4764E}" srcId="{78837B75-8729-4CC8-A992-6B49B4B8B886}" destId="{1928E1D9-0121-472A-9DA8-FD3B96813C18}" srcOrd="0" destOrd="0" parTransId="{720F3BCD-6EE0-466A-86A7-2A88B69EF4F1}" sibTransId="{018E8C00-D55A-42BD-8C6B-5027B226DD12}"/>
    <dgm:cxn modelId="{B3E7C659-B265-4EF0-AA3E-1572528CCD6D}" type="presOf" srcId="{1928E1D9-0121-472A-9DA8-FD3B96813C18}" destId="{F11C0F57-83C5-4791-89B4-EA3557F15D5A}" srcOrd="0" destOrd="0" presId="urn:microsoft.com/office/officeart/2005/8/layout/hierarchy3"/>
    <dgm:cxn modelId="{70AC9784-5AFE-48FE-953B-F64034FE0923}" type="presOf" srcId="{4EC608EA-7965-4811-A799-1CE70D92DC09}" destId="{68004BAA-1D73-4147-87A7-CE71CE2A6249}" srcOrd="1" destOrd="0" presId="urn:microsoft.com/office/officeart/2005/8/layout/hierarchy3"/>
    <dgm:cxn modelId="{8C3F0689-41EB-4E4B-96AA-56E831F97C75}" srcId="{78837B75-8729-4CC8-A992-6B49B4B8B886}" destId="{4EC608EA-7965-4811-A799-1CE70D92DC09}" srcOrd="1" destOrd="0" parTransId="{FC95E4FA-C43A-4353-BA05-817E3B31CD9E}" sibTransId="{AC14FF0E-59AE-4DB0-A31D-5E974BA32AFE}"/>
    <dgm:cxn modelId="{B42842D3-14A7-4CDB-8CF6-BE151B4FA65A}" type="presOf" srcId="{4EC608EA-7965-4811-A799-1CE70D92DC09}" destId="{A3812991-758B-46FB-8874-E314818F7F8F}" srcOrd="0" destOrd="0" presId="urn:microsoft.com/office/officeart/2005/8/layout/hierarchy3"/>
    <dgm:cxn modelId="{46F168D7-1B9A-48E0-B5DB-601DB88FDA56}" type="presParOf" srcId="{BB6B2E5A-6BEC-4A59-A4BC-680D4AFDCD68}" destId="{81BEC2D6-D93F-41D3-A5AC-379BAFF6F23B}" srcOrd="0" destOrd="0" presId="urn:microsoft.com/office/officeart/2005/8/layout/hierarchy3"/>
    <dgm:cxn modelId="{7BBB7A16-122D-415C-A6DA-529C26150D27}" type="presParOf" srcId="{81BEC2D6-D93F-41D3-A5AC-379BAFF6F23B}" destId="{F49AC4C0-75B6-420F-825B-989D468F824E}" srcOrd="0" destOrd="0" presId="urn:microsoft.com/office/officeart/2005/8/layout/hierarchy3"/>
    <dgm:cxn modelId="{47ECF7C5-C8A0-4967-B55E-5CF4B553D9A4}" type="presParOf" srcId="{F49AC4C0-75B6-420F-825B-989D468F824E}" destId="{F11C0F57-83C5-4791-89B4-EA3557F15D5A}" srcOrd="0" destOrd="0" presId="urn:microsoft.com/office/officeart/2005/8/layout/hierarchy3"/>
    <dgm:cxn modelId="{B79874A9-872C-4652-AEC6-76C696D799B9}" type="presParOf" srcId="{F49AC4C0-75B6-420F-825B-989D468F824E}" destId="{333D0C78-F586-4813-B917-88FFA61EDA9B}" srcOrd="1" destOrd="0" presId="urn:microsoft.com/office/officeart/2005/8/layout/hierarchy3"/>
    <dgm:cxn modelId="{9469C0B1-BAA5-4DDB-B7DF-B3CD112F09A5}" type="presParOf" srcId="{81BEC2D6-D93F-41D3-A5AC-379BAFF6F23B}" destId="{B1D42417-262A-4BE4-BE72-11A5F1ACDE43}" srcOrd="1" destOrd="0" presId="urn:microsoft.com/office/officeart/2005/8/layout/hierarchy3"/>
    <dgm:cxn modelId="{2E9D8AC9-33F7-437B-BF18-A076021B0B3D}" type="presParOf" srcId="{BB6B2E5A-6BEC-4A59-A4BC-680D4AFDCD68}" destId="{64462E7F-F7D4-4043-8A44-9517E7569D01}" srcOrd="1" destOrd="0" presId="urn:microsoft.com/office/officeart/2005/8/layout/hierarchy3"/>
    <dgm:cxn modelId="{843352D7-7C89-4DB8-81F5-2C25DE5E2902}" type="presParOf" srcId="{64462E7F-F7D4-4043-8A44-9517E7569D01}" destId="{C3765D77-DA1D-486C-B9B4-1838D356C1BC}" srcOrd="0" destOrd="0" presId="urn:microsoft.com/office/officeart/2005/8/layout/hierarchy3"/>
    <dgm:cxn modelId="{F9D535C1-5806-4B74-9454-CBE26717A36B}" type="presParOf" srcId="{C3765D77-DA1D-486C-B9B4-1838D356C1BC}" destId="{A3812991-758B-46FB-8874-E314818F7F8F}" srcOrd="0" destOrd="0" presId="urn:microsoft.com/office/officeart/2005/8/layout/hierarchy3"/>
    <dgm:cxn modelId="{E95C2679-ADA5-4547-8813-032AAA1DB785}" type="presParOf" srcId="{C3765D77-DA1D-486C-B9B4-1838D356C1BC}" destId="{68004BAA-1D73-4147-87A7-CE71CE2A6249}" srcOrd="1" destOrd="0" presId="urn:microsoft.com/office/officeart/2005/8/layout/hierarchy3"/>
    <dgm:cxn modelId="{B1EB995C-6EE8-463B-B461-3C6251A93519}" type="presParOf" srcId="{64462E7F-F7D4-4043-8A44-9517E7569D01}" destId="{F862FCAF-C43C-4C05-89D4-6A417F0A1A62}" srcOrd="1" destOrd="0" presId="urn:microsoft.com/office/officeart/2005/8/layout/hierarchy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9A2BE13-D03E-45A5-9BCB-620B5EA19B0C}" type="doc">
      <dgm:prSet loTypeId="urn:microsoft.com/office/officeart/2005/8/layout/hProcess9" loCatId="process" qsTypeId="urn:microsoft.com/office/officeart/2005/8/quickstyle/simple1#2" qsCatId="simple" csTypeId="urn:microsoft.com/office/officeart/2005/8/colors/accent1_2#2" csCatId="accent1" phldr="1"/>
      <dgm:spPr/>
      <dgm:t>
        <a:bodyPr/>
        <a:lstStyle/>
        <a:p>
          <a:endParaRPr lang="en-GB"/>
        </a:p>
      </dgm:t>
    </dgm:pt>
    <dgm:pt modelId="{046E7280-7DAF-43D7-8C7B-A63F44D289D5}">
      <dgm:prSet phldrT="[Text]" phldr="0" custT="1"/>
      <dgm:spPr>
        <a:solidFill>
          <a:srgbClr val="9D3F97"/>
        </a:solidFill>
      </dgm:spPr>
      <dgm:t>
        <a:bodyPr/>
        <a:lstStyle/>
        <a:p>
          <a:r>
            <a:rPr lang="en-GB" sz="1600" b="1" dirty="0">
              <a:solidFill>
                <a:schemeClr val="bg1"/>
              </a:solidFill>
              <a:latin typeface="Arial" panose="020B0604020202020204" pitchFamily="34" charset="0"/>
              <a:cs typeface="Arial" panose="020B0604020202020204" pitchFamily="34" charset="0"/>
            </a:rPr>
            <a:t>Staff, pupil relationships </a:t>
          </a:r>
        </a:p>
      </dgm:t>
    </dgm:pt>
    <dgm:pt modelId="{9A1A85B2-7A4F-4B45-A466-719E3C0CBCFD}" type="parTrans" cxnId="{C2C79329-ED5C-4A4F-B230-CA3339730FB5}">
      <dgm:prSet/>
      <dgm:spPr/>
      <dgm:t>
        <a:bodyPr/>
        <a:lstStyle/>
        <a:p>
          <a:endParaRPr lang="en-GB"/>
        </a:p>
      </dgm:t>
    </dgm:pt>
    <dgm:pt modelId="{CB453AC1-1C88-4421-B967-FF2995D27317}" type="sibTrans" cxnId="{C2C79329-ED5C-4A4F-B230-CA3339730FB5}">
      <dgm:prSet/>
      <dgm:spPr/>
      <dgm:t>
        <a:bodyPr/>
        <a:lstStyle/>
        <a:p>
          <a:endParaRPr lang="en-GB"/>
        </a:p>
      </dgm:t>
    </dgm:pt>
    <dgm:pt modelId="{96A709F4-604D-4D56-9522-77916B503F9B}">
      <dgm:prSet phldrT="[Text]" phldr="0" custT="1"/>
      <dgm:spPr>
        <a:solidFill>
          <a:srgbClr val="9D3F97"/>
        </a:solidFill>
      </dgm:spPr>
      <dgm:t>
        <a:bodyPr/>
        <a:lstStyle/>
        <a:p>
          <a:r>
            <a:rPr lang="en-GB" sz="1350" b="1" dirty="0">
              <a:solidFill>
                <a:schemeClr val="bg1"/>
              </a:solidFill>
              <a:latin typeface="Arial" panose="020B0604020202020204" pitchFamily="34" charset="0"/>
              <a:cs typeface="Arial" panose="020B0604020202020204" pitchFamily="34" charset="0"/>
            </a:rPr>
            <a:t>Communication and social media</a:t>
          </a:r>
        </a:p>
      </dgm:t>
    </dgm:pt>
    <dgm:pt modelId="{30FA75EF-B8DB-4FBF-B75B-AF760CC65BAD}" type="parTrans" cxnId="{4CFC3C36-BAAF-442D-BF80-24E1A61B208D}">
      <dgm:prSet/>
      <dgm:spPr/>
      <dgm:t>
        <a:bodyPr/>
        <a:lstStyle/>
        <a:p>
          <a:endParaRPr lang="en-GB"/>
        </a:p>
      </dgm:t>
    </dgm:pt>
    <dgm:pt modelId="{AE244DC1-BF32-480E-BBAF-55543D01C06B}" type="sibTrans" cxnId="{4CFC3C36-BAAF-442D-BF80-24E1A61B208D}">
      <dgm:prSet/>
      <dgm:spPr/>
      <dgm:t>
        <a:bodyPr/>
        <a:lstStyle/>
        <a:p>
          <a:endParaRPr lang="en-GB"/>
        </a:p>
      </dgm:t>
    </dgm:pt>
    <dgm:pt modelId="{4AC234C1-5F01-4674-9A3F-2060124C3385}">
      <dgm:prSet phldrT="[Text]" phldr="0"/>
      <dgm:spPr>
        <a:solidFill>
          <a:srgbClr val="9D3F97"/>
        </a:solidFill>
      </dgm:spPr>
      <dgm:t>
        <a:bodyPr/>
        <a:lstStyle/>
        <a:p>
          <a:r>
            <a:rPr lang="en-GB" b="1">
              <a:solidFill>
                <a:schemeClr val="bg1"/>
              </a:solidFill>
              <a:latin typeface="Arial" panose="020B0604020202020204" pitchFamily="34" charset="0"/>
              <a:cs typeface="Arial" panose="020B0604020202020204" pitchFamily="34" charset="0"/>
            </a:rPr>
            <a:t>Compliance with school safeguarding culture </a:t>
          </a:r>
        </a:p>
      </dgm:t>
    </dgm:pt>
    <dgm:pt modelId="{FCDB37BD-E4A5-4296-8AFA-473138CBEFAD}" type="parTrans" cxnId="{C34892AC-B814-4F02-AA9A-5D27759BFFF5}">
      <dgm:prSet/>
      <dgm:spPr/>
      <dgm:t>
        <a:bodyPr/>
        <a:lstStyle/>
        <a:p>
          <a:endParaRPr lang="en-GB"/>
        </a:p>
      </dgm:t>
    </dgm:pt>
    <dgm:pt modelId="{753FA776-F608-42BE-BBDF-DC2CCA6013E5}" type="sibTrans" cxnId="{C34892AC-B814-4F02-AA9A-5D27759BFFF5}">
      <dgm:prSet/>
      <dgm:spPr/>
      <dgm:t>
        <a:bodyPr/>
        <a:lstStyle/>
        <a:p>
          <a:endParaRPr lang="en-GB"/>
        </a:p>
      </dgm:t>
    </dgm:pt>
    <dgm:pt modelId="{5690C506-7668-478E-8EE3-E992A0A8715D}">
      <dgm:prSet phldrT="[Text]" phldr="0" custT="1"/>
      <dgm:spPr>
        <a:solidFill>
          <a:srgbClr val="9D3F97"/>
        </a:solidFill>
      </dgm:spPr>
      <dgm:t>
        <a:bodyPr/>
        <a:lstStyle/>
        <a:p>
          <a:r>
            <a:rPr lang="en-GB" sz="1600" b="1" dirty="0">
              <a:solidFill>
                <a:schemeClr val="bg1"/>
              </a:solidFill>
              <a:latin typeface="Arial" panose="020B0604020202020204" pitchFamily="34" charset="0"/>
              <a:cs typeface="Arial" panose="020B0604020202020204" pitchFamily="34" charset="0"/>
            </a:rPr>
            <a:t>Honesty and Integrity </a:t>
          </a:r>
        </a:p>
      </dgm:t>
    </dgm:pt>
    <dgm:pt modelId="{D40D7619-2EC6-42F8-95A9-A4D4EBFE9C70}" type="parTrans" cxnId="{1089E49B-157A-4DD6-B721-21179FA4E428}">
      <dgm:prSet/>
      <dgm:spPr/>
      <dgm:t>
        <a:bodyPr/>
        <a:lstStyle/>
        <a:p>
          <a:endParaRPr lang="en-GB"/>
        </a:p>
      </dgm:t>
    </dgm:pt>
    <dgm:pt modelId="{ACC71925-5392-40FB-89E9-C07B67F01A20}" type="sibTrans" cxnId="{1089E49B-157A-4DD6-B721-21179FA4E428}">
      <dgm:prSet/>
      <dgm:spPr/>
      <dgm:t>
        <a:bodyPr/>
        <a:lstStyle/>
        <a:p>
          <a:endParaRPr lang="en-GB"/>
        </a:p>
      </dgm:t>
    </dgm:pt>
    <dgm:pt modelId="{74949131-55E8-4432-AD16-A3031F64D9F7}">
      <dgm:prSet phldrT="[Text]" phldr="0" custT="1"/>
      <dgm:spPr>
        <a:solidFill>
          <a:srgbClr val="9D3F97"/>
        </a:solidFill>
      </dgm:spPr>
      <dgm:t>
        <a:bodyPr/>
        <a:lstStyle/>
        <a:p>
          <a:r>
            <a:rPr lang="en-GB" sz="1550" b="1" dirty="0">
              <a:solidFill>
                <a:schemeClr val="bg1"/>
              </a:solidFill>
              <a:latin typeface="Arial" panose="020B0604020202020204" pitchFamily="34" charset="0"/>
              <a:cs typeface="Arial" panose="020B0604020202020204" pitchFamily="34" charset="0"/>
            </a:rPr>
            <a:t>Inappropriate conduct outside of school </a:t>
          </a:r>
        </a:p>
      </dgm:t>
    </dgm:pt>
    <dgm:pt modelId="{418D9FE4-FBE9-4597-9F5E-69EB3EF75A02}" type="parTrans" cxnId="{D24AB98D-FE05-41CF-8439-2D8FA8539C65}">
      <dgm:prSet/>
      <dgm:spPr/>
      <dgm:t>
        <a:bodyPr/>
        <a:lstStyle/>
        <a:p>
          <a:endParaRPr lang="en-GB"/>
        </a:p>
      </dgm:t>
    </dgm:pt>
    <dgm:pt modelId="{91F0A9A3-9EBA-4E39-B2F9-A8957B804905}" type="sibTrans" cxnId="{D24AB98D-FE05-41CF-8439-2D8FA8539C65}">
      <dgm:prSet/>
      <dgm:spPr/>
      <dgm:t>
        <a:bodyPr/>
        <a:lstStyle/>
        <a:p>
          <a:endParaRPr lang="en-GB"/>
        </a:p>
      </dgm:t>
    </dgm:pt>
    <dgm:pt modelId="{AD6446A3-D245-422C-9056-E367B819F56F}">
      <dgm:prSet phldrT="[Text]" phldr="0"/>
      <dgm:spPr>
        <a:solidFill>
          <a:srgbClr val="9D3F97"/>
        </a:solidFill>
      </dgm:spPr>
      <dgm:t>
        <a:bodyPr/>
        <a:lstStyle/>
        <a:p>
          <a:r>
            <a:rPr lang="en-GB" b="1" dirty="0">
              <a:solidFill>
                <a:schemeClr val="bg1"/>
              </a:solidFill>
              <a:latin typeface="Arial" panose="020B0604020202020204" pitchFamily="34" charset="0"/>
              <a:cs typeface="Arial" panose="020B0604020202020204" pitchFamily="34" charset="0"/>
            </a:rPr>
            <a:t>Dress code </a:t>
          </a:r>
        </a:p>
      </dgm:t>
    </dgm:pt>
    <dgm:pt modelId="{2C0A4719-DE7F-4885-AB9A-EE0FB264DF75}" type="parTrans" cxnId="{02FF3DB4-7D2A-4BAB-9D14-513E742C8CD0}">
      <dgm:prSet/>
      <dgm:spPr/>
      <dgm:t>
        <a:bodyPr/>
        <a:lstStyle/>
        <a:p>
          <a:endParaRPr lang="en-GB"/>
        </a:p>
      </dgm:t>
    </dgm:pt>
    <dgm:pt modelId="{C7988041-CE53-43C3-8765-BC3FEA03B79A}" type="sibTrans" cxnId="{02FF3DB4-7D2A-4BAB-9D14-513E742C8CD0}">
      <dgm:prSet/>
      <dgm:spPr/>
      <dgm:t>
        <a:bodyPr/>
        <a:lstStyle/>
        <a:p>
          <a:endParaRPr lang="en-GB"/>
        </a:p>
      </dgm:t>
    </dgm:pt>
    <dgm:pt modelId="{5701EB54-E76C-4755-BCEC-3F911F74F54E}">
      <dgm:prSet phldrT="[Text]" phldr="0"/>
      <dgm:spPr>
        <a:solidFill>
          <a:srgbClr val="9D3F97"/>
        </a:solidFill>
      </dgm:spPr>
      <dgm:t>
        <a:bodyPr/>
        <a:lstStyle/>
        <a:p>
          <a:r>
            <a:rPr lang="en-GB" b="1" dirty="0">
              <a:solidFill>
                <a:schemeClr val="bg1"/>
              </a:solidFill>
              <a:latin typeface="Arial" panose="020B0604020202020204" pitchFamily="34" charset="0"/>
              <a:cs typeface="Arial" panose="020B0604020202020204" pitchFamily="34" charset="0"/>
            </a:rPr>
            <a:t>Acceptable use of technology </a:t>
          </a:r>
        </a:p>
      </dgm:t>
    </dgm:pt>
    <dgm:pt modelId="{B22DE675-312E-444F-A7BF-4B86786402FF}" type="parTrans" cxnId="{F8E4614E-C923-47D4-83C1-0CA1BEFE8145}">
      <dgm:prSet/>
      <dgm:spPr/>
      <dgm:t>
        <a:bodyPr/>
        <a:lstStyle/>
        <a:p>
          <a:endParaRPr lang="en-GB"/>
        </a:p>
      </dgm:t>
    </dgm:pt>
    <dgm:pt modelId="{49F07DC1-E483-4014-9A59-2C0DC1CC70F5}" type="sibTrans" cxnId="{F8E4614E-C923-47D4-83C1-0CA1BEFE8145}">
      <dgm:prSet/>
      <dgm:spPr/>
      <dgm:t>
        <a:bodyPr/>
        <a:lstStyle/>
        <a:p>
          <a:endParaRPr lang="en-GB"/>
        </a:p>
      </dgm:t>
    </dgm:pt>
    <dgm:pt modelId="{100E13FC-F65D-4FC6-9A45-4EFC845C5893}" type="pres">
      <dgm:prSet presAssocID="{B9A2BE13-D03E-45A5-9BCB-620B5EA19B0C}" presName="CompostProcess" presStyleCnt="0">
        <dgm:presLayoutVars>
          <dgm:dir/>
          <dgm:resizeHandles val="exact"/>
        </dgm:presLayoutVars>
      </dgm:prSet>
      <dgm:spPr/>
    </dgm:pt>
    <dgm:pt modelId="{B99B1FF7-CFCC-4967-83C6-FE0A90365C11}" type="pres">
      <dgm:prSet presAssocID="{B9A2BE13-D03E-45A5-9BCB-620B5EA19B0C}" presName="arrow" presStyleLbl="bgShp" presStyleIdx="0" presStyleCnt="1"/>
      <dgm:spPr>
        <a:solidFill>
          <a:srgbClr val="9D3F97">
            <a:alpha val="33725"/>
          </a:srgbClr>
        </a:solidFill>
      </dgm:spPr>
    </dgm:pt>
    <dgm:pt modelId="{33506425-3C73-46AC-849D-9DCB57D24C52}" type="pres">
      <dgm:prSet presAssocID="{B9A2BE13-D03E-45A5-9BCB-620B5EA19B0C}" presName="linearProcess" presStyleCnt="0"/>
      <dgm:spPr/>
    </dgm:pt>
    <dgm:pt modelId="{A10BE01E-4014-41D7-9B73-95EFB9F07C6D}" type="pres">
      <dgm:prSet presAssocID="{046E7280-7DAF-43D7-8C7B-A63F44D289D5}" presName="textNode" presStyleLbl="node1" presStyleIdx="0" presStyleCnt="7">
        <dgm:presLayoutVars>
          <dgm:bulletEnabled val="1"/>
        </dgm:presLayoutVars>
      </dgm:prSet>
      <dgm:spPr/>
    </dgm:pt>
    <dgm:pt modelId="{25257FE0-0100-4FA8-999B-031FB8D4DC0D}" type="pres">
      <dgm:prSet presAssocID="{CB453AC1-1C88-4421-B967-FF2995D27317}" presName="sibTrans" presStyleCnt="0"/>
      <dgm:spPr/>
    </dgm:pt>
    <dgm:pt modelId="{D29F856E-5D51-460F-AF8D-02D8D9A71B63}" type="pres">
      <dgm:prSet presAssocID="{96A709F4-604D-4D56-9522-77916B503F9B}" presName="textNode" presStyleLbl="node1" presStyleIdx="1" presStyleCnt="7">
        <dgm:presLayoutVars>
          <dgm:bulletEnabled val="1"/>
        </dgm:presLayoutVars>
      </dgm:prSet>
      <dgm:spPr/>
    </dgm:pt>
    <dgm:pt modelId="{CF9E8EE3-728D-43AA-8555-37C2228D0E09}" type="pres">
      <dgm:prSet presAssocID="{AE244DC1-BF32-480E-BBAF-55543D01C06B}" presName="sibTrans" presStyleCnt="0"/>
      <dgm:spPr/>
    </dgm:pt>
    <dgm:pt modelId="{E201A17C-CABE-4B32-95D0-6E73E978BF69}" type="pres">
      <dgm:prSet presAssocID="{4AC234C1-5F01-4674-9A3F-2060124C3385}" presName="textNode" presStyleLbl="node1" presStyleIdx="2" presStyleCnt="7">
        <dgm:presLayoutVars>
          <dgm:bulletEnabled val="1"/>
        </dgm:presLayoutVars>
      </dgm:prSet>
      <dgm:spPr/>
    </dgm:pt>
    <dgm:pt modelId="{D5B402D9-DE36-4B5E-B9ED-48D8CF35DB13}" type="pres">
      <dgm:prSet presAssocID="{753FA776-F608-42BE-BBDF-DC2CCA6013E5}" presName="sibTrans" presStyleCnt="0"/>
      <dgm:spPr/>
    </dgm:pt>
    <dgm:pt modelId="{4A34DD95-18E3-4371-AC7B-A0A6CDDF57BE}" type="pres">
      <dgm:prSet presAssocID="{5690C506-7668-478E-8EE3-E992A0A8715D}" presName="textNode" presStyleLbl="node1" presStyleIdx="3" presStyleCnt="7">
        <dgm:presLayoutVars>
          <dgm:bulletEnabled val="1"/>
        </dgm:presLayoutVars>
      </dgm:prSet>
      <dgm:spPr/>
    </dgm:pt>
    <dgm:pt modelId="{8236DE37-A3BE-43AA-AEF5-4374DBDC92FC}" type="pres">
      <dgm:prSet presAssocID="{ACC71925-5392-40FB-89E9-C07B67F01A20}" presName="sibTrans" presStyleCnt="0"/>
      <dgm:spPr/>
    </dgm:pt>
    <dgm:pt modelId="{730F6AFF-AB20-4B84-B114-5AF2EE12512F}" type="pres">
      <dgm:prSet presAssocID="{74949131-55E8-4432-AD16-A3031F64D9F7}" presName="textNode" presStyleLbl="node1" presStyleIdx="4" presStyleCnt="7">
        <dgm:presLayoutVars>
          <dgm:bulletEnabled val="1"/>
        </dgm:presLayoutVars>
      </dgm:prSet>
      <dgm:spPr/>
    </dgm:pt>
    <dgm:pt modelId="{5C7B22A9-7163-424C-9C65-16CEAB0147B0}" type="pres">
      <dgm:prSet presAssocID="{91F0A9A3-9EBA-4E39-B2F9-A8957B804905}" presName="sibTrans" presStyleCnt="0"/>
      <dgm:spPr/>
    </dgm:pt>
    <dgm:pt modelId="{BDF750C8-4064-456B-9783-C3C8C32F6A05}" type="pres">
      <dgm:prSet presAssocID="{AD6446A3-D245-422C-9056-E367B819F56F}" presName="textNode" presStyleLbl="node1" presStyleIdx="5" presStyleCnt="7">
        <dgm:presLayoutVars>
          <dgm:bulletEnabled val="1"/>
        </dgm:presLayoutVars>
      </dgm:prSet>
      <dgm:spPr/>
    </dgm:pt>
    <dgm:pt modelId="{EE021991-0BC7-4AA2-8B7F-ECAB30DE9B67}" type="pres">
      <dgm:prSet presAssocID="{C7988041-CE53-43C3-8765-BC3FEA03B79A}" presName="sibTrans" presStyleCnt="0"/>
      <dgm:spPr/>
    </dgm:pt>
    <dgm:pt modelId="{152319D9-2F4B-4D7C-BE76-1A9650A3BD0E}" type="pres">
      <dgm:prSet presAssocID="{5701EB54-E76C-4755-BCEC-3F911F74F54E}" presName="textNode" presStyleLbl="node1" presStyleIdx="6" presStyleCnt="7">
        <dgm:presLayoutVars>
          <dgm:bulletEnabled val="1"/>
        </dgm:presLayoutVars>
      </dgm:prSet>
      <dgm:spPr/>
    </dgm:pt>
  </dgm:ptLst>
  <dgm:cxnLst>
    <dgm:cxn modelId="{1AA0EB0D-ADE7-49FB-B1AE-E4B7F0716AB0}" type="presOf" srcId="{046E7280-7DAF-43D7-8C7B-A63F44D289D5}" destId="{A10BE01E-4014-41D7-9B73-95EFB9F07C6D}" srcOrd="0" destOrd="0" presId="urn:microsoft.com/office/officeart/2005/8/layout/hProcess9"/>
    <dgm:cxn modelId="{FA63390E-FD16-4454-8484-06B25850DF93}" type="presOf" srcId="{AD6446A3-D245-422C-9056-E367B819F56F}" destId="{BDF750C8-4064-456B-9783-C3C8C32F6A05}" srcOrd="0" destOrd="0" presId="urn:microsoft.com/office/officeart/2005/8/layout/hProcess9"/>
    <dgm:cxn modelId="{D8A0FB18-8185-4EDA-9AA2-E5FC085D36AD}" type="presOf" srcId="{74949131-55E8-4432-AD16-A3031F64D9F7}" destId="{730F6AFF-AB20-4B84-B114-5AF2EE12512F}" srcOrd="0" destOrd="0" presId="urn:microsoft.com/office/officeart/2005/8/layout/hProcess9"/>
    <dgm:cxn modelId="{C2C79329-ED5C-4A4F-B230-CA3339730FB5}" srcId="{B9A2BE13-D03E-45A5-9BCB-620B5EA19B0C}" destId="{046E7280-7DAF-43D7-8C7B-A63F44D289D5}" srcOrd="0" destOrd="0" parTransId="{9A1A85B2-7A4F-4B45-A466-719E3C0CBCFD}" sibTransId="{CB453AC1-1C88-4421-B967-FF2995D27317}"/>
    <dgm:cxn modelId="{4CFC3C36-BAAF-442D-BF80-24E1A61B208D}" srcId="{B9A2BE13-D03E-45A5-9BCB-620B5EA19B0C}" destId="{96A709F4-604D-4D56-9522-77916B503F9B}" srcOrd="1" destOrd="0" parTransId="{30FA75EF-B8DB-4FBF-B75B-AF760CC65BAD}" sibTransId="{AE244DC1-BF32-480E-BBAF-55543D01C06B}"/>
    <dgm:cxn modelId="{9CD59A38-583A-4132-B7B5-65F891F4A4AD}" type="presOf" srcId="{5701EB54-E76C-4755-BCEC-3F911F74F54E}" destId="{152319D9-2F4B-4D7C-BE76-1A9650A3BD0E}" srcOrd="0" destOrd="0" presId="urn:microsoft.com/office/officeart/2005/8/layout/hProcess9"/>
    <dgm:cxn modelId="{D5236540-6E79-4FF8-B014-204BBF18981F}" type="presOf" srcId="{4AC234C1-5F01-4674-9A3F-2060124C3385}" destId="{E201A17C-CABE-4B32-95D0-6E73E978BF69}" srcOrd="0" destOrd="0" presId="urn:microsoft.com/office/officeart/2005/8/layout/hProcess9"/>
    <dgm:cxn modelId="{69CDC160-FF00-4F39-A113-ABB3F1486284}" type="presOf" srcId="{96A709F4-604D-4D56-9522-77916B503F9B}" destId="{D29F856E-5D51-460F-AF8D-02D8D9A71B63}" srcOrd="0" destOrd="0" presId="urn:microsoft.com/office/officeart/2005/8/layout/hProcess9"/>
    <dgm:cxn modelId="{F8E4614E-C923-47D4-83C1-0CA1BEFE8145}" srcId="{B9A2BE13-D03E-45A5-9BCB-620B5EA19B0C}" destId="{5701EB54-E76C-4755-BCEC-3F911F74F54E}" srcOrd="6" destOrd="0" parTransId="{B22DE675-312E-444F-A7BF-4B86786402FF}" sibTransId="{49F07DC1-E483-4014-9A59-2C0DC1CC70F5}"/>
    <dgm:cxn modelId="{F7361C81-3429-44C6-B20B-B65D204ED789}" type="presOf" srcId="{5690C506-7668-478E-8EE3-E992A0A8715D}" destId="{4A34DD95-18E3-4371-AC7B-A0A6CDDF57BE}" srcOrd="0" destOrd="0" presId="urn:microsoft.com/office/officeart/2005/8/layout/hProcess9"/>
    <dgm:cxn modelId="{D24AB98D-FE05-41CF-8439-2D8FA8539C65}" srcId="{B9A2BE13-D03E-45A5-9BCB-620B5EA19B0C}" destId="{74949131-55E8-4432-AD16-A3031F64D9F7}" srcOrd="4" destOrd="0" parTransId="{418D9FE4-FBE9-4597-9F5E-69EB3EF75A02}" sibTransId="{91F0A9A3-9EBA-4E39-B2F9-A8957B804905}"/>
    <dgm:cxn modelId="{1089E49B-157A-4DD6-B721-21179FA4E428}" srcId="{B9A2BE13-D03E-45A5-9BCB-620B5EA19B0C}" destId="{5690C506-7668-478E-8EE3-E992A0A8715D}" srcOrd="3" destOrd="0" parTransId="{D40D7619-2EC6-42F8-95A9-A4D4EBFE9C70}" sibTransId="{ACC71925-5392-40FB-89E9-C07B67F01A20}"/>
    <dgm:cxn modelId="{C34892AC-B814-4F02-AA9A-5D27759BFFF5}" srcId="{B9A2BE13-D03E-45A5-9BCB-620B5EA19B0C}" destId="{4AC234C1-5F01-4674-9A3F-2060124C3385}" srcOrd="2" destOrd="0" parTransId="{FCDB37BD-E4A5-4296-8AFA-473138CBEFAD}" sibTransId="{753FA776-F608-42BE-BBDF-DC2CCA6013E5}"/>
    <dgm:cxn modelId="{02FF3DB4-7D2A-4BAB-9D14-513E742C8CD0}" srcId="{B9A2BE13-D03E-45A5-9BCB-620B5EA19B0C}" destId="{AD6446A3-D245-422C-9056-E367B819F56F}" srcOrd="5" destOrd="0" parTransId="{2C0A4719-DE7F-4885-AB9A-EE0FB264DF75}" sibTransId="{C7988041-CE53-43C3-8765-BC3FEA03B79A}"/>
    <dgm:cxn modelId="{114232BF-752D-47DE-9642-91AA491961E1}" type="presOf" srcId="{B9A2BE13-D03E-45A5-9BCB-620B5EA19B0C}" destId="{100E13FC-F65D-4FC6-9A45-4EFC845C5893}" srcOrd="0" destOrd="0" presId="urn:microsoft.com/office/officeart/2005/8/layout/hProcess9"/>
    <dgm:cxn modelId="{6D9654EE-1273-4F3F-8947-583D2D76FDCC}" type="presParOf" srcId="{100E13FC-F65D-4FC6-9A45-4EFC845C5893}" destId="{B99B1FF7-CFCC-4967-83C6-FE0A90365C11}" srcOrd="0" destOrd="0" presId="urn:microsoft.com/office/officeart/2005/8/layout/hProcess9"/>
    <dgm:cxn modelId="{C5E83650-929F-407D-B58F-0049010C5C04}" type="presParOf" srcId="{100E13FC-F65D-4FC6-9A45-4EFC845C5893}" destId="{33506425-3C73-46AC-849D-9DCB57D24C52}" srcOrd="1" destOrd="0" presId="urn:microsoft.com/office/officeart/2005/8/layout/hProcess9"/>
    <dgm:cxn modelId="{4F260D4B-8265-4DCB-99E0-C56A87745617}" type="presParOf" srcId="{33506425-3C73-46AC-849D-9DCB57D24C52}" destId="{A10BE01E-4014-41D7-9B73-95EFB9F07C6D}" srcOrd="0" destOrd="0" presId="urn:microsoft.com/office/officeart/2005/8/layout/hProcess9"/>
    <dgm:cxn modelId="{462390B2-53DE-42DC-8EF7-676E95F0781D}" type="presParOf" srcId="{33506425-3C73-46AC-849D-9DCB57D24C52}" destId="{25257FE0-0100-4FA8-999B-031FB8D4DC0D}" srcOrd="1" destOrd="0" presId="urn:microsoft.com/office/officeart/2005/8/layout/hProcess9"/>
    <dgm:cxn modelId="{948076FC-EF02-42A3-A925-755A17572323}" type="presParOf" srcId="{33506425-3C73-46AC-849D-9DCB57D24C52}" destId="{D29F856E-5D51-460F-AF8D-02D8D9A71B63}" srcOrd="2" destOrd="0" presId="urn:microsoft.com/office/officeart/2005/8/layout/hProcess9"/>
    <dgm:cxn modelId="{48E3A725-B311-4189-A4ED-AF53CB579ECA}" type="presParOf" srcId="{33506425-3C73-46AC-849D-9DCB57D24C52}" destId="{CF9E8EE3-728D-43AA-8555-37C2228D0E09}" srcOrd="3" destOrd="0" presId="urn:microsoft.com/office/officeart/2005/8/layout/hProcess9"/>
    <dgm:cxn modelId="{95136F4B-EBDD-46F0-9F6C-B86E7520AAE8}" type="presParOf" srcId="{33506425-3C73-46AC-849D-9DCB57D24C52}" destId="{E201A17C-CABE-4B32-95D0-6E73E978BF69}" srcOrd="4" destOrd="0" presId="urn:microsoft.com/office/officeart/2005/8/layout/hProcess9"/>
    <dgm:cxn modelId="{9FD06BE0-08A8-4D12-BD40-1D6D2D796CD7}" type="presParOf" srcId="{33506425-3C73-46AC-849D-9DCB57D24C52}" destId="{D5B402D9-DE36-4B5E-B9ED-48D8CF35DB13}" srcOrd="5" destOrd="0" presId="urn:microsoft.com/office/officeart/2005/8/layout/hProcess9"/>
    <dgm:cxn modelId="{007949C4-619B-476B-988B-DA3005F2192E}" type="presParOf" srcId="{33506425-3C73-46AC-849D-9DCB57D24C52}" destId="{4A34DD95-18E3-4371-AC7B-A0A6CDDF57BE}" srcOrd="6" destOrd="0" presId="urn:microsoft.com/office/officeart/2005/8/layout/hProcess9"/>
    <dgm:cxn modelId="{438D6B60-BA39-43EB-8B56-1634EC290F2F}" type="presParOf" srcId="{33506425-3C73-46AC-849D-9DCB57D24C52}" destId="{8236DE37-A3BE-43AA-AEF5-4374DBDC92FC}" srcOrd="7" destOrd="0" presId="urn:microsoft.com/office/officeart/2005/8/layout/hProcess9"/>
    <dgm:cxn modelId="{8DD1B055-9E96-4038-8F75-5708726D151B}" type="presParOf" srcId="{33506425-3C73-46AC-849D-9DCB57D24C52}" destId="{730F6AFF-AB20-4B84-B114-5AF2EE12512F}" srcOrd="8" destOrd="0" presId="urn:microsoft.com/office/officeart/2005/8/layout/hProcess9"/>
    <dgm:cxn modelId="{D0923871-F093-46E1-87A0-7FC182667F32}" type="presParOf" srcId="{33506425-3C73-46AC-849D-9DCB57D24C52}" destId="{5C7B22A9-7163-424C-9C65-16CEAB0147B0}" srcOrd="9" destOrd="0" presId="urn:microsoft.com/office/officeart/2005/8/layout/hProcess9"/>
    <dgm:cxn modelId="{B75FF7CC-C8D8-430F-8782-8322F5A3D89C}" type="presParOf" srcId="{33506425-3C73-46AC-849D-9DCB57D24C52}" destId="{BDF750C8-4064-456B-9783-C3C8C32F6A05}" srcOrd="10" destOrd="0" presId="urn:microsoft.com/office/officeart/2005/8/layout/hProcess9"/>
    <dgm:cxn modelId="{5C63167D-6017-4DAB-AB03-FA4B76712DC2}" type="presParOf" srcId="{33506425-3C73-46AC-849D-9DCB57D24C52}" destId="{EE021991-0BC7-4AA2-8B7F-ECAB30DE9B67}" srcOrd="11" destOrd="0" presId="urn:microsoft.com/office/officeart/2005/8/layout/hProcess9"/>
    <dgm:cxn modelId="{91D84C0C-5183-470D-AB05-DA2900F635BB}" type="presParOf" srcId="{33506425-3C73-46AC-849D-9DCB57D24C52}" destId="{152319D9-2F4B-4D7C-BE76-1A9650A3BD0E}" srcOrd="1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F3AFEA5-1716-41D8-9FEF-18DA2E4020FA}" type="doc">
      <dgm:prSet loTypeId="urn:microsoft.com/office/officeart/2005/8/layout/default" loCatId="list" qsTypeId="urn:microsoft.com/office/officeart/2005/8/quickstyle/simple1#3" qsCatId="simple" csTypeId="urn:microsoft.com/office/officeart/2005/8/colors/accent1_2#3" csCatId="accent1" phldr="1"/>
      <dgm:spPr/>
      <dgm:t>
        <a:bodyPr/>
        <a:lstStyle/>
        <a:p>
          <a:endParaRPr lang="en-GB"/>
        </a:p>
      </dgm:t>
    </dgm:pt>
    <dgm:pt modelId="{556C9046-DF08-45E4-B18B-5D831DE8172E}">
      <dgm:prSet phldrT="[Text]" custT="1"/>
      <dgm:spPr>
        <a:noFill/>
        <a:ln w="25400">
          <a:solidFill>
            <a:srgbClr val="0B5258"/>
          </a:solidFill>
        </a:ln>
      </dgm:spPr>
      <dgm:t>
        <a:bodyPr/>
        <a:lstStyle/>
        <a:p>
          <a:r>
            <a:rPr lang="en-GB" altLang="en-US" sz="1800" b="1">
              <a:solidFill>
                <a:schemeClr val="tx1"/>
              </a:solidFill>
              <a:latin typeface="Arial"/>
              <a:cs typeface="Arial"/>
            </a:rPr>
            <a:t>PHYSICAL ABUSE</a:t>
          </a:r>
        </a:p>
        <a:p>
          <a:r>
            <a:rPr lang="en-GB" altLang="en-US" sz="1800">
              <a:solidFill>
                <a:schemeClr val="tx1"/>
              </a:solidFill>
              <a:latin typeface="Arial"/>
              <a:cs typeface="Arial"/>
            </a:rPr>
            <a:t>May involve hitting, shaking, throwing, poisoning, burning or scalding, drowning, suffocating or otherwise causing physical harm to a child. It can also be when a parent/carer fabricates illness or induces illness in a child</a:t>
          </a:r>
          <a:r>
            <a:rPr lang="en-GB" altLang="en-US" sz="1600">
              <a:solidFill>
                <a:schemeClr val="tx1"/>
              </a:solidFill>
              <a:latin typeface="Arial"/>
              <a:cs typeface="Arial"/>
            </a:rPr>
            <a:t>.  </a:t>
          </a:r>
          <a:endParaRPr lang="en-GB" sz="1600">
            <a:solidFill>
              <a:schemeClr val="tx1"/>
            </a:solidFill>
            <a:latin typeface="Arial"/>
            <a:cs typeface="Arial"/>
          </a:endParaRPr>
        </a:p>
      </dgm:t>
    </dgm:pt>
    <dgm:pt modelId="{8DDF5EF8-281F-4533-BA91-385B9FEC3696}" type="parTrans" cxnId="{FA472075-E395-421E-B8D7-FBE71B425625}">
      <dgm:prSet/>
      <dgm:spPr/>
      <dgm:t>
        <a:bodyPr/>
        <a:lstStyle/>
        <a:p>
          <a:endParaRPr lang="en-GB"/>
        </a:p>
      </dgm:t>
    </dgm:pt>
    <dgm:pt modelId="{E93FB60A-C621-45CA-A371-2F9111574534}" type="sibTrans" cxnId="{FA472075-E395-421E-B8D7-FBE71B425625}">
      <dgm:prSet/>
      <dgm:spPr/>
      <dgm:t>
        <a:bodyPr/>
        <a:lstStyle/>
        <a:p>
          <a:endParaRPr lang="en-GB"/>
        </a:p>
      </dgm:t>
    </dgm:pt>
    <dgm:pt modelId="{4541B211-0236-430C-8D71-D02211C29E02}">
      <dgm:prSet phldrT="[Text]" custT="1"/>
      <dgm:spPr>
        <a:noFill/>
        <a:ln w="25400" cap="flat" cmpd="sng" algn="ctr">
          <a:solidFill>
            <a:srgbClr val="0B5258"/>
          </a:solidFill>
          <a:prstDash val="solid"/>
          <a:miter lim="800000"/>
        </a:ln>
        <a:effectLst/>
      </dgm:spPr>
      <dgm:t>
        <a:bodyPr/>
        <a:lstStyle/>
        <a:p>
          <a:pPr marL="0" lvl="0" indent="0" algn="ctr" defTabSz="2133600">
            <a:lnSpc>
              <a:spcPct val="90000"/>
            </a:lnSpc>
            <a:spcBef>
              <a:spcPct val="0"/>
            </a:spcBef>
            <a:spcAft>
              <a:spcPct val="35000"/>
            </a:spcAft>
          </a:pPr>
          <a:r>
            <a:rPr lang="en-GB" altLang="en-US" sz="1800" b="1" kern="1200">
              <a:solidFill>
                <a:schemeClr val="tx1"/>
              </a:solidFill>
              <a:latin typeface="Arial"/>
              <a:cs typeface="Arial"/>
            </a:rPr>
            <a:t>EMOTIONAL ABUSE</a:t>
          </a:r>
        </a:p>
        <a:p>
          <a:pPr marL="0" lvl="0" indent="0" algn="ctr" defTabSz="2133600">
            <a:lnSpc>
              <a:spcPct val="90000"/>
            </a:lnSpc>
            <a:spcBef>
              <a:spcPct val="0"/>
            </a:spcBef>
            <a:spcAft>
              <a:spcPct val="35000"/>
            </a:spcAft>
          </a:pPr>
          <a:r>
            <a:rPr lang="en-GB" altLang="en-US" sz="1800" kern="1200">
              <a:solidFill>
                <a:schemeClr val="tx1"/>
              </a:solidFill>
              <a:latin typeface="Arial"/>
              <a:cs typeface="Arial"/>
            </a:rPr>
            <a:t>The persistent emotional maltreatment of a child such as to cause severe and persistent adverse effects on the child’s emotional development</a:t>
          </a:r>
          <a:endParaRPr lang="en-GB" sz="1800" kern="1200">
            <a:solidFill>
              <a:schemeClr val="tx1"/>
            </a:solidFill>
            <a:latin typeface="Arial"/>
            <a:ea typeface="+mn-ea"/>
            <a:cs typeface="Arial"/>
          </a:endParaRPr>
        </a:p>
      </dgm:t>
    </dgm:pt>
    <dgm:pt modelId="{958D652A-BA9C-4D74-B4D5-E1834DCCBB43}" type="parTrans" cxnId="{CEA0A2BE-13C6-4549-B8DA-1567E73035D0}">
      <dgm:prSet/>
      <dgm:spPr/>
      <dgm:t>
        <a:bodyPr/>
        <a:lstStyle/>
        <a:p>
          <a:endParaRPr lang="en-GB"/>
        </a:p>
      </dgm:t>
    </dgm:pt>
    <dgm:pt modelId="{AB658FFC-0F8B-480D-BCDA-B06498966846}" type="sibTrans" cxnId="{CEA0A2BE-13C6-4549-B8DA-1567E73035D0}">
      <dgm:prSet/>
      <dgm:spPr/>
      <dgm:t>
        <a:bodyPr/>
        <a:lstStyle/>
        <a:p>
          <a:endParaRPr lang="en-GB"/>
        </a:p>
      </dgm:t>
    </dgm:pt>
    <dgm:pt modelId="{F77C0F4A-C694-4163-A999-02BC05A30DC8}">
      <dgm:prSet phldrT="[Text]" custT="1"/>
      <dgm:spPr>
        <a:noFill/>
        <a:ln w="25400" cap="flat" cmpd="sng" algn="ctr">
          <a:solidFill>
            <a:srgbClr val="0B5258"/>
          </a:solidFill>
          <a:prstDash val="solid"/>
          <a:miter lim="800000"/>
        </a:ln>
        <a:effectLst/>
      </dgm:spPr>
      <dgm:t>
        <a:bodyPr/>
        <a:lstStyle/>
        <a:p>
          <a:pPr marL="0" lvl="0" indent="0" algn="ctr" defTabSz="2133600">
            <a:lnSpc>
              <a:spcPct val="90000"/>
            </a:lnSpc>
            <a:spcBef>
              <a:spcPct val="0"/>
            </a:spcBef>
            <a:spcAft>
              <a:spcPct val="35000"/>
            </a:spcAft>
          </a:pPr>
          <a:r>
            <a:rPr lang="en-GB" sz="1800" b="1" kern="1200">
              <a:solidFill>
                <a:schemeClr val="tx1"/>
              </a:solidFill>
              <a:latin typeface="Arial"/>
              <a:cs typeface="Arial"/>
            </a:rPr>
            <a:t>NEGLECT</a:t>
          </a:r>
        </a:p>
        <a:p>
          <a:pPr marL="0" lvl="0" indent="0" algn="ctr" defTabSz="2133600">
            <a:lnSpc>
              <a:spcPct val="90000"/>
            </a:lnSpc>
            <a:spcBef>
              <a:spcPct val="0"/>
            </a:spcBef>
            <a:spcAft>
              <a:spcPct val="35000"/>
            </a:spcAft>
          </a:pPr>
          <a:r>
            <a:rPr lang="en-GB" altLang="en-US" sz="1800" kern="1200">
              <a:solidFill>
                <a:schemeClr val="tx1"/>
              </a:solidFill>
              <a:latin typeface="Arial"/>
              <a:cs typeface="Arial"/>
            </a:rPr>
            <a:t>The persistent failure to meet a child’s basic physical and/or psychological needs, likely to result in the serious impairment of the child’s health or development.</a:t>
          </a:r>
          <a:endParaRPr lang="en-GB" sz="1800" kern="1200">
            <a:solidFill>
              <a:schemeClr val="tx1"/>
            </a:solidFill>
            <a:latin typeface="Arial"/>
            <a:ea typeface="+mn-ea"/>
            <a:cs typeface="Arial"/>
          </a:endParaRPr>
        </a:p>
      </dgm:t>
    </dgm:pt>
    <dgm:pt modelId="{EFDDE511-B85A-40E3-ABD2-D4ED484E7993}" type="parTrans" cxnId="{B461FCEA-98B3-42FF-AC56-4F8716966398}">
      <dgm:prSet/>
      <dgm:spPr/>
      <dgm:t>
        <a:bodyPr/>
        <a:lstStyle/>
        <a:p>
          <a:endParaRPr lang="en-GB"/>
        </a:p>
      </dgm:t>
    </dgm:pt>
    <dgm:pt modelId="{C770F1B7-FC90-4AC2-B613-AF402871AB28}" type="sibTrans" cxnId="{B461FCEA-98B3-42FF-AC56-4F8716966398}">
      <dgm:prSet/>
      <dgm:spPr/>
      <dgm:t>
        <a:bodyPr/>
        <a:lstStyle/>
        <a:p>
          <a:endParaRPr lang="en-GB"/>
        </a:p>
      </dgm:t>
    </dgm:pt>
    <dgm:pt modelId="{FDF7240C-018C-465C-BEE8-76E9A26A5314}">
      <dgm:prSet custT="1"/>
      <dgm:spPr>
        <a:noFill/>
        <a:ln w="25400">
          <a:solidFill>
            <a:srgbClr val="0B5258"/>
          </a:solidFill>
        </a:ln>
      </dgm:spPr>
      <dgm:t>
        <a:bodyPr/>
        <a:lstStyle/>
        <a:p>
          <a:r>
            <a:rPr lang="en-GB" sz="1800" b="1">
              <a:solidFill>
                <a:schemeClr val="tx1"/>
              </a:solidFill>
              <a:latin typeface="Arial"/>
              <a:cs typeface="Arial"/>
            </a:rPr>
            <a:t>SEXUAL ABUSE</a:t>
          </a:r>
        </a:p>
        <a:p>
          <a:r>
            <a:rPr lang="en-GB" altLang="en-US" sz="1800">
              <a:solidFill>
                <a:schemeClr val="tx1"/>
              </a:solidFill>
              <a:latin typeface="Arial"/>
              <a:cs typeface="Arial"/>
            </a:rPr>
            <a:t>Assault by penetration (for example, rape or oral sex) or non-penetrative acts such as masturbation, kissing, rubbing and touching outside of clothing. </a:t>
          </a:r>
          <a:endParaRPr lang="en-GB" altLang="en-US" sz="1800" dirty="0">
            <a:solidFill>
              <a:schemeClr val="tx1"/>
            </a:solidFill>
            <a:latin typeface="Arial"/>
            <a:cs typeface="Arial"/>
          </a:endParaRPr>
        </a:p>
        <a:p>
          <a:endParaRPr lang="en-GB" altLang="en-US" sz="1800" dirty="0">
            <a:solidFill>
              <a:schemeClr val="tx1"/>
            </a:solidFill>
            <a:latin typeface="Arial"/>
            <a:cs typeface="Arial"/>
          </a:endParaRPr>
        </a:p>
        <a:p>
          <a:r>
            <a:rPr lang="en-GB" altLang="en-US" sz="1800">
              <a:solidFill>
                <a:schemeClr val="tx1"/>
              </a:solidFill>
              <a:latin typeface="Arial"/>
              <a:cs typeface="Arial"/>
            </a:rPr>
            <a:t>Non-contact activities, such as involving children in looking at, or in the production of, sexual images, watching sexual activities, encouraging children to behave in sexually inappropriate ways, or grooming a child in preparation for abuse (including online). </a:t>
          </a:r>
          <a:endParaRPr lang="en-GB" sz="1800">
            <a:solidFill>
              <a:schemeClr val="tx1"/>
            </a:solidFill>
            <a:latin typeface="Arial"/>
            <a:cs typeface="Arial"/>
          </a:endParaRPr>
        </a:p>
      </dgm:t>
    </dgm:pt>
    <dgm:pt modelId="{D96D0FC4-4365-4118-882B-8274AFA51036}" type="parTrans" cxnId="{F9029224-B670-4B9F-83E5-0EE161A0118D}">
      <dgm:prSet/>
      <dgm:spPr/>
      <dgm:t>
        <a:bodyPr/>
        <a:lstStyle/>
        <a:p>
          <a:endParaRPr lang="en-GB"/>
        </a:p>
      </dgm:t>
    </dgm:pt>
    <dgm:pt modelId="{9F73B9AB-8CF4-42C5-AAFF-15C994AB2E8D}" type="sibTrans" cxnId="{F9029224-B670-4B9F-83E5-0EE161A0118D}">
      <dgm:prSet/>
      <dgm:spPr/>
      <dgm:t>
        <a:bodyPr/>
        <a:lstStyle/>
        <a:p>
          <a:endParaRPr lang="en-GB"/>
        </a:p>
      </dgm:t>
    </dgm:pt>
    <dgm:pt modelId="{DDE67DA8-DCBF-4763-BDE8-34A3A032EECE}" type="pres">
      <dgm:prSet presAssocID="{FF3AFEA5-1716-41D8-9FEF-18DA2E4020FA}" presName="diagram" presStyleCnt="0">
        <dgm:presLayoutVars>
          <dgm:dir/>
          <dgm:resizeHandles val="exact"/>
        </dgm:presLayoutVars>
      </dgm:prSet>
      <dgm:spPr/>
    </dgm:pt>
    <dgm:pt modelId="{68E7C0B3-FE1E-4243-B807-5731A8E945EA}" type="pres">
      <dgm:prSet presAssocID="{556C9046-DF08-45E4-B18B-5D831DE8172E}" presName="node" presStyleLbl="node1" presStyleIdx="0" presStyleCnt="4">
        <dgm:presLayoutVars>
          <dgm:bulletEnabled val="1"/>
        </dgm:presLayoutVars>
      </dgm:prSet>
      <dgm:spPr/>
    </dgm:pt>
    <dgm:pt modelId="{8FD139E9-82C5-406E-BFEE-F5B859874A67}" type="pres">
      <dgm:prSet presAssocID="{E93FB60A-C621-45CA-A371-2F9111574534}" presName="sibTrans" presStyleCnt="0"/>
      <dgm:spPr/>
    </dgm:pt>
    <dgm:pt modelId="{C9AC4C65-33D5-4121-9DD9-0ED4837C8F40}" type="pres">
      <dgm:prSet presAssocID="{4541B211-0236-430C-8D71-D02211C29E02}" presName="node" presStyleLbl="node1" presStyleIdx="1" presStyleCnt="4">
        <dgm:presLayoutVars>
          <dgm:bulletEnabled val="1"/>
        </dgm:presLayoutVars>
      </dgm:prSet>
      <dgm:spPr/>
    </dgm:pt>
    <dgm:pt modelId="{00AA5EAA-8D5F-490E-BD42-5AC15D3E903D}" type="pres">
      <dgm:prSet presAssocID="{AB658FFC-0F8B-480D-BCDA-B06498966846}" presName="sibTrans" presStyleCnt="0"/>
      <dgm:spPr/>
    </dgm:pt>
    <dgm:pt modelId="{E2279891-B633-423E-A275-DADF3E4854F9}" type="pres">
      <dgm:prSet presAssocID="{F77C0F4A-C694-4163-A999-02BC05A30DC8}" presName="node" presStyleLbl="node1" presStyleIdx="2" presStyleCnt="4">
        <dgm:presLayoutVars>
          <dgm:bulletEnabled val="1"/>
        </dgm:presLayoutVars>
      </dgm:prSet>
      <dgm:spPr/>
    </dgm:pt>
    <dgm:pt modelId="{B06954DA-E7FC-4738-A194-9EDD7251A5C2}" type="pres">
      <dgm:prSet presAssocID="{C770F1B7-FC90-4AC2-B613-AF402871AB28}" presName="sibTrans" presStyleCnt="0"/>
      <dgm:spPr/>
    </dgm:pt>
    <dgm:pt modelId="{9CDA6367-85C2-47E0-8DD1-5FB3EC82D023}" type="pres">
      <dgm:prSet presAssocID="{FDF7240C-018C-465C-BEE8-76E9A26A5314}" presName="node" presStyleLbl="node1" presStyleIdx="3" presStyleCnt="4" custScaleX="257234" custScaleY="122850" custLinFactNeighborX="-8316" custLinFactNeighborY="-204">
        <dgm:presLayoutVars>
          <dgm:bulletEnabled val="1"/>
        </dgm:presLayoutVars>
      </dgm:prSet>
      <dgm:spPr/>
    </dgm:pt>
  </dgm:ptLst>
  <dgm:cxnLst>
    <dgm:cxn modelId="{F9029224-B670-4B9F-83E5-0EE161A0118D}" srcId="{FF3AFEA5-1716-41D8-9FEF-18DA2E4020FA}" destId="{FDF7240C-018C-465C-BEE8-76E9A26A5314}" srcOrd="3" destOrd="0" parTransId="{D96D0FC4-4365-4118-882B-8274AFA51036}" sibTransId="{9F73B9AB-8CF4-42C5-AAFF-15C994AB2E8D}"/>
    <dgm:cxn modelId="{08FCDF3C-D817-42BC-A712-742FCC706185}" type="presOf" srcId="{556C9046-DF08-45E4-B18B-5D831DE8172E}" destId="{68E7C0B3-FE1E-4243-B807-5731A8E945EA}" srcOrd="0" destOrd="0" presId="urn:microsoft.com/office/officeart/2005/8/layout/default"/>
    <dgm:cxn modelId="{FA472075-E395-421E-B8D7-FBE71B425625}" srcId="{FF3AFEA5-1716-41D8-9FEF-18DA2E4020FA}" destId="{556C9046-DF08-45E4-B18B-5D831DE8172E}" srcOrd="0" destOrd="0" parTransId="{8DDF5EF8-281F-4533-BA91-385B9FEC3696}" sibTransId="{E93FB60A-C621-45CA-A371-2F9111574534}"/>
    <dgm:cxn modelId="{35743885-EF6D-45F8-8CA2-17CC0806D106}" type="presOf" srcId="{4541B211-0236-430C-8D71-D02211C29E02}" destId="{C9AC4C65-33D5-4121-9DD9-0ED4837C8F40}" srcOrd="0" destOrd="0" presId="urn:microsoft.com/office/officeart/2005/8/layout/default"/>
    <dgm:cxn modelId="{F70D2BBB-98EF-45E1-A60E-D568353571B1}" type="presOf" srcId="{FDF7240C-018C-465C-BEE8-76E9A26A5314}" destId="{9CDA6367-85C2-47E0-8DD1-5FB3EC82D023}" srcOrd="0" destOrd="0" presId="urn:microsoft.com/office/officeart/2005/8/layout/default"/>
    <dgm:cxn modelId="{6E6854BD-A642-4E00-963C-A9D934DF19F7}" type="presOf" srcId="{F77C0F4A-C694-4163-A999-02BC05A30DC8}" destId="{E2279891-B633-423E-A275-DADF3E4854F9}" srcOrd="0" destOrd="0" presId="urn:microsoft.com/office/officeart/2005/8/layout/default"/>
    <dgm:cxn modelId="{CEA0A2BE-13C6-4549-B8DA-1567E73035D0}" srcId="{FF3AFEA5-1716-41D8-9FEF-18DA2E4020FA}" destId="{4541B211-0236-430C-8D71-D02211C29E02}" srcOrd="1" destOrd="0" parTransId="{958D652A-BA9C-4D74-B4D5-E1834DCCBB43}" sibTransId="{AB658FFC-0F8B-480D-BCDA-B06498966846}"/>
    <dgm:cxn modelId="{B461FCEA-98B3-42FF-AC56-4F8716966398}" srcId="{FF3AFEA5-1716-41D8-9FEF-18DA2E4020FA}" destId="{F77C0F4A-C694-4163-A999-02BC05A30DC8}" srcOrd="2" destOrd="0" parTransId="{EFDDE511-B85A-40E3-ABD2-D4ED484E7993}" sibTransId="{C770F1B7-FC90-4AC2-B613-AF402871AB28}"/>
    <dgm:cxn modelId="{02C5C6EF-B421-4F1F-AB79-F9D7F3A8C935}" type="presOf" srcId="{FF3AFEA5-1716-41D8-9FEF-18DA2E4020FA}" destId="{DDE67DA8-DCBF-4763-BDE8-34A3A032EECE}" srcOrd="0" destOrd="0" presId="urn:microsoft.com/office/officeart/2005/8/layout/default"/>
    <dgm:cxn modelId="{53E0F1D6-20B0-4347-9D44-C19DC63A98EF}" type="presParOf" srcId="{DDE67DA8-DCBF-4763-BDE8-34A3A032EECE}" destId="{68E7C0B3-FE1E-4243-B807-5731A8E945EA}" srcOrd="0" destOrd="0" presId="urn:microsoft.com/office/officeart/2005/8/layout/default"/>
    <dgm:cxn modelId="{57E664EE-0C54-49B3-B958-D131EB5FB90D}" type="presParOf" srcId="{DDE67DA8-DCBF-4763-BDE8-34A3A032EECE}" destId="{8FD139E9-82C5-406E-BFEE-F5B859874A67}" srcOrd="1" destOrd="0" presId="urn:microsoft.com/office/officeart/2005/8/layout/default"/>
    <dgm:cxn modelId="{408BC796-239F-4D46-9D1E-EAD6BB2A7152}" type="presParOf" srcId="{DDE67DA8-DCBF-4763-BDE8-34A3A032EECE}" destId="{C9AC4C65-33D5-4121-9DD9-0ED4837C8F40}" srcOrd="2" destOrd="0" presId="urn:microsoft.com/office/officeart/2005/8/layout/default"/>
    <dgm:cxn modelId="{87F830A3-1A40-4D2D-87A3-C5126699D51F}" type="presParOf" srcId="{DDE67DA8-DCBF-4763-BDE8-34A3A032EECE}" destId="{00AA5EAA-8D5F-490E-BD42-5AC15D3E903D}" srcOrd="3" destOrd="0" presId="urn:microsoft.com/office/officeart/2005/8/layout/default"/>
    <dgm:cxn modelId="{D93E2A84-FFC7-432A-8C21-132A58E8D83F}" type="presParOf" srcId="{DDE67DA8-DCBF-4763-BDE8-34A3A032EECE}" destId="{E2279891-B633-423E-A275-DADF3E4854F9}" srcOrd="4" destOrd="0" presId="urn:microsoft.com/office/officeart/2005/8/layout/default"/>
    <dgm:cxn modelId="{F0176C4C-EC70-400F-94C7-A6096F8BCBBF}" type="presParOf" srcId="{DDE67DA8-DCBF-4763-BDE8-34A3A032EECE}" destId="{B06954DA-E7FC-4738-A194-9EDD7251A5C2}" srcOrd="5" destOrd="0" presId="urn:microsoft.com/office/officeart/2005/8/layout/default"/>
    <dgm:cxn modelId="{A5E8F950-11FF-42A4-8F17-39E76F221AC3}" type="presParOf" srcId="{DDE67DA8-DCBF-4763-BDE8-34A3A032EECE}" destId="{9CDA6367-85C2-47E0-8DD1-5FB3EC82D023}"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8837B75-8729-4CC8-A992-6B49B4B8B886}" type="doc">
      <dgm:prSet loTypeId="urn:microsoft.com/office/officeart/2005/8/layout/hierarchy3" loCatId="hierarchy" qsTypeId="urn:microsoft.com/office/officeart/2005/8/quickstyle/simple1#4" qsCatId="simple" csTypeId="urn:microsoft.com/office/officeart/2005/8/colors/accent1_2#4" csCatId="accent1" phldr="1"/>
      <dgm:spPr/>
      <dgm:t>
        <a:bodyPr/>
        <a:lstStyle/>
        <a:p>
          <a:endParaRPr lang="en-GB"/>
        </a:p>
      </dgm:t>
    </dgm:pt>
    <dgm:pt modelId="{1928E1D9-0121-472A-9DA8-FD3B96813C18}">
      <dgm:prSet phldrT="[Text]" custT="1"/>
      <dgm:spPr>
        <a:solidFill>
          <a:srgbClr val="0B5258"/>
        </a:solidFill>
      </dgm:spPr>
      <dgm:t>
        <a:bodyPr/>
        <a:lstStyle/>
        <a:p>
          <a:r>
            <a:rPr lang="en-US" altLang="en-US" sz="1800">
              <a:solidFill>
                <a:schemeClr val="bg1"/>
              </a:solidFill>
              <a:latin typeface="Arial" panose="020B0604020202020204" pitchFamily="34" charset="0"/>
              <a:ea typeface="MS Mincho" panose="02020609040205080304" pitchFamily="49" charset="-128"/>
              <a:cs typeface="Arial" panose="020B0604020202020204" pitchFamily="34" charset="0"/>
            </a:rPr>
            <a:t>Member of staff (including volunteers, supply staff and contractors)</a:t>
          </a:r>
          <a:endParaRPr lang="en-GB" sz="1800">
            <a:solidFill>
              <a:schemeClr val="bg1"/>
            </a:solidFill>
          </a:endParaRPr>
        </a:p>
      </dgm:t>
    </dgm:pt>
    <dgm:pt modelId="{720F3BCD-6EE0-466A-86A7-2A88B69EF4F1}" type="parTrans" cxnId="{94F9FD44-C2E4-44AD-BEE7-49D7D7A4764E}">
      <dgm:prSet/>
      <dgm:spPr/>
      <dgm:t>
        <a:bodyPr/>
        <a:lstStyle/>
        <a:p>
          <a:endParaRPr lang="en-GB"/>
        </a:p>
      </dgm:t>
    </dgm:pt>
    <dgm:pt modelId="{018E8C00-D55A-42BD-8C6B-5027B226DD12}" type="sibTrans" cxnId="{94F9FD44-C2E4-44AD-BEE7-49D7D7A4764E}">
      <dgm:prSet/>
      <dgm:spPr/>
      <dgm:t>
        <a:bodyPr/>
        <a:lstStyle/>
        <a:p>
          <a:endParaRPr lang="en-GB"/>
        </a:p>
      </dgm:t>
    </dgm:pt>
    <dgm:pt modelId="{20671F4F-8673-4145-A8D8-A99F51575CC4}">
      <dgm:prSet phldrT="[Text]" custT="1"/>
      <dgm:spPr>
        <a:ln w="25400">
          <a:solidFill>
            <a:srgbClr val="9D3F97"/>
          </a:solidFill>
          <a:prstDash val="sysDash"/>
        </a:ln>
      </dgm:spPr>
      <dgm:t>
        <a:bodyPr/>
        <a:lstStyle/>
        <a:p>
          <a:r>
            <a:rPr lang="en-US" altLang="en-US" sz="1600" b="1">
              <a:solidFill>
                <a:schemeClr val="tx1"/>
              </a:solidFill>
              <a:latin typeface="Arial"/>
              <a:ea typeface="MS Mincho"/>
              <a:cs typeface="Arial"/>
            </a:rPr>
            <a:t>Headteacher, Principal or Proprietor</a:t>
          </a:r>
          <a:endParaRPr lang="en-US" altLang="en-US" sz="1600" b="1" dirty="0">
            <a:solidFill>
              <a:schemeClr val="tx1"/>
            </a:solidFill>
            <a:latin typeface="Arial"/>
            <a:ea typeface="MS Mincho"/>
            <a:cs typeface="Arial"/>
          </a:endParaRPr>
        </a:p>
        <a:p>
          <a:r>
            <a:rPr lang="en-US" altLang="en-US" sz="1600" b="1">
              <a:solidFill>
                <a:schemeClr val="tx1"/>
              </a:solidFill>
              <a:latin typeface="Arial"/>
              <a:ea typeface="MS Mincho"/>
              <a:cs typeface="Arial"/>
            </a:rPr>
            <a:t>(or equal leadership status) </a:t>
          </a:r>
          <a:endParaRPr lang="en-US" altLang="en-US" sz="1600" b="1" dirty="0">
            <a:solidFill>
              <a:schemeClr val="tx1"/>
            </a:solidFill>
            <a:latin typeface="Arial"/>
            <a:ea typeface="MS Mincho"/>
            <a:cs typeface="Arial"/>
          </a:endParaRPr>
        </a:p>
        <a:p>
          <a:endParaRPr lang="en-US" altLang="en-US" sz="1600" b="1" dirty="0">
            <a:solidFill>
              <a:schemeClr val="tx1"/>
            </a:solidFill>
            <a:latin typeface="Arial"/>
            <a:ea typeface="MS Mincho"/>
            <a:cs typeface="Arial"/>
          </a:endParaRPr>
        </a:p>
        <a:p>
          <a:r>
            <a:rPr lang="en-US" altLang="en-US" sz="1600">
              <a:solidFill>
                <a:schemeClr val="tx1"/>
              </a:solidFill>
              <a:latin typeface="Arial"/>
              <a:ea typeface="MS Mincho"/>
              <a:cs typeface="Arial"/>
            </a:rPr>
            <a:t>If the allegation is against supply staff or contractor, leadership , management will report to the adult's employer/agency/</a:t>
          </a:r>
        </a:p>
        <a:p>
          <a:r>
            <a:rPr lang="en-US" altLang="en-US" sz="1600">
              <a:solidFill>
                <a:schemeClr val="tx1"/>
              </a:solidFill>
              <a:latin typeface="Arial"/>
              <a:ea typeface="MS Mincho"/>
              <a:cs typeface="Arial"/>
            </a:rPr>
            <a:t>company. </a:t>
          </a:r>
          <a:endParaRPr lang="en-GB" sz="1600">
            <a:solidFill>
              <a:schemeClr val="tx1"/>
            </a:solidFill>
            <a:latin typeface="Arial"/>
            <a:ea typeface="MS Mincho"/>
            <a:cs typeface="Arial"/>
          </a:endParaRPr>
        </a:p>
      </dgm:t>
    </dgm:pt>
    <dgm:pt modelId="{8F4184CB-5BD2-46FC-A665-8C0148C94BB0}" type="parTrans" cxnId="{B27B82ED-1B9B-4F5A-95C6-263E92BB0629}">
      <dgm:prSet/>
      <dgm:spPr>
        <a:ln w="25400">
          <a:solidFill>
            <a:srgbClr val="9D3F97"/>
          </a:solidFill>
        </a:ln>
      </dgm:spPr>
      <dgm:t>
        <a:bodyPr/>
        <a:lstStyle/>
        <a:p>
          <a:endParaRPr lang="en-GB"/>
        </a:p>
      </dgm:t>
    </dgm:pt>
    <dgm:pt modelId="{8532CFDC-2A14-4511-AA85-CC2134875C9B}" type="sibTrans" cxnId="{B27B82ED-1B9B-4F5A-95C6-263E92BB0629}">
      <dgm:prSet/>
      <dgm:spPr/>
      <dgm:t>
        <a:bodyPr/>
        <a:lstStyle/>
        <a:p>
          <a:endParaRPr lang="en-GB"/>
        </a:p>
      </dgm:t>
    </dgm:pt>
    <dgm:pt modelId="{4EC608EA-7965-4811-A799-1CE70D92DC09}">
      <dgm:prSet phldrT="[Text]" custT="1"/>
      <dgm:spPr>
        <a:solidFill>
          <a:srgbClr val="0B5258"/>
        </a:solidFill>
      </dgm:spPr>
      <dgm:t>
        <a:bodyPr/>
        <a:lstStyle/>
        <a:p>
          <a:r>
            <a:rPr lang="en-US" altLang="en-US" sz="1800">
              <a:solidFill>
                <a:schemeClr val="bg1"/>
              </a:solidFill>
              <a:latin typeface="Arial" panose="020B0604020202020204" pitchFamily="34" charset="0"/>
              <a:ea typeface="MS Mincho" panose="02020609040205080304" pitchFamily="49" charset="-128"/>
              <a:cs typeface="Arial" panose="020B0604020202020204" pitchFamily="34" charset="0"/>
            </a:rPr>
            <a:t>Headteacher, Principal or Proprietor</a:t>
          </a:r>
        </a:p>
        <a:p>
          <a:endParaRPr lang="en-GB" sz="1900">
            <a:solidFill>
              <a:schemeClr val="bg1"/>
            </a:solidFill>
          </a:endParaRPr>
        </a:p>
      </dgm:t>
    </dgm:pt>
    <dgm:pt modelId="{FC95E4FA-C43A-4353-BA05-817E3B31CD9E}" type="parTrans" cxnId="{8C3F0689-41EB-4E4B-96AA-56E831F97C75}">
      <dgm:prSet/>
      <dgm:spPr/>
      <dgm:t>
        <a:bodyPr/>
        <a:lstStyle/>
        <a:p>
          <a:endParaRPr lang="en-GB"/>
        </a:p>
      </dgm:t>
    </dgm:pt>
    <dgm:pt modelId="{AC14FF0E-59AE-4DB0-A31D-5E974BA32AFE}" type="sibTrans" cxnId="{8C3F0689-41EB-4E4B-96AA-56E831F97C75}">
      <dgm:prSet/>
      <dgm:spPr/>
      <dgm:t>
        <a:bodyPr/>
        <a:lstStyle/>
        <a:p>
          <a:endParaRPr lang="en-GB"/>
        </a:p>
      </dgm:t>
    </dgm:pt>
    <dgm:pt modelId="{5EADB986-94AD-43D1-88F1-FF03288514DC}">
      <dgm:prSet phldrT="[Text]" custT="1"/>
      <dgm:spPr>
        <a:ln w="25400">
          <a:solidFill>
            <a:srgbClr val="9D3F97"/>
          </a:solidFill>
          <a:prstDash val="sysDash"/>
        </a:ln>
      </dgm:spPr>
      <dgm:t>
        <a:bodyPr/>
        <a:lstStyle/>
        <a:p>
          <a:r>
            <a:rPr lang="en-US" altLang="en-US" sz="1600" b="1">
              <a:solidFill>
                <a:schemeClr val="tx1"/>
              </a:solidFill>
              <a:latin typeface="Arial"/>
              <a:ea typeface="MS Mincho"/>
              <a:cs typeface="Arial"/>
            </a:rPr>
            <a:t>Chair of Governors / Vice Chair of Governors / Trustee board</a:t>
          </a:r>
          <a:endParaRPr lang="en-US" altLang="en-US" sz="1600" b="1" dirty="0">
            <a:solidFill>
              <a:schemeClr val="tx1"/>
            </a:solidFill>
            <a:latin typeface="Arial"/>
            <a:ea typeface="MS Mincho"/>
            <a:cs typeface="Arial"/>
          </a:endParaRPr>
        </a:p>
        <a:p>
          <a:endParaRPr lang="en-US" altLang="en-US" sz="1600" b="1" dirty="0">
            <a:solidFill>
              <a:schemeClr val="tx1"/>
            </a:solidFill>
            <a:latin typeface="Arial"/>
            <a:ea typeface="MS Mincho"/>
            <a:cs typeface="Arial"/>
          </a:endParaRPr>
        </a:p>
        <a:p>
          <a:r>
            <a:rPr lang="en-US" altLang="en-US" sz="1600">
              <a:solidFill>
                <a:schemeClr val="tx1"/>
              </a:solidFill>
              <a:latin typeface="Arial"/>
              <a:ea typeface="MS Mincho"/>
              <a:cs typeface="Arial"/>
            </a:rPr>
            <a:t>Your school website or your CP policy will have details your chair / vice chair of governors</a:t>
          </a:r>
          <a:endParaRPr lang="en-GB" sz="1600">
            <a:solidFill>
              <a:schemeClr val="tx1"/>
            </a:solidFill>
            <a:latin typeface="Arial"/>
            <a:ea typeface="MS Mincho"/>
            <a:cs typeface="Arial"/>
          </a:endParaRPr>
        </a:p>
      </dgm:t>
    </dgm:pt>
    <dgm:pt modelId="{C8CA871F-0C23-4ABE-BEEF-561AEA225DCF}" type="parTrans" cxnId="{18EDA422-A0B3-40BF-9CD2-56A2B5DB5821}">
      <dgm:prSet/>
      <dgm:spPr>
        <a:ln w="25400">
          <a:solidFill>
            <a:srgbClr val="9D3F97"/>
          </a:solidFill>
        </a:ln>
      </dgm:spPr>
      <dgm:t>
        <a:bodyPr/>
        <a:lstStyle/>
        <a:p>
          <a:endParaRPr lang="en-GB"/>
        </a:p>
      </dgm:t>
    </dgm:pt>
    <dgm:pt modelId="{E2A4DDEF-32CB-4B19-A902-98FAB248DB2F}" type="sibTrans" cxnId="{18EDA422-A0B3-40BF-9CD2-56A2B5DB5821}">
      <dgm:prSet/>
      <dgm:spPr/>
      <dgm:t>
        <a:bodyPr/>
        <a:lstStyle/>
        <a:p>
          <a:endParaRPr lang="en-GB"/>
        </a:p>
      </dgm:t>
    </dgm:pt>
    <dgm:pt modelId="{BB6B2E5A-6BEC-4A59-A4BC-680D4AFDCD68}" type="pres">
      <dgm:prSet presAssocID="{78837B75-8729-4CC8-A992-6B49B4B8B886}" presName="diagram" presStyleCnt="0">
        <dgm:presLayoutVars>
          <dgm:chPref val="1"/>
          <dgm:dir/>
          <dgm:animOne val="branch"/>
          <dgm:animLvl val="lvl"/>
          <dgm:resizeHandles/>
        </dgm:presLayoutVars>
      </dgm:prSet>
      <dgm:spPr/>
    </dgm:pt>
    <dgm:pt modelId="{81BEC2D6-D93F-41D3-A5AC-379BAFF6F23B}" type="pres">
      <dgm:prSet presAssocID="{1928E1D9-0121-472A-9DA8-FD3B96813C18}" presName="root" presStyleCnt="0"/>
      <dgm:spPr/>
    </dgm:pt>
    <dgm:pt modelId="{F49AC4C0-75B6-420F-825B-989D468F824E}" type="pres">
      <dgm:prSet presAssocID="{1928E1D9-0121-472A-9DA8-FD3B96813C18}" presName="rootComposite" presStyleCnt="0"/>
      <dgm:spPr/>
    </dgm:pt>
    <dgm:pt modelId="{F11C0F57-83C5-4791-89B4-EA3557F15D5A}" type="pres">
      <dgm:prSet presAssocID="{1928E1D9-0121-472A-9DA8-FD3B96813C18}" presName="rootText" presStyleLbl="node1" presStyleIdx="0" presStyleCnt="2"/>
      <dgm:spPr/>
    </dgm:pt>
    <dgm:pt modelId="{333D0C78-F586-4813-B917-88FFA61EDA9B}" type="pres">
      <dgm:prSet presAssocID="{1928E1D9-0121-472A-9DA8-FD3B96813C18}" presName="rootConnector" presStyleLbl="node1" presStyleIdx="0" presStyleCnt="2"/>
      <dgm:spPr/>
    </dgm:pt>
    <dgm:pt modelId="{B1D42417-262A-4BE4-BE72-11A5F1ACDE43}" type="pres">
      <dgm:prSet presAssocID="{1928E1D9-0121-472A-9DA8-FD3B96813C18}" presName="childShape" presStyleCnt="0"/>
      <dgm:spPr/>
    </dgm:pt>
    <dgm:pt modelId="{34233E45-D787-4DB4-AF50-4254D6E4B46E}" type="pres">
      <dgm:prSet presAssocID="{8F4184CB-5BD2-46FC-A665-8C0148C94BB0}" presName="Name13" presStyleLbl="parChTrans1D2" presStyleIdx="0" presStyleCnt="2"/>
      <dgm:spPr/>
    </dgm:pt>
    <dgm:pt modelId="{11E2A7C8-887B-4225-BD37-BF324E27AC01}" type="pres">
      <dgm:prSet presAssocID="{20671F4F-8673-4145-A8D8-A99F51575CC4}" presName="childText" presStyleLbl="bgAcc1" presStyleIdx="0" presStyleCnt="2" custScaleY="283245">
        <dgm:presLayoutVars>
          <dgm:bulletEnabled val="1"/>
        </dgm:presLayoutVars>
      </dgm:prSet>
      <dgm:spPr/>
    </dgm:pt>
    <dgm:pt modelId="{64462E7F-F7D4-4043-8A44-9517E7569D01}" type="pres">
      <dgm:prSet presAssocID="{4EC608EA-7965-4811-A799-1CE70D92DC09}" presName="root" presStyleCnt="0"/>
      <dgm:spPr/>
    </dgm:pt>
    <dgm:pt modelId="{C3765D77-DA1D-486C-B9B4-1838D356C1BC}" type="pres">
      <dgm:prSet presAssocID="{4EC608EA-7965-4811-A799-1CE70D92DC09}" presName="rootComposite" presStyleCnt="0"/>
      <dgm:spPr/>
    </dgm:pt>
    <dgm:pt modelId="{A3812991-758B-46FB-8874-E314818F7F8F}" type="pres">
      <dgm:prSet presAssocID="{4EC608EA-7965-4811-A799-1CE70D92DC09}" presName="rootText" presStyleLbl="node1" presStyleIdx="1" presStyleCnt="2" custLinFactNeighborX="27" custLinFactNeighborY="2015"/>
      <dgm:spPr/>
    </dgm:pt>
    <dgm:pt modelId="{68004BAA-1D73-4147-87A7-CE71CE2A6249}" type="pres">
      <dgm:prSet presAssocID="{4EC608EA-7965-4811-A799-1CE70D92DC09}" presName="rootConnector" presStyleLbl="node1" presStyleIdx="1" presStyleCnt="2"/>
      <dgm:spPr/>
    </dgm:pt>
    <dgm:pt modelId="{F862FCAF-C43C-4C05-89D4-6A417F0A1A62}" type="pres">
      <dgm:prSet presAssocID="{4EC608EA-7965-4811-A799-1CE70D92DC09}" presName="childShape" presStyleCnt="0"/>
      <dgm:spPr/>
    </dgm:pt>
    <dgm:pt modelId="{DB226734-022C-4385-A1D8-F475FD749A7C}" type="pres">
      <dgm:prSet presAssocID="{C8CA871F-0C23-4ABE-BEEF-561AEA225DCF}" presName="Name13" presStyleLbl="parChTrans1D2" presStyleIdx="1" presStyleCnt="2"/>
      <dgm:spPr/>
    </dgm:pt>
    <dgm:pt modelId="{60B0F01A-5EE0-4146-B036-22AD92D210CC}" type="pres">
      <dgm:prSet presAssocID="{5EADB986-94AD-43D1-88F1-FF03288514DC}" presName="childText" presStyleLbl="bgAcc1" presStyleIdx="1" presStyleCnt="2" custScaleY="272946">
        <dgm:presLayoutVars>
          <dgm:bulletEnabled val="1"/>
        </dgm:presLayoutVars>
      </dgm:prSet>
      <dgm:spPr/>
    </dgm:pt>
  </dgm:ptLst>
  <dgm:cxnLst>
    <dgm:cxn modelId="{18EDA422-A0B3-40BF-9CD2-56A2B5DB5821}" srcId="{4EC608EA-7965-4811-A799-1CE70D92DC09}" destId="{5EADB986-94AD-43D1-88F1-FF03288514DC}" srcOrd="0" destOrd="0" parTransId="{C8CA871F-0C23-4ABE-BEEF-561AEA225DCF}" sibTransId="{E2A4DDEF-32CB-4B19-A902-98FAB248DB2F}"/>
    <dgm:cxn modelId="{FC1EE529-92AD-4017-95B5-F7A835D43F2E}" type="presOf" srcId="{78837B75-8729-4CC8-A992-6B49B4B8B886}" destId="{BB6B2E5A-6BEC-4A59-A4BC-680D4AFDCD68}" srcOrd="0" destOrd="0" presId="urn:microsoft.com/office/officeart/2005/8/layout/hierarchy3"/>
    <dgm:cxn modelId="{5A67DF32-5299-4C23-B5C2-F1AF5ECDD1BE}" type="presOf" srcId="{1928E1D9-0121-472A-9DA8-FD3B96813C18}" destId="{333D0C78-F586-4813-B917-88FFA61EDA9B}" srcOrd="1" destOrd="0" presId="urn:microsoft.com/office/officeart/2005/8/layout/hierarchy3"/>
    <dgm:cxn modelId="{3BAE9744-7BF9-4B33-8080-85FC7C538A21}" type="presOf" srcId="{20671F4F-8673-4145-A8D8-A99F51575CC4}" destId="{11E2A7C8-887B-4225-BD37-BF324E27AC01}" srcOrd="0" destOrd="0" presId="urn:microsoft.com/office/officeart/2005/8/layout/hierarchy3"/>
    <dgm:cxn modelId="{94F9FD44-C2E4-44AD-BEE7-49D7D7A4764E}" srcId="{78837B75-8729-4CC8-A992-6B49B4B8B886}" destId="{1928E1D9-0121-472A-9DA8-FD3B96813C18}" srcOrd="0" destOrd="0" parTransId="{720F3BCD-6EE0-466A-86A7-2A88B69EF4F1}" sibTransId="{018E8C00-D55A-42BD-8C6B-5027B226DD12}"/>
    <dgm:cxn modelId="{B3E7C659-B265-4EF0-AA3E-1572528CCD6D}" type="presOf" srcId="{1928E1D9-0121-472A-9DA8-FD3B96813C18}" destId="{F11C0F57-83C5-4791-89B4-EA3557F15D5A}" srcOrd="0" destOrd="0" presId="urn:microsoft.com/office/officeart/2005/8/layout/hierarchy3"/>
    <dgm:cxn modelId="{70AC9784-5AFE-48FE-953B-F64034FE0923}" type="presOf" srcId="{4EC608EA-7965-4811-A799-1CE70D92DC09}" destId="{68004BAA-1D73-4147-87A7-CE71CE2A6249}" srcOrd="1" destOrd="0" presId="urn:microsoft.com/office/officeart/2005/8/layout/hierarchy3"/>
    <dgm:cxn modelId="{8C3F0689-41EB-4E4B-96AA-56E831F97C75}" srcId="{78837B75-8729-4CC8-A992-6B49B4B8B886}" destId="{4EC608EA-7965-4811-A799-1CE70D92DC09}" srcOrd="1" destOrd="0" parTransId="{FC95E4FA-C43A-4353-BA05-817E3B31CD9E}" sibTransId="{AC14FF0E-59AE-4DB0-A31D-5E974BA32AFE}"/>
    <dgm:cxn modelId="{D3262D9F-3CCD-488C-9376-2AAE596F22CB}" type="presOf" srcId="{C8CA871F-0C23-4ABE-BEEF-561AEA225DCF}" destId="{DB226734-022C-4385-A1D8-F475FD749A7C}" srcOrd="0" destOrd="0" presId="urn:microsoft.com/office/officeart/2005/8/layout/hierarchy3"/>
    <dgm:cxn modelId="{8C95D6A5-0363-4C3B-B9D6-98D52E57EEC6}" type="presOf" srcId="{5EADB986-94AD-43D1-88F1-FF03288514DC}" destId="{60B0F01A-5EE0-4146-B036-22AD92D210CC}" srcOrd="0" destOrd="0" presId="urn:microsoft.com/office/officeart/2005/8/layout/hierarchy3"/>
    <dgm:cxn modelId="{0713F7C3-138F-4481-98E6-9235671E15C1}" type="presOf" srcId="{8F4184CB-5BD2-46FC-A665-8C0148C94BB0}" destId="{34233E45-D787-4DB4-AF50-4254D6E4B46E}" srcOrd="0" destOrd="0" presId="urn:microsoft.com/office/officeart/2005/8/layout/hierarchy3"/>
    <dgm:cxn modelId="{B42842D3-14A7-4CDB-8CF6-BE151B4FA65A}" type="presOf" srcId="{4EC608EA-7965-4811-A799-1CE70D92DC09}" destId="{A3812991-758B-46FB-8874-E314818F7F8F}" srcOrd="0" destOrd="0" presId="urn:microsoft.com/office/officeart/2005/8/layout/hierarchy3"/>
    <dgm:cxn modelId="{B27B82ED-1B9B-4F5A-95C6-263E92BB0629}" srcId="{1928E1D9-0121-472A-9DA8-FD3B96813C18}" destId="{20671F4F-8673-4145-A8D8-A99F51575CC4}" srcOrd="0" destOrd="0" parTransId="{8F4184CB-5BD2-46FC-A665-8C0148C94BB0}" sibTransId="{8532CFDC-2A14-4511-AA85-CC2134875C9B}"/>
    <dgm:cxn modelId="{46F168D7-1B9A-48E0-B5DB-601DB88FDA56}" type="presParOf" srcId="{BB6B2E5A-6BEC-4A59-A4BC-680D4AFDCD68}" destId="{81BEC2D6-D93F-41D3-A5AC-379BAFF6F23B}" srcOrd="0" destOrd="0" presId="urn:microsoft.com/office/officeart/2005/8/layout/hierarchy3"/>
    <dgm:cxn modelId="{7BBB7A16-122D-415C-A6DA-529C26150D27}" type="presParOf" srcId="{81BEC2D6-D93F-41D3-A5AC-379BAFF6F23B}" destId="{F49AC4C0-75B6-420F-825B-989D468F824E}" srcOrd="0" destOrd="0" presId="urn:microsoft.com/office/officeart/2005/8/layout/hierarchy3"/>
    <dgm:cxn modelId="{47ECF7C5-C8A0-4967-B55E-5CF4B553D9A4}" type="presParOf" srcId="{F49AC4C0-75B6-420F-825B-989D468F824E}" destId="{F11C0F57-83C5-4791-89B4-EA3557F15D5A}" srcOrd="0" destOrd="0" presId="urn:microsoft.com/office/officeart/2005/8/layout/hierarchy3"/>
    <dgm:cxn modelId="{B79874A9-872C-4652-AEC6-76C696D799B9}" type="presParOf" srcId="{F49AC4C0-75B6-420F-825B-989D468F824E}" destId="{333D0C78-F586-4813-B917-88FFA61EDA9B}" srcOrd="1" destOrd="0" presId="urn:microsoft.com/office/officeart/2005/8/layout/hierarchy3"/>
    <dgm:cxn modelId="{9469C0B1-BAA5-4DDB-B7DF-B3CD112F09A5}" type="presParOf" srcId="{81BEC2D6-D93F-41D3-A5AC-379BAFF6F23B}" destId="{B1D42417-262A-4BE4-BE72-11A5F1ACDE43}" srcOrd="1" destOrd="0" presId="urn:microsoft.com/office/officeart/2005/8/layout/hierarchy3"/>
    <dgm:cxn modelId="{754BB005-A8BF-48F3-A6A9-86AF6125954E}" type="presParOf" srcId="{B1D42417-262A-4BE4-BE72-11A5F1ACDE43}" destId="{34233E45-D787-4DB4-AF50-4254D6E4B46E}" srcOrd="0" destOrd="0" presId="urn:microsoft.com/office/officeart/2005/8/layout/hierarchy3"/>
    <dgm:cxn modelId="{0484FCB9-823B-49A7-88F4-C17E73D96249}" type="presParOf" srcId="{B1D42417-262A-4BE4-BE72-11A5F1ACDE43}" destId="{11E2A7C8-887B-4225-BD37-BF324E27AC01}" srcOrd="1" destOrd="0" presId="urn:microsoft.com/office/officeart/2005/8/layout/hierarchy3"/>
    <dgm:cxn modelId="{2E9D8AC9-33F7-437B-BF18-A076021B0B3D}" type="presParOf" srcId="{BB6B2E5A-6BEC-4A59-A4BC-680D4AFDCD68}" destId="{64462E7F-F7D4-4043-8A44-9517E7569D01}" srcOrd="1" destOrd="0" presId="urn:microsoft.com/office/officeart/2005/8/layout/hierarchy3"/>
    <dgm:cxn modelId="{843352D7-7C89-4DB8-81F5-2C25DE5E2902}" type="presParOf" srcId="{64462E7F-F7D4-4043-8A44-9517E7569D01}" destId="{C3765D77-DA1D-486C-B9B4-1838D356C1BC}" srcOrd="0" destOrd="0" presId="urn:microsoft.com/office/officeart/2005/8/layout/hierarchy3"/>
    <dgm:cxn modelId="{F9D535C1-5806-4B74-9454-CBE26717A36B}" type="presParOf" srcId="{C3765D77-DA1D-486C-B9B4-1838D356C1BC}" destId="{A3812991-758B-46FB-8874-E314818F7F8F}" srcOrd="0" destOrd="0" presId="urn:microsoft.com/office/officeart/2005/8/layout/hierarchy3"/>
    <dgm:cxn modelId="{E95C2679-ADA5-4547-8813-032AAA1DB785}" type="presParOf" srcId="{C3765D77-DA1D-486C-B9B4-1838D356C1BC}" destId="{68004BAA-1D73-4147-87A7-CE71CE2A6249}" srcOrd="1" destOrd="0" presId="urn:microsoft.com/office/officeart/2005/8/layout/hierarchy3"/>
    <dgm:cxn modelId="{B1EB995C-6EE8-463B-B461-3C6251A93519}" type="presParOf" srcId="{64462E7F-F7D4-4043-8A44-9517E7569D01}" destId="{F862FCAF-C43C-4C05-89D4-6A417F0A1A62}" srcOrd="1" destOrd="0" presId="urn:microsoft.com/office/officeart/2005/8/layout/hierarchy3"/>
    <dgm:cxn modelId="{03E92131-0F1A-4637-AB85-0643F3E7A309}" type="presParOf" srcId="{F862FCAF-C43C-4C05-89D4-6A417F0A1A62}" destId="{DB226734-022C-4385-A1D8-F475FD749A7C}" srcOrd="0" destOrd="0" presId="urn:microsoft.com/office/officeart/2005/8/layout/hierarchy3"/>
    <dgm:cxn modelId="{62D88E61-AC83-4ADC-8C92-AE01C1E59E3F}" type="presParOf" srcId="{F862FCAF-C43C-4C05-89D4-6A417F0A1A62}" destId="{60B0F01A-5EE0-4146-B036-22AD92D210CC}"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8837B75-8729-4CC8-A992-6B49B4B8B886}" type="doc">
      <dgm:prSet loTypeId="urn:microsoft.com/office/officeart/2005/8/layout/hierarchy3" loCatId="hierarchy" qsTypeId="urn:microsoft.com/office/officeart/2005/8/quickstyle/simple1#5" qsCatId="simple" csTypeId="urn:microsoft.com/office/officeart/2005/8/colors/accent1_2#5" csCatId="accent1" phldr="1"/>
      <dgm:spPr/>
      <dgm:t>
        <a:bodyPr/>
        <a:lstStyle/>
        <a:p>
          <a:endParaRPr lang="en-GB"/>
        </a:p>
      </dgm:t>
    </dgm:pt>
    <dgm:pt modelId="{1928E1D9-0121-472A-9DA8-FD3B96813C18}">
      <dgm:prSet phldrT="[Text]" custT="1"/>
      <dgm:spPr>
        <a:solidFill>
          <a:srgbClr val="0B5258"/>
        </a:solidFill>
      </dgm:spPr>
      <dgm:t>
        <a:bodyPr/>
        <a:lstStyle/>
        <a:p>
          <a:endParaRPr lang="en-US" altLang="en-US" sz="1400">
            <a:solidFill>
              <a:schemeClr val="bg1"/>
            </a:solidFill>
            <a:latin typeface="Arial" panose="020B0604020202020204" pitchFamily="34" charset="0"/>
            <a:ea typeface="MS Mincho" panose="02020609040205080304" pitchFamily="49" charset="-128"/>
            <a:cs typeface="Arial" panose="020B0604020202020204" pitchFamily="34" charset="0"/>
          </a:endParaRPr>
        </a:p>
        <a:p>
          <a:r>
            <a:rPr lang="en-US" altLang="en-US" sz="1800">
              <a:solidFill>
                <a:schemeClr val="bg1"/>
              </a:solidFill>
              <a:latin typeface="Arial" panose="020B0604020202020204" pitchFamily="34" charset="0"/>
              <a:ea typeface="MS Mincho" panose="02020609040205080304" pitchFamily="49" charset="-128"/>
              <a:cs typeface="Arial" panose="020B0604020202020204" pitchFamily="34" charset="0"/>
            </a:rPr>
            <a:t>Manager who is the sole proprietor. </a:t>
          </a:r>
        </a:p>
        <a:p>
          <a:r>
            <a:rPr lang="en-US" altLang="en-US" sz="1800">
              <a:solidFill>
                <a:schemeClr val="bg1"/>
              </a:solidFill>
              <a:latin typeface="Arial" panose="020B0604020202020204" pitchFamily="34" charset="0"/>
              <a:ea typeface="MS Mincho" panose="02020609040205080304" pitchFamily="49" charset="-128"/>
              <a:cs typeface="Arial" panose="020B0604020202020204" pitchFamily="34" charset="0"/>
            </a:rPr>
            <a:t>Adult associated with afterschool clubs</a:t>
          </a:r>
        </a:p>
        <a:p>
          <a:endParaRPr lang="en-GB" sz="1400">
            <a:solidFill>
              <a:schemeClr val="bg1"/>
            </a:solidFill>
          </a:endParaRPr>
        </a:p>
      </dgm:t>
    </dgm:pt>
    <dgm:pt modelId="{720F3BCD-6EE0-466A-86A7-2A88B69EF4F1}" type="parTrans" cxnId="{94F9FD44-C2E4-44AD-BEE7-49D7D7A4764E}">
      <dgm:prSet/>
      <dgm:spPr/>
      <dgm:t>
        <a:bodyPr/>
        <a:lstStyle/>
        <a:p>
          <a:endParaRPr lang="en-GB"/>
        </a:p>
      </dgm:t>
    </dgm:pt>
    <dgm:pt modelId="{018E8C00-D55A-42BD-8C6B-5027B226DD12}" type="sibTrans" cxnId="{94F9FD44-C2E4-44AD-BEE7-49D7D7A4764E}">
      <dgm:prSet/>
      <dgm:spPr/>
      <dgm:t>
        <a:bodyPr/>
        <a:lstStyle/>
        <a:p>
          <a:endParaRPr lang="en-GB"/>
        </a:p>
      </dgm:t>
    </dgm:pt>
    <dgm:pt modelId="{20671F4F-8673-4145-A8D8-A99F51575CC4}">
      <dgm:prSet phldrT="[Text]" custT="1"/>
      <dgm:spPr>
        <a:ln w="25400">
          <a:solidFill>
            <a:srgbClr val="9D3F97"/>
          </a:solidFill>
          <a:prstDash val="sysDash"/>
        </a:ln>
      </dgm:spPr>
      <dgm:t>
        <a:bodyPr/>
        <a:lstStyle/>
        <a:p>
          <a:r>
            <a:rPr lang="en-US" altLang="en-US" sz="1600" b="1">
              <a:solidFill>
                <a:schemeClr val="tx1"/>
              </a:solidFill>
              <a:latin typeface="Arial"/>
              <a:ea typeface="MS Mincho"/>
              <a:cs typeface="Arial"/>
            </a:rPr>
            <a:t>Local Authority Designated Officer LADO</a:t>
          </a:r>
          <a:r>
            <a:rPr lang="en-US" altLang="en-US" sz="1600" dirty="0">
              <a:solidFill>
                <a:schemeClr val="tx1"/>
              </a:solidFill>
              <a:latin typeface="Arial"/>
              <a:ea typeface="MS Mincho"/>
              <a:cs typeface="Arial"/>
            </a:rPr>
            <a:t> </a:t>
          </a:r>
          <a:r>
            <a:rPr lang="en-US" altLang="en-US" sz="1600" i="1">
              <a:solidFill>
                <a:schemeClr val="tx1"/>
              </a:solidFill>
              <a:latin typeface="Arial"/>
              <a:ea typeface="MS Mincho"/>
              <a:cs typeface="Arial"/>
            </a:rPr>
            <a:t>(for staff only) </a:t>
          </a:r>
          <a:endParaRPr lang="en-US" altLang="en-US" sz="1600">
            <a:solidFill>
              <a:schemeClr val="tx1"/>
            </a:solidFill>
            <a:latin typeface="Arial"/>
            <a:ea typeface="MS Mincho"/>
            <a:cs typeface="Arial"/>
          </a:endParaRPr>
        </a:p>
        <a:p>
          <a:r>
            <a:rPr lang="en-US" altLang="en-US" sz="1600" dirty="0">
              <a:solidFill>
                <a:schemeClr val="tx1"/>
              </a:solidFill>
              <a:latin typeface="Arial"/>
              <a:ea typeface="MS Mincho"/>
              <a:cs typeface="Arial"/>
              <a:hlinkClick xmlns:r="http://schemas.openxmlformats.org/officeDocument/2006/relationships" r:id="rId1">
                <a:extLst>
                  <a:ext uri="{A12FA001-AC4F-418D-AE19-62706E023703}">
                    <ahyp:hlinkClr xmlns:ahyp="http://schemas.microsoft.com/office/drawing/2018/hyperlinkcolor" val="tx"/>
                  </a:ext>
                </a:extLst>
              </a:hlinkClick>
            </a:rPr>
            <a:t>LADO.Referral@hertfordshire.gov.uk</a:t>
          </a:r>
          <a:r>
            <a:rPr lang="en-US" altLang="en-US" sz="1600" dirty="0">
              <a:solidFill>
                <a:schemeClr val="tx1"/>
              </a:solidFill>
              <a:latin typeface="Arial"/>
              <a:ea typeface="MS Mincho"/>
              <a:cs typeface="Arial"/>
            </a:rPr>
            <a:t> </a:t>
          </a:r>
        </a:p>
        <a:p>
          <a:endParaRPr lang="en-US" altLang="en-US" sz="1600">
            <a:solidFill>
              <a:srgbClr val="1B203D"/>
            </a:solidFill>
            <a:latin typeface="Arial" panose="020B0604020202020204" pitchFamily="34" charset="0"/>
            <a:ea typeface="MS Mincho" panose="02020609040205080304" pitchFamily="49" charset="-128"/>
            <a:cs typeface="Arial" panose="020B0604020202020204" pitchFamily="34" charset="0"/>
          </a:endParaRPr>
        </a:p>
        <a:p>
          <a:r>
            <a:rPr lang="en-US" altLang="en-US" sz="1600">
              <a:solidFill>
                <a:schemeClr val="tx1"/>
              </a:solidFill>
              <a:latin typeface="Arial"/>
              <a:ea typeface="MS Mincho"/>
              <a:cs typeface="Arial"/>
            </a:rPr>
            <a:t>or/and</a:t>
          </a:r>
        </a:p>
        <a:p>
          <a:r>
            <a:rPr lang="en-US" altLang="en-US" sz="1600">
              <a:solidFill>
                <a:schemeClr val="tx1"/>
              </a:solidFill>
              <a:latin typeface="Arial"/>
              <a:ea typeface="MS Mincho"/>
              <a:cs typeface="Arial"/>
            </a:rPr>
            <a:t>Report to the police on 101 if urgent 999 </a:t>
          </a:r>
          <a:endParaRPr lang="en-GB" sz="1600">
            <a:solidFill>
              <a:schemeClr val="tx1"/>
            </a:solidFill>
            <a:latin typeface="Arial"/>
            <a:ea typeface="MS Mincho"/>
            <a:cs typeface="Arial"/>
          </a:endParaRPr>
        </a:p>
      </dgm:t>
    </dgm:pt>
    <dgm:pt modelId="{8F4184CB-5BD2-46FC-A665-8C0148C94BB0}" type="parTrans" cxnId="{B27B82ED-1B9B-4F5A-95C6-263E92BB0629}">
      <dgm:prSet/>
      <dgm:spPr>
        <a:ln w="25400">
          <a:solidFill>
            <a:srgbClr val="9D3F97"/>
          </a:solidFill>
        </a:ln>
      </dgm:spPr>
      <dgm:t>
        <a:bodyPr/>
        <a:lstStyle/>
        <a:p>
          <a:endParaRPr lang="en-GB"/>
        </a:p>
      </dgm:t>
    </dgm:pt>
    <dgm:pt modelId="{8532CFDC-2A14-4511-AA85-CC2134875C9B}" type="sibTrans" cxnId="{B27B82ED-1B9B-4F5A-95C6-263E92BB0629}">
      <dgm:prSet/>
      <dgm:spPr/>
      <dgm:t>
        <a:bodyPr/>
        <a:lstStyle/>
        <a:p>
          <a:endParaRPr lang="en-GB"/>
        </a:p>
      </dgm:t>
    </dgm:pt>
    <dgm:pt modelId="{4EC608EA-7965-4811-A799-1CE70D92DC09}">
      <dgm:prSet phldrT="[Text]" custT="1"/>
      <dgm:spPr>
        <a:solidFill>
          <a:srgbClr val="0B5258"/>
        </a:solidFill>
      </dgm:spPr>
      <dgm:t>
        <a:bodyPr/>
        <a:lstStyle/>
        <a:p>
          <a:endParaRPr lang="en-US" altLang="en-US" sz="1400" b="1">
            <a:solidFill>
              <a:schemeClr val="bg1"/>
            </a:solidFill>
            <a:latin typeface="Arial" panose="020B0604020202020204" pitchFamily="34" charset="0"/>
            <a:ea typeface="MS Mincho" panose="02020609040205080304" pitchFamily="49" charset="-128"/>
            <a:cs typeface="Arial" panose="020B0604020202020204" pitchFamily="34" charset="0"/>
          </a:endParaRPr>
        </a:p>
        <a:p>
          <a:r>
            <a:rPr lang="en-US" altLang="en-US" sz="1800">
              <a:solidFill>
                <a:schemeClr val="bg1"/>
              </a:solidFill>
              <a:latin typeface="Arial" panose="020B0604020202020204" pitchFamily="34" charset="0"/>
              <a:ea typeface="MS Mincho" panose="02020609040205080304" pitchFamily="49" charset="-128"/>
              <a:cs typeface="Arial" panose="020B0604020202020204" pitchFamily="34" charset="0"/>
            </a:rPr>
            <a:t>If concerns raised have not been taken seriously . </a:t>
          </a:r>
        </a:p>
        <a:p>
          <a:endParaRPr lang="en-GB" sz="1400">
            <a:solidFill>
              <a:schemeClr val="bg1"/>
            </a:solidFill>
          </a:endParaRPr>
        </a:p>
      </dgm:t>
    </dgm:pt>
    <dgm:pt modelId="{FC95E4FA-C43A-4353-BA05-817E3B31CD9E}" type="parTrans" cxnId="{8C3F0689-41EB-4E4B-96AA-56E831F97C75}">
      <dgm:prSet/>
      <dgm:spPr/>
      <dgm:t>
        <a:bodyPr/>
        <a:lstStyle/>
        <a:p>
          <a:endParaRPr lang="en-GB"/>
        </a:p>
      </dgm:t>
    </dgm:pt>
    <dgm:pt modelId="{AC14FF0E-59AE-4DB0-A31D-5E974BA32AFE}" type="sibTrans" cxnId="{8C3F0689-41EB-4E4B-96AA-56E831F97C75}">
      <dgm:prSet/>
      <dgm:spPr/>
      <dgm:t>
        <a:bodyPr/>
        <a:lstStyle/>
        <a:p>
          <a:endParaRPr lang="en-GB"/>
        </a:p>
      </dgm:t>
    </dgm:pt>
    <dgm:pt modelId="{5EADB986-94AD-43D1-88F1-FF03288514DC}">
      <dgm:prSet phldrT="[Text]" custT="1"/>
      <dgm:spPr>
        <a:ln w="25400">
          <a:solidFill>
            <a:srgbClr val="9D3F97"/>
          </a:solidFill>
          <a:prstDash val="sysDash"/>
        </a:ln>
      </dgm:spPr>
      <dgm:t>
        <a:bodyPr/>
        <a:lstStyle/>
        <a:p>
          <a:r>
            <a:rPr lang="en-US" altLang="en-US" sz="1600" b="1">
              <a:solidFill>
                <a:schemeClr val="tx1"/>
              </a:solidFill>
              <a:latin typeface="Arial"/>
              <a:ea typeface="MS Mincho"/>
              <a:cs typeface="Arial"/>
            </a:rPr>
            <a:t>Chair of governors</a:t>
          </a:r>
          <a:endParaRPr lang="en-US" altLang="en-US" sz="1600" dirty="0">
            <a:solidFill>
              <a:schemeClr val="tx1"/>
            </a:solidFill>
            <a:latin typeface="Arial"/>
            <a:ea typeface="MS Mincho"/>
            <a:cs typeface="Arial"/>
          </a:endParaRPr>
        </a:p>
        <a:p>
          <a:endParaRPr lang="en-US" altLang="en-US" sz="1600" b="1" dirty="0">
            <a:solidFill>
              <a:schemeClr val="tx1"/>
            </a:solidFill>
            <a:latin typeface="Arial"/>
            <a:ea typeface="MS Mincho"/>
            <a:cs typeface="Arial"/>
          </a:endParaRPr>
        </a:p>
        <a:p>
          <a:r>
            <a:rPr lang="en-US" altLang="en-US" sz="1600" b="1">
              <a:solidFill>
                <a:schemeClr val="tx1"/>
              </a:solidFill>
              <a:latin typeface="Arial"/>
              <a:ea typeface="MS Mincho"/>
              <a:cs typeface="Arial"/>
            </a:rPr>
            <a:t>Police </a:t>
          </a:r>
          <a:r>
            <a:rPr lang="en-US" altLang="en-US" sz="1600">
              <a:solidFill>
                <a:schemeClr val="tx1"/>
              </a:solidFill>
              <a:latin typeface="Arial"/>
              <a:ea typeface="MS Mincho"/>
              <a:cs typeface="Arial"/>
            </a:rPr>
            <a:t>101</a:t>
          </a:r>
          <a:endParaRPr lang="en-US" altLang="en-US" sz="1600" dirty="0">
            <a:solidFill>
              <a:schemeClr val="tx1"/>
            </a:solidFill>
            <a:latin typeface="Arial"/>
            <a:ea typeface="MS Mincho"/>
            <a:cs typeface="Arial"/>
          </a:endParaRPr>
        </a:p>
        <a:p>
          <a:endParaRPr lang="en-US" altLang="en-US" sz="1600" b="1" dirty="0">
            <a:solidFill>
              <a:schemeClr val="tx1"/>
            </a:solidFill>
            <a:latin typeface="Arial"/>
            <a:ea typeface="MS Mincho"/>
            <a:cs typeface="Arial"/>
          </a:endParaRPr>
        </a:p>
        <a:p>
          <a:r>
            <a:rPr lang="en-US" altLang="en-US" sz="1600" b="1">
              <a:solidFill>
                <a:schemeClr val="tx1"/>
              </a:solidFill>
              <a:latin typeface="Arial"/>
              <a:ea typeface="MS Mincho"/>
              <a:cs typeface="Arial"/>
            </a:rPr>
            <a:t>Children Services</a:t>
          </a:r>
          <a:endParaRPr lang="en-US" altLang="en-US" sz="1600" b="1" dirty="0">
            <a:solidFill>
              <a:schemeClr val="tx1"/>
            </a:solidFill>
            <a:latin typeface="Arial"/>
            <a:ea typeface="MS Mincho"/>
            <a:cs typeface="Arial"/>
          </a:endParaRPr>
        </a:p>
        <a:p>
          <a:r>
            <a:rPr lang="en-GB" altLang="en-US" sz="1600">
              <a:solidFill>
                <a:schemeClr val="tx1"/>
              </a:solidFill>
              <a:latin typeface="Arial"/>
              <a:cs typeface="Arial"/>
            </a:rPr>
            <a:t>0300 123 4043</a:t>
          </a:r>
        </a:p>
        <a:p>
          <a:endParaRPr lang="en-US" altLang="en-US" sz="1600" dirty="0">
            <a:solidFill>
              <a:schemeClr val="tx1"/>
            </a:solidFill>
            <a:latin typeface="Arial"/>
            <a:cs typeface="Arial"/>
          </a:endParaRPr>
        </a:p>
        <a:p>
          <a:r>
            <a:rPr lang="en-US" altLang="en-US" sz="1600" b="1">
              <a:solidFill>
                <a:schemeClr val="tx1"/>
              </a:solidFill>
              <a:latin typeface="Arial"/>
              <a:ea typeface="MS Mincho"/>
              <a:cs typeface="Arial"/>
            </a:rPr>
            <a:t>NSPCC Helpline</a:t>
          </a:r>
          <a:endParaRPr lang="en-US" altLang="en-US" sz="1600" b="1" dirty="0">
            <a:solidFill>
              <a:schemeClr val="tx1"/>
            </a:solidFill>
            <a:latin typeface="Arial"/>
            <a:ea typeface="MS Mincho"/>
            <a:cs typeface="Arial"/>
          </a:endParaRPr>
        </a:p>
        <a:p>
          <a:r>
            <a:rPr lang="en-GB" sz="1600">
              <a:solidFill>
                <a:schemeClr val="tx1"/>
              </a:solidFill>
              <a:latin typeface="Arial"/>
              <a:cs typeface="Arial"/>
            </a:rPr>
            <a:t>Call </a:t>
          </a:r>
          <a:r>
            <a:rPr lang="en-GB" sz="1600" b="0">
              <a:solidFill>
                <a:schemeClr val="tx1"/>
              </a:solidFill>
              <a:latin typeface="Arial"/>
              <a:cs typeface="Arial"/>
            </a:rPr>
            <a:t>0808 800 5000</a:t>
          </a:r>
        </a:p>
        <a:p>
          <a:r>
            <a:rPr lang="en-GB" sz="1600">
              <a:solidFill>
                <a:schemeClr val="tx1"/>
              </a:solidFill>
              <a:latin typeface="Arial"/>
              <a:cs typeface="Arial"/>
            </a:rPr>
            <a:t>Or Email </a:t>
          </a:r>
        </a:p>
        <a:p>
          <a:r>
            <a:rPr lang="en-GB" sz="1600" dirty="0">
              <a:solidFill>
                <a:schemeClr val="tx1"/>
              </a:solidFill>
              <a:latin typeface="Arial"/>
              <a:cs typeface="Arial"/>
              <a:hlinkClick xmlns:r="http://schemas.openxmlformats.org/officeDocument/2006/relationships" r:id="rId2">
                <a:extLst>
                  <a:ext uri="{A12FA001-AC4F-418D-AE19-62706E023703}">
                    <ahyp:hlinkClr xmlns:ahyp="http://schemas.microsoft.com/office/drawing/2018/hyperlinkcolor" val="tx"/>
                  </a:ext>
                </a:extLst>
              </a:hlinkClick>
            </a:rPr>
            <a:t>help@nspcc.org.uk</a:t>
          </a:r>
          <a:endParaRPr lang="en-GB" sz="1600" dirty="0">
            <a:solidFill>
              <a:schemeClr val="tx1"/>
            </a:solidFill>
            <a:latin typeface="Calibri Light"/>
            <a:ea typeface="Calibri Light"/>
            <a:cs typeface="Calibri Light"/>
          </a:endParaRPr>
        </a:p>
      </dgm:t>
    </dgm:pt>
    <dgm:pt modelId="{C8CA871F-0C23-4ABE-BEEF-561AEA225DCF}" type="parTrans" cxnId="{18EDA422-A0B3-40BF-9CD2-56A2B5DB5821}">
      <dgm:prSet/>
      <dgm:spPr>
        <a:ln w="25400">
          <a:solidFill>
            <a:srgbClr val="9D3F97"/>
          </a:solidFill>
        </a:ln>
      </dgm:spPr>
      <dgm:t>
        <a:bodyPr/>
        <a:lstStyle/>
        <a:p>
          <a:endParaRPr lang="en-GB"/>
        </a:p>
      </dgm:t>
    </dgm:pt>
    <dgm:pt modelId="{E2A4DDEF-32CB-4B19-A902-98FAB248DB2F}" type="sibTrans" cxnId="{18EDA422-A0B3-40BF-9CD2-56A2B5DB5821}">
      <dgm:prSet/>
      <dgm:spPr/>
      <dgm:t>
        <a:bodyPr/>
        <a:lstStyle/>
        <a:p>
          <a:endParaRPr lang="en-GB"/>
        </a:p>
      </dgm:t>
    </dgm:pt>
    <dgm:pt modelId="{BB6B2E5A-6BEC-4A59-A4BC-680D4AFDCD68}" type="pres">
      <dgm:prSet presAssocID="{78837B75-8729-4CC8-A992-6B49B4B8B886}" presName="diagram" presStyleCnt="0">
        <dgm:presLayoutVars>
          <dgm:chPref val="1"/>
          <dgm:dir/>
          <dgm:animOne val="branch"/>
          <dgm:animLvl val="lvl"/>
          <dgm:resizeHandles/>
        </dgm:presLayoutVars>
      </dgm:prSet>
      <dgm:spPr/>
    </dgm:pt>
    <dgm:pt modelId="{81BEC2D6-D93F-41D3-A5AC-379BAFF6F23B}" type="pres">
      <dgm:prSet presAssocID="{1928E1D9-0121-472A-9DA8-FD3B96813C18}" presName="root" presStyleCnt="0"/>
      <dgm:spPr/>
    </dgm:pt>
    <dgm:pt modelId="{F49AC4C0-75B6-420F-825B-989D468F824E}" type="pres">
      <dgm:prSet presAssocID="{1928E1D9-0121-472A-9DA8-FD3B96813C18}" presName="rootComposite" presStyleCnt="0"/>
      <dgm:spPr/>
    </dgm:pt>
    <dgm:pt modelId="{F11C0F57-83C5-4791-89B4-EA3557F15D5A}" type="pres">
      <dgm:prSet presAssocID="{1928E1D9-0121-472A-9DA8-FD3B96813C18}" presName="rootText" presStyleLbl="node1" presStyleIdx="0" presStyleCnt="2"/>
      <dgm:spPr/>
    </dgm:pt>
    <dgm:pt modelId="{333D0C78-F586-4813-B917-88FFA61EDA9B}" type="pres">
      <dgm:prSet presAssocID="{1928E1D9-0121-472A-9DA8-FD3B96813C18}" presName="rootConnector" presStyleLbl="node1" presStyleIdx="0" presStyleCnt="2"/>
      <dgm:spPr/>
    </dgm:pt>
    <dgm:pt modelId="{B1D42417-262A-4BE4-BE72-11A5F1ACDE43}" type="pres">
      <dgm:prSet presAssocID="{1928E1D9-0121-472A-9DA8-FD3B96813C18}" presName="childShape" presStyleCnt="0"/>
      <dgm:spPr/>
    </dgm:pt>
    <dgm:pt modelId="{34233E45-D787-4DB4-AF50-4254D6E4B46E}" type="pres">
      <dgm:prSet presAssocID="{8F4184CB-5BD2-46FC-A665-8C0148C94BB0}" presName="Name13" presStyleLbl="parChTrans1D2" presStyleIdx="0" presStyleCnt="2"/>
      <dgm:spPr/>
    </dgm:pt>
    <dgm:pt modelId="{11E2A7C8-887B-4225-BD37-BF324E27AC01}" type="pres">
      <dgm:prSet presAssocID="{20671F4F-8673-4145-A8D8-A99F51575CC4}" presName="childText" presStyleLbl="bgAcc1" presStyleIdx="0" presStyleCnt="2" custScaleY="266612" custLinFactNeighborX="1506" custLinFactNeighborY="4015">
        <dgm:presLayoutVars>
          <dgm:bulletEnabled val="1"/>
        </dgm:presLayoutVars>
      </dgm:prSet>
      <dgm:spPr/>
    </dgm:pt>
    <dgm:pt modelId="{64462E7F-F7D4-4043-8A44-9517E7569D01}" type="pres">
      <dgm:prSet presAssocID="{4EC608EA-7965-4811-A799-1CE70D92DC09}" presName="root" presStyleCnt="0"/>
      <dgm:spPr/>
    </dgm:pt>
    <dgm:pt modelId="{C3765D77-DA1D-486C-B9B4-1838D356C1BC}" type="pres">
      <dgm:prSet presAssocID="{4EC608EA-7965-4811-A799-1CE70D92DC09}" presName="rootComposite" presStyleCnt="0"/>
      <dgm:spPr/>
    </dgm:pt>
    <dgm:pt modelId="{A3812991-758B-46FB-8874-E314818F7F8F}" type="pres">
      <dgm:prSet presAssocID="{4EC608EA-7965-4811-A799-1CE70D92DC09}" presName="rootText" presStyleLbl="node1" presStyleIdx="1" presStyleCnt="2" custLinFactNeighborX="27" custLinFactNeighborY="2015"/>
      <dgm:spPr/>
    </dgm:pt>
    <dgm:pt modelId="{68004BAA-1D73-4147-87A7-CE71CE2A6249}" type="pres">
      <dgm:prSet presAssocID="{4EC608EA-7965-4811-A799-1CE70D92DC09}" presName="rootConnector" presStyleLbl="node1" presStyleIdx="1" presStyleCnt="2"/>
      <dgm:spPr/>
    </dgm:pt>
    <dgm:pt modelId="{F862FCAF-C43C-4C05-89D4-6A417F0A1A62}" type="pres">
      <dgm:prSet presAssocID="{4EC608EA-7965-4811-A799-1CE70D92DC09}" presName="childShape" presStyleCnt="0"/>
      <dgm:spPr/>
    </dgm:pt>
    <dgm:pt modelId="{DB226734-022C-4385-A1D8-F475FD749A7C}" type="pres">
      <dgm:prSet presAssocID="{C8CA871F-0C23-4ABE-BEEF-561AEA225DCF}" presName="Name13" presStyleLbl="parChTrans1D2" presStyleIdx="1" presStyleCnt="2"/>
      <dgm:spPr/>
    </dgm:pt>
    <dgm:pt modelId="{60B0F01A-5EE0-4146-B036-22AD92D210CC}" type="pres">
      <dgm:prSet presAssocID="{5EADB986-94AD-43D1-88F1-FF03288514DC}" presName="childText" presStyleLbl="bgAcc1" presStyleIdx="1" presStyleCnt="2" custScaleY="269824">
        <dgm:presLayoutVars>
          <dgm:bulletEnabled val="1"/>
        </dgm:presLayoutVars>
      </dgm:prSet>
      <dgm:spPr/>
    </dgm:pt>
  </dgm:ptLst>
  <dgm:cxnLst>
    <dgm:cxn modelId="{18EDA422-A0B3-40BF-9CD2-56A2B5DB5821}" srcId="{4EC608EA-7965-4811-A799-1CE70D92DC09}" destId="{5EADB986-94AD-43D1-88F1-FF03288514DC}" srcOrd="0" destOrd="0" parTransId="{C8CA871F-0C23-4ABE-BEEF-561AEA225DCF}" sibTransId="{E2A4DDEF-32CB-4B19-A902-98FAB248DB2F}"/>
    <dgm:cxn modelId="{FC1EE529-92AD-4017-95B5-F7A835D43F2E}" type="presOf" srcId="{78837B75-8729-4CC8-A992-6B49B4B8B886}" destId="{BB6B2E5A-6BEC-4A59-A4BC-680D4AFDCD68}" srcOrd="0" destOrd="0" presId="urn:microsoft.com/office/officeart/2005/8/layout/hierarchy3"/>
    <dgm:cxn modelId="{5A67DF32-5299-4C23-B5C2-F1AF5ECDD1BE}" type="presOf" srcId="{1928E1D9-0121-472A-9DA8-FD3B96813C18}" destId="{333D0C78-F586-4813-B917-88FFA61EDA9B}" srcOrd="1" destOrd="0" presId="urn:microsoft.com/office/officeart/2005/8/layout/hierarchy3"/>
    <dgm:cxn modelId="{3BAE9744-7BF9-4B33-8080-85FC7C538A21}" type="presOf" srcId="{20671F4F-8673-4145-A8D8-A99F51575CC4}" destId="{11E2A7C8-887B-4225-BD37-BF324E27AC01}" srcOrd="0" destOrd="0" presId="urn:microsoft.com/office/officeart/2005/8/layout/hierarchy3"/>
    <dgm:cxn modelId="{94F9FD44-C2E4-44AD-BEE7-49D7D7A4764E}" srcId="{78837B75-8729-4CC8-A992-6B49B4B8B886}" destId="{1928E1D9-0121-472A-9DA8-FD3B96813C18}" srcOrd="0" destOrd="0" parTransId="{720F3BCD-6EE0-466A-86A7-2A88B69EF4F1}" sibTransId="{018E8C00-D55A-42BD-8C6B-5027B226DD12}"/>
    <dgm:cxn modelId="{B3E7C659-B265-4EF0-AA3E-1572528CCD6D}" type="presOf" srcId="{1928E1D9-0121-472A-9DA8-FD3B96813C18}" destId="{F11C0F57-83C5-4791-89B4-EA3557F15D5A}" srcOrd="0" destOrd="0" presId="urn:microsoft.com/office/officeart/2005/8/layout/hierarchy3"/>
    <dgm:cxn modelId="{70AC9784-5AFE-48FE-953B-F64034FE0923}" type="presOf" srcId="{4EC608EA-7965-4811-A799-1CE70D92DC09}" destId="{68004BAA-1D73-4147-87A7-CE71CE2A6249}" srcOrd="1" destOrd="0" presId="urn:microsoft.com/office/officeart/2005/8/layout/hierarchy3"/>
    <dgm:cxn modelId="{8C3F0689-41EB-4E4B-96AA-56E831F97C75}" srcId="{78837B75-8729-4CC8-A992-6B49B4B8B886}" destId="{4EC608EA-7965-4811-A799-1CE70D92DC09}" srcOrd="1" destOrd="0" parTransId="{FC95E4FA-C43A-4353-BA05-817E3B31CD9E}" sibTransId="{AC14FF0E-59AE-4DB0-A31D-5E974BA32AFE}"/>
    <dgm:cxn modelId="{D3262D9F-3CCD-488C-9376-2AAE596F22CB}" type="presOf" srcId="{C8CA871F-0C23-4ABE-BEEF-561AEA225DCF}" destId="{DB226734-022C-4385-A1D8-F475FD749A7C}" srcOrd="0" destOrd="0" presId="urn:microsoft.com/office/officeart/2005/8/layout/hierarchy3"/>
    <dgm:cxn modelId="{8C95D6A5-0363-4C3B-B9D6-98D52E57EEC6}" type="presOf" srcId="{5EADB986-94AD-43D1-88F1-FF03288514DC}" destId="{60B0F01A-5EE0-4146-B036-22AD92D210CC}" srcOrd="0" destOrd="0" presId="urn:microsoft.com/office/officeart/2005/8/layout/hierarchy3"/>
    <dgm:cxn modelId="{0713F7C3-138F-4481-98E6-9235671E15C1}" type="presOf" srcId="{8F4184CB-5BD2-46FC-A665-8C0148C94BB0}" destId="{34233E45-D787-4DB4-AF50-4254D6E4B46E}" srcOrd="0" destOrd="0" presId="urn:microsoft.com/office/officeart/2005/8/layout/hierarchy3"/>
    <dgm:cxn modelId="{B42842D3-14A7-4CDB-8CF6-BE151B4FA65A}" type="presOf" srcId="{4EC608EA-7965-4811-A799-1CE70D92DC09}" destId="{A3812991-758B-46FB-8874-E314818F7F8F}" srcOrd="0" destOrd="0" presId="urn:microsoft.com/office/officeart/2005/8/layout/hierarchy3"/>
    <dgm:cxn modelId="{B27B82ED-1B9B-4F5A-95C6-263E92BB0629}" srcId="{1928E1D9-0121-472A-9DA8-FD3B96813C18}" destId="{20671F4F-8673-4145-A8D8-A99F51575CC4}" srcOrd="0" destOrd="0" parTransId="{8F4184CB-5BD2-46FC-A665-8C0148C94BB0}" sibTransId="{8532CFDC-2A14-4511-AA85-CC2134875C9B}"/>
    <dgm:cxn modelId="{46F168D7-1B9A-48E0-B5DB-601DB88FDA56}" type="presParOf" srcId="{BB6B2E5A-6BEC-4A59-A4BC-680D4AFDCD68}" destId="{81BEC2D6-D93F-41D3-A5AC-379BAFF6F23B}" srcOrd="0" destOrd="0" presId="urn:microsoft.com/office/officeart/2005/8/layout/hierarchy3"/>
    <dgm:cxn modelId="{7BBB7A16-122D-415C-A6DA-529C26150D27}" type="presParOf" srcId="{81BEC2D6-D93F-41D3-A5AC-379BAFF6F23B}" destId="{F49AC4C0-75B6-420F-825B-989D468F824E}" srcOrd="0" destOrd="0" presId="urn:microsoft.com/office/officeart/2005/8/layout/hierarchy3"/>
    <dgm:cxn modelId="{47ECF7C5-C8A0-4967-B55E-5CF4B553D9A4}" type="presParOf" srcId="{F49AC4C0-75B6-420F-825B-989D468F824E}" destId="{F11C0F57-83C5-4791-89B4-EA3557F15D5A}" srcOrd="0" destOrd="0" presId="urn:microsoft.com/office/officeart/2005/8/layout/hierarchy3"/>
    <dgm:cxn modelId="{B79874A9-872C-4652-AEC6-76C696D799B9}" type="presParOf" srcId="{F49AC4C0-75B6-420F-825B-989D468F824E}" destId="{333D0C78-F586-4813-B917-88FFA61EDA9B}" srcOrd="1" destOrd="0" presId="urn:microsoft.com/office/officeart/2005/8/layout/hierarchy3"/>
    <dgm:cxn modelId="{9469C0B1-BAA5-4DDB-B7DF-B3CD112F09A5}" type="presParOf" srcId="{81BEC2D6-D93F-41D3-A5AC-379BAFF6F23B}" destId="{B1D42417-262A-4BE4-BE72-11A5F1ACDE43}" srcOrd="1" destOrd="0" presId="urn:microsoft.com/office/officeart/2005/8/layout/hierarchy3"/>
    <dgm:cxn modelId="{754BB005-A8BF-48F3-A6A9-86AF6125954E}" type="presParOf" srcId="{B1D42417-262A-4BE4-BE72-11A5F1ACDE43}" destId="{34233E45-D787-4DB4-AF50-4254D6E4B46E}" srcOrd="0" destOrd="0" presId="urn:microsoft.com/office/officeart/2005/8/layout/hierarchy3"/>
    <dgm:cxn modelId="{0484FCB9-823B-49A7-88F4-C17E73D96249}" type="presParOf" srcId="{B1D42417-262A-4BE4-BE72-11A5F1ACDE43}" destId="{11E2A7C8-887B-4225-BD37-BF324E27AC01}" srcOrd="1" destOrd="0" presId="urn:microsoft.com/office/officeart/2005/8/layout/hierarchy3"/>
    <dgm:cxn modelId="{2E9D8AC9-33F7-437B-BF18-A076021B0B3D}" type="presParOf" srcId="{BB6B2E5A-6BEC-4A59-A4BC-680D4AFDCD68}" destId="{64462E7F-F7D4-4043-8A44-9517E7569D01}" srcOrd="1" destOrd="0" presId="urn:microsoft.com/office/officeart/2005/8/layout/hierarchy3"/>
    <dgm:cxn modelId="{843352D7-7C89-4DB8-81F5-2C25DE5E2902}" type="presParOf" srcId="{64462E7F-F7D4-4043-8A44-9517E7569D01}" destId="{C3765D77-DA1D-486C-B9B4-1838D356C1BC}" srcOrd="0" destOrd="0" presId="urn:microsoft.com/office/officeart/2005/8/layout/hierarchy3"/>
    <dgm:cxn modelId="{F9D535C1-5806-4B74-9454-CBE26717A36B}" type="presParOf" srcId="{C3765D77-DA1D-486C-B9B4-1838D356C1BC}" destId="{A3812991-758B-46FB-8874-E314818F7F8F}" srcOrd="0" destOrd="0" presId="urn:microsoft.com/office/officeart/2005/8/layout/hierarchy3"/>
    <dgm:cxn modelId="{E95C2679-ADA5-4547-8813-032AAA1DB785}" type="presParOf" srcId="{C3765D77-DA1D-486C-B9B4-1838D356C1BC}" destId="{68004BAA-1D73-4147-87A7-CE71CE2A6249}" srcOrd="1" destOrd="0" presId="urn:microsoft.com/office/officeart/2005/8/layout/hierarchy3"/>
    <dgm:cxn modelId="{B1EB995C-6EE8-463B-B461-3C6251A93519}" type="presParOf" srcId="{64462E7F-F7D4-4043-8A44-9517E7569D01}" destId="{F862FCAF-C43C-4C05-89D4-6A417F0A1A62}" srcOrd="1" destOrd="0" presId="urn:microsoft.com/office/officeart/2005/8/layout/hierarchy3"/>
    <dgm:cxn modelId="{03E92131-0F1A-4637-AB85-0643F3E7A309}" type="presParOf" srcId="{F862FCAF-C43C-4C05-89D4-6A417F0A1A62}" destId="{DB226734-022C-4385-A1D8-F475FD749A7C}" srcOrd="0" destOrd="0" presId="urn:microsoft.com/office/officeart/2005/8/layout/hierarchy3"/>
    <dgm:cxn modelId="{62D88E61-AC83-4ADC-8C92-AE01C1E59E3F}" type="presParOf" srcId="{F862FCAF-C43C-4C05-89D4-6A417F0A1A62}" destId="{60B0F01A-5EE0-4146-B036-22AD92D210CC}" srcOrd="1" destOrd="0" presId="urn:microsoft.com/office/officeart/2005/8/layout/hierarchy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1180403-5CCB-460B-BACA-6096789B2AAF}" type="doc">
      <dgm:prSet loTypeId="urn:microsoft.com/office/officeart/2005/8/layout/orgChart1" loCatId="hierarchy" qsTypeId="urn:microsoft.com/office/officeart/2005/8/quickstyle/simple1#6" qsCatId="simple" csTypeId="urn:microsoft.com/office/officeart/2005/8/colors/accent1_2#6" csCatId="accent1" phldr="1"/>
      <dgm:spPr/>
      <dgm:t>
        <a:bodyPr/>
        <a:lstStyle/>
        <a:p>
          <a:endParaRPr lang="en-GB"/>
        </a:p>
      </dgm:t>
    </dgm:pt>
    <dgm:pt modelId="{9A587E7C-15EA-4E3D-A996-67EE7806470E}">
      <dgm:prSet phldrT="[Text]" custT="1"/>
      <dgm:spPr>
        <a:solidFill>
          <a:srgbClr val="9D3F97"/>
        </a:solidFill>
      </dgm:spPr>
      <dgm:t>
        <a:bodyPr/>
        <a:lstStyle/>
        <a:p>
          <a:r>
            <a:rPr lang="en-GB" sz="1400" b="1">
              <a:solidFill>
                <a:schemeClr val="bg1"/>
              </a:solidFill>
              <a:latin typeface="Arial" panose="020B0604020202020204" pitchFamily="34" charset="0"/>
              <a:ea typeface="Times New Roman" panose="02020603050405020304" pitchFamily="18" charset="0"/>
              <a:cs typeface="Arial" panose="020B0604020202020204" pitchFamily="34" charset="0"/>
            </a:rPr>
            <a:t>Examples that may require Whistleblowing</a:t>
          </a:r>
          <a:endParaRPr lang="en-GB" sz="1400">
            <a:solidFill>
              <a:schemeClr val="bg1"/>
            </a:solidFill>
          </a:endParaRPr>
        </a:p>
      </dgm:t>
    </dgm:pt>
    <dgm:pt modelId="{67FA0627-2BCC-44FB-AF50-2633484B57E3}" type="parTrans" cxnId="{04634F79-81CD-4127-841E-0AEAB3BF2EBA}">
      <dgm:prSet/>
      <dgm:spPr/>
      <dgm:t>
        <a:bodyPr/>
        <a:lstStyle/>
        <a:p>
          <a:endParaRPr lang="en-GB"/>
        </a:p>
      </dgm:t>
    </dgm:pt>
    <dgm:pt modelId="{EF4FF3AB-9184-4AD7-B7CE-0D543A2F6AC5}" type="sibTrans" cxnId="{04634F79-81CD-4127-841E-0AEAB3BF2EBA}">
      <dgm:prSet/>
      <dgm:spPr/>
      <dgm:t>
        <a:bodyPr/>
        <a:lstStyle/>
        <a:p>
          <a:endParaRPr lang="en-GB"/>
        </a:p>
      </dgm:t>
    </dgm:pt>
    <dgm:pt modelId="{B9E7B820-5408-40B4-95F1-316E944B09C6}">
      <dgm:prSet phldrT="[Text]" custT="1"/>
      <dgm:spPr>
        <a:solidFill>
          <a:srgbClr val="9D3F97"/>
        </a:solidFill>
      </dgm:spPr>
      <dgm:t>
        <a:bodyPr/>
        <a:lstStyle/>
        <a:p>
          <a:pPr>
            <a:buFont typeface="Arial" panose="020B0604020202020204" pitchFamily="34" charset="0"/>
            <a:buChar char="•"/>
          </a:pPr>
          <a:r>
            <a:rPr lang="en-GB" sz="1600" b="1">
              <a:solidFill>
                <a:schemeClr val="bg1"/>
              </a:solidFill>
              <a:latin typeface="Arial" panose="020B0604020202020204" pitchFamily="34" charset="0"/>
              <a:ea typeface="Times New Roman" panose="02020603050405020304" pitchFamily="18" charset="0"/>
              <a:cs typeface="Arial" panose="020B0604020202020204" pitchFamily="34" charset="0"/>
            </a:rPr>
            <a:t>Pupils’ or staff members’ health and safety are being put in danger</a:t>
          </a:r>
          <a:endParaRPr lang="en-GB" sz="1600" b="1">
            <a:solidFill>
              <a:schemeClr val="bg1"/>
            </a:solidFill>
          </a:endParaRPr>
        </a:p>
      </dgm:t>
    </dgm:pt>
    <dgm:pt modelId="{A447A611-7FB6-43C3-B273-7B463F5DA4E1}" type="parTrans" cxnId="{27CC5BF1-D3C7-46A5-BE03-C209BD6C0877}">
      <dgm:prSet/>
      <dgm:spPr>
        <a:ln w="25400">
          <a:solidFill>
            <a:srgbClr val="0B5258"/>
          </a:solidFill>
        </a:ln>
      </dgm:spPr>
      <dgm:t>
        <a:bodyPr/>
        <a:lstStyle/>
        <a:p>
          <a:endParaRPr lang="en-GB"/>
        </a:p>
      </dgm:t>
    </dgm:pt>
    <dgm:pt modelId="{48299D05-B3A6-46C1-B34C-EF25610607BE}" type="sibTrans" cxnId="{27CC5BF1-D3C7-46A5-BE03-C209BD6C0877}">
      <dgm:prSet/>
      <dgm:spPr/>
      <dgm:t>
        <a:bodyPr/>
        <a:lstStyle/>
        <a:p>
          <a:endParaRPr lang="en-GB"/>
        </a:p>
      </dgm:t>
    </dgm:pt>
    <dgm:pt modelId="{44D800DF-8900-44FF-B06C-5D8CAE82DE16}">
      <dgm:prSet phldrT="[Text]" custT="1"/>
      <dgm:spPr>
        <a:solidFill>
          <a:srgbClr val="9D3F97"/>
        </a:solidFill>
      </dgm:spPr>
      <dgm:t>
        <a:bodyPr/>
        <a:lstStyle/>
        <a:p>
          <a:pPr>
            <a:buFont typeface="Arial" panose="020B0604020202020204" pitchFamily="34" charset="0"/>
            <a:buChar char="•"/>
          </a:pPr>
          <a:r>
            <a:rPr lang="en-GB" sz="1600" b="1">
              <a:solidFill>
                <a:schemeClr val="bg1"/>
              </a:solidFill>
              <a:latin typeface="Arial" panose="020B0604020202020204" pitchFamily="34" charset="0"/>
              <a:ea typeface="Times New Roman" panose="02020603050405020304" pitchFamily="18" charset="0"/>
              <a:cs typeface="Arial" panose="020B0604020202020204" pitchFamily="34" charset="0"/>
            </a:rPr>
            <a:t>Failure to comply with a legal obligation or statutory requirements</a:t>
          </a:r>
          <a:endParaRPr lang="en-GB" sz="1600" b="1">
            <a:solidFill>
              <a:schemeClr val="bg1"/>
            </a:solidFill>
          </a:endParaRPr>
        </a:p>
      </dgm:t>
    </dgm:pt>
    <dgm:pt modelId="{27561229-5E19-4C11-A0A8-29F880CB7206}" type="parTrans" cxnId="{C2F1615B-387A-44EF-8D0A-C155E530A0F1}">
      <dgm:prSet/>
      <dgm:spPr>
        <a:ln w="25400">
          <a:solidFill>
            <a:srgbClr val="0B5258"/>
          </a:solidFill>
        </a:ln>
      </dgm:spPr>
      <dgm:t>
        <a:bodyPr/>
        <a:lstStyle/>
        <a:p>
          <a:endParaRPr lang="en-GB"/>
        </a:p>
      </dgm:t>
    </dgm:pt>
    <dgm:pt modelId="{CD337E24-860E-4724-9558-6C096F0940A4}" type="sibTrans" cxnId="{C2F1615B-387A-44EF-8D0A-C155E530A0F1}">
      <dgm:prSet/>
      <dgm:spPr/>
      <dgm:t>
        <a:bodyPr/>
        <a:lstStyle/>
        <a:p>
          <a:endParaRPr lang="en-GB"/>
        </a:p>
      </dgm:t>
    </dgm:pt>
    <dgm:pt modelId="{530640F5-B7F8-478D-9913-BEDC5C329AA5}">
      <dgm:prSet phldrT="[Text]" custT="1"/>
      <dgm:spPr>
        <a:solidFill>
          <a:srgbClr val="9D3F97"/>
        </a:solidFill>
      </dgm:spPr>
      <dgm:t>
        <a:bodyPr/>
        <a:lstStyle/>
        <a:p>
          <a:pPr>
            <a:buFont typeface="Arial" panose="020B0604020202020204" pitchFamily="34" charset="0"/>
            <a:buChar char="•"/>
          </a:pPr>
          <a:r>
            <a:rPr lang="en-GB" sz="1400" b="1">
              <a:solidFill>
                <a:schemeClr val="bg1"/>
              </a:solidFill>
              <a:latin typeface="Arial"/>
              <a:ea typeface="Times New Roman" panose="02020603050405020304" pitchFamily="18" charset="0"/>
              <a:cs typeface="Arial"/>
            </a:rPr>
            <a:t>Attempts to cover up any  wrongdoing that is in the public/ school interest.</a:t>
          </a:r>
          <a:endParaRPr lang="en-GB" sz="1400" b="1">
            <a:solidFill>
              <a:schemeClr val="bg1"/>
            </a:solidFill>
          </a:endParaRPr>
        </a:p>
      </dgm:t>
    </dgm:pt>
    <dgm:pt modelId="{6815E36D-62BD-479E-B159-BE2189260C64}" type="parTrans" cxnId="{9481CA6E-7310-4C85-AF3E-2AAEE692BF0E}">
      <dgm:prSet/>
      <dgm:spPr>
        <a:ln w="25400">
          <a:solidFill>
            <a:srgbClr val="0B5258"/>
          </a:solidFill>
        </a:ln>
      </dgm:spPr>
      <dgm:t>
        <a:bodyPr/>
        <a:lstStyle/>
        <a:p>
          <a:endParaRPr lang="en-GB"/>
        </a:p>
      </dgm:t>
    </dgm:pt>
    <dgm:pt modelId="{C9DD920A-43A6-4DFE-86EF-8FCA124DB7D7}" type="sibTrans" cxnId="{9481CA6E-7310-4C85-AF3E-2AAEE692BF0E}">
      <dgm:prSet/>
      <dgm:spPr/>
      <dgm:t>
        <a:bodyPr/>
        <a:lstStyle/>
        <a:p>
          <a:endParaRPr lang="en-GB"/>
        </a:p>
      </dgm:t>
    </dgm:pt>
    <dgm:pt modelId="{AD7B0550-B3BA-4906-8165-3FDD41462EB2}" type="pres">
      <dgm:prSet presAssocID="{21180403-5CCB-460B-BACA-6096789B2AAF}" presName="hierChild1" presStyleCnt="0">
        <dgm:presLayoutVars>
          <dgm:orgChart val="1"/>
          <dgm:chPref val="1"/>
          <dgm:dir/>
          <dgm:animOne val="branch"/>
          <dgm:animLvl val="lvl"/>
          <dgm:resizeHandles/>
        </dgm:presLayoutVars>
      </dgm:prSet>
      <dgm:spPr/>
    </dgm:pt>
    <dgm:pt modelId="{6F7A9037-6A0E-4082-9A41-5152F54D8ED6}" type="pres">
      <dgm:prSet presAssocID="{9A587E7C-15EA-4E3D-A996-67EE7806470E}" presName="hierRoot1" presStyleCnt="0">
        <dgm:presLayoutVars>
          <dgm:hierBranch val="init"/>
        </dgm:presLayoutVars>
      </dgm:prSet>
      <dgm:spPr/>
    </dgm:pt>
    <dgm:pt modelId="{A4F92DA3-A004-4422-83E0-DDD8963C9033}" type="pres">
      <dgm:prSet presAssocID="{9A587E7C-15EA-4E3D-A996-67EE7806470E}" presName="rootComposite1" presStyleCnt="0"/>
      <dgm:spPr/>
    </dgm:pt>
    <dgm:pt modelId="{CBE3D574-3807-40DA-A3BF-74FF523171BB}" type="pres">
      <dgm:prSet presAssocID="{9A587E7C-15EA-4E3D-A996-67EE7806470E}" presName="rootText1" presStyleLbl="node0" presStyleIdx="0" presStyleCnt="1" custScaleX="252340">
        <dgm:presLayoutVars>
          <dgm:chPref val="3"/>
        </dgm:presLayoutVars>
      </dgm:prSet>
      <dgm:spPr/>
    </dgm:pt>
    <dgm:pt modelId="{B5ECD6C3-C213-44D1-9D97-7010F27EEB28}" type="pres">
      <dgm:prSet presAssocID="{9A587E7C-15EA-4E3D-A996-67EE7806470E}" presName="rootConnector1" presStyleLbl="node1" presStyleIdx="0" presStyleCnt="0"/>
      <dgm:spPr/>
    </dgm:pt>
    <dgm:pt modelId="{A5819F4D-F087-4635-BC0E-CF110468D56F}" type="pres">
      <dgm:prSet presAssocID="{9A587E7C-15EA-4E3D-A996-67EE7806470E}" presName="hierChild2" presStyleCnt="0"/>
      <dgm:spPr/>
    </dgm:pt>
    <dgm:pt modelId="{C02DB1CA-9952-477E-AA91-6174A6B0336C}" type="pres">
      <dgm:prSet presAssocID="{A447A611-7FB6-43C3-B273-7B463F5DA4E1}" presName="Name37" presStyleLbl="parChTrans1D2" presStyleIdx="0" presStyleCnt="3"/>
      <dgm:spPr/>
    </dgm:pt>
    <dgm:pt modelId="{9A81859C-D5F6-4CE9-A255-53879405FD4D}" type="pres">
      <dgm:prSet presAssocID="{B9E7B820-5408-40B4-95F1-316E944B09C6}" presName="hierRoot2" presStyleCnt="0">
        <dgm:presLayoutVars>
          <dgm:hierBranch val="init"/>
        </dgm:presLayoutVars>
      </dgm:prSet>
      <dgm:spPr/>
    </dgm:pt>
    <dgm:pt modelId="{B928CD33-E5D3-4643-9E4E-BA210C2A4F40}" type="pres">
      <dgm:prSet presAssocID="{B9E7B820-5408-40B4-95F1-316E944B09C6}" presName="rootComposite" presStyleCnt="0"/>
      <dgm:spPr/>
    </dgm:pt>
    <dgm:pt modelId="{9629AFEE-90E3-456B-BA60-E7B0B2BDE544}" type="pres">
      <dgm:prSet presAssocID="{B9E7B820-5408-40B4-95F1-316E944B09C6}" presName="rootText" presStyleLbl="node2" presStyleIdx="0" presStyleCnt="3" custScaleX="241359" custLinFactNeighborX="5561" custLinFactNeighborY="9025">
        <dgm:presLayoutVars>
          <dgm:chPref val="3"/>
        </dgm:presLayoutVars>
      </dgm:prSet>
      <dgm:spPr/>
    </dgm:pt>
    <dgm:pt modelId="{A5818934-1966-4A33-BB8E-B1B038FDF124}" type="pres">
      <dgm:prSet presAssocID="{B9E7B820-5408-40B4-95F1-316E944B09C6}" presName="rootConnector" presStyleLbl="node2" presStyleIdx="0" presStyleCnt="3"/>
      <dgm:spPr/>
    </dgm:pt>
    <dgm:pt modelId="{F1D9ECB6-E595-45A4-8485-83B9FD44E71D}" type="pres">
      <dgm:prSet presAssocID="{B9E7B820-5408-40B4-95F1-316E944B09C6}" presName="hierChild4" presStyleCnt="0"/>
      <dgm:spPr/>
    </dgm:pt>
    <dgm:pt modelId="{43EFA6DE-0935-4A9F-8597-0749086DD14D}" type="pres">
      <dgm:prSet presAssocID="{B9E7B820-5408-40B4-95F1-316E944B09C6}" presName="hierChild5" presStyleCnt="0"/>
      <dgm:spPr/>
    </dgm:pt>
    <dgm:pt modelId="{DA118DCA-8040-4383-9277-9535EA8DD378}" type="pres">
      <dgm:prSet presAssocID="{27561229-5E19-4C11-A0A8-29F880CB7206}" presName="Name37" presStyleLbl="parChTrans1D2" presStyleIdx="1" presStyleCnt="3"/>
      <dgm:spPr/>
    </dgm:pt>
    <dgm:pt modelId="{C87674EE-552C-492D-9824-EF63E80D0B50}" type="pres">
      <dgm:prSet presAssocID="{44D800DF-8900-44FF-B06C-5D8CAE82DE16}" presName="hierRoot2" presStyleCnt="0">
        <dgm:presLayoutVars>
          <dgm:hierBranch val="init"/>
        </dgm:presLayoutVars>
      </dgm:prSet>
      <dgm:spPr/>
    </dgm:pt>
    <dgm:pt modelId="{D65FBA5F-671A-4CF0-886A-C2B78C044E35}" type="pres">
      <dgm:prSet presAssocID="{44D800DF-8900-44FF-B06C-5D8CAE82DE16}" presName="rootComposite" presStyleCnt="0"/>
      <dgm:spPr/>
    </dgm:pt>
    <dgm:pt modelId="{2D5B6775-4FC1-46B4-BAA9-498E95FA4702}" type="pres">
      <dgm:prSet presAssocID="{44D800DF-8900-44FF-B06C-5D8CAE82DE16}" presName="rootText" presStyleLbl="node2" presStyleIdx="1" presStyleCnt="3" custScaleX="251292" custLinFactNeighborX="-7325" custLinFactNeighborY="9025">
        <dgm:presLayoutVars>
          <dgm:chPref val="3"/>
        </dgm:presLayoutVars>
      </dgm:prSet>
      <dgm:spPr/>
    </dgm:pt>
    <dgm:pt modelId="{AA4ACB86-A869-430F-9E47-619BB35FCC32}" type="pres">
      <dgm:prSet presAssocID="{44D800DF-8900-44FF-B06C-5D8CAE82DE16}" presName="rootConnector" presStyleLbl="node2" presStyleIdx="1" presStyleCnt="3"/>
      <dgm:spPr/>
    </dgm:pt>
    <dgm:pt modelId="{5479B72F-BD4E-4848-8CFC-A0FBBCE4C48E}" type="pres">
      <dgm:prSet presAssocID="{44D800DF-8900-44FF-B06C-5D8CAE82DE16}" presName="hierChild4" presStyleCnt="0"/>
      <dgm:spPr/>
    </dgm:pt>
    <dgm:pt modelId="{ADEC0E90-5773-4FAC-9350-870AECECBD3E}" type="pres">
      <dgm:prSet presAssocID="{44D800DF-8900-44FF-B06C-5D8CAE82DE16}" presName="hierChild5" presStyleCnt="0"/>
      <dgm:spPr/>
    </dgm:pt>
    <dgm:pt modelId="{DCC43F06-E434-49EB-91D8-E8034B730AD3}" type="pres">
      <dgm:prSet presAssocID="{6815E36D-62BD-479E-B159-BE2189260C64}" presName="Name37" presStyleLbl="parChTrans1D2" presStyleIdx="2" presStyleCnt="3"/>
      <dgm:spPr/>
    </dgm:pt>
    <dgm:pt modelId="{5209E9A1-B56A-4720-ABB1-FD6CDD901433}" type="pres">
      <dgm:prSet presAssocID="{530640F5-B7F8-478D-9913-BEDC5C329AA5}" presName="hierRoot2" presStyleCnt="0">
        <dgm:presLayoutVars>
          <dgm:hierBranch val="init"/>
        </dgm:presLayoutVars>
      </dgm:prSet>
      <dgm:spPr/>
    </dgm:pt>
    <dgm:pt modelId="{C4602A35-D253-4189-9F2A-A7002A5BA9A5}" type="pres">
      <dgm:prSet presAssocID="{530640F5-B7F8-478D-9913-BEDC5C329AA5}" presName="rootComposite" presStyleCnt="0"/>
      <dgm:spPr/>
    </dgm:pt>
    <dgm:pt modelId="{866D8B39-6B73-458E-AB77-5B71FE339B4F}" type="pres">
      <dgm:prSet presAssocID="{530640F5-B7F8-478D-9913-BEDC5C329AA5}" presName="rootText" presStyleLbl="node2" presStyleIdx="2" presStyleCnt="3" custScaleX="226709" custLinFactNeighborX="-18842" custLinFactNeighborY="3902">
        <dgm:presLayoutVars>
          <dgm:chPref val="3"/>
        </dgm:presLayoutVars>
      </dgm:prSet>
      <dgm:spPr/>
    </dgm:pt>
    <dgm:pt modelId="{DE33BF76-2E4B-49B9-9BB6-67397F214267}" type="pres">
      <dgm:prSet presAssocID="{530640F5-B7F8-478D-9913-BEDC5C329AA5}" presName="rootConnector" presStyleLbl="node2" presStyleIdx="2" presStyleCnt="3"/>
      <dgm:spPr/>
    </dgm:pt>
    <dgm:pt modelId="{9030EA59-C0C6-45E0-8D1D-C308AC549FBC}" type="pres">
      <dgm:prSet presAssocID="{530640F5-B7F8-478D-9913-BEDC5C329AA5}" presName="hierChild4" presStyleCnt="0"/>
      <dgm:spPr/>
    </dgm:pt>
    <dgm:pt modelId="{2E020A88-40FA-4694-A1D2-59E0A7960A4A}" type="pres">
      <dgm:prSet presAssocID="{530640F5-B7F8-478D-9913-BEDC5C329AA5}" presName="hierChild5" presStyleCnt="0"/>
      <dgm:spPr/>
    </dgm:pt>
    <dgm:pt modelId="{C7BC533C-C90C-4803-BB20-00C064CBF615}" type="pres">
      <dgm:prSet presAssocID="{9A587E7C-15EA-4E3D-A996-67EE7806470E}" presName="hierChild3" presStyleCnt="0"/>
      <dgm:spPr/>
    </dgm:pt>
  </dgm:ptLst>
  <dgm:cxnLst>
    <dgm:cxn modelId="{4AE8F706-5858-4D95-BEBB-3E740A2F1EFB}" type="presOf" srcId="{6815E36D-62BD-479E-B159-BE2189260C64}" destId="{DCC43F06-E434-49EB-91D8-E8034B730AD3}" srcOrd="0" destOrd="0" presId="urn:microsoft.com/office/officeart/2005/8/layout/orgChart1"/>
    <dgm:cxn modelId="{C2F1615B-387A-44EF-8D0A-C155E530A0F1}" srcId="{9A587E7C-15EA-4E3D-A996-67EE7806470E}" destId="{44D800DF-8900-44FF-B06C-5D8CAE82DE16}" srcOrd="1" destOrd="0" parTransId="{27561229-5E19-4C11-A0A8-29F880CB7206}" sibTransId="{CD337E24-860E-4724-9558-6C096F0940A4}"/>
    <dgm:cxn modelId="{AD7A2843-13F2-4082-B9A7-95F801C3F29B}" type="presOf" srcId="{530640F5-B7F8-478D-9913-BEDC5C329AA5}" destId="{866D8B39-6B73-458E-AB77-5B71FE339B4F}" srcOrd="0" destOrd="0" presId="urn:microsoft.com/office/officeart/2005/8/layout/orgChart1"/>
    <dgm:cxn modelId="{F2507844-0442-472E-B5F2-FB0BE7DB213A}" type="presOf" srcId="{B9E7B820-5408-40B4-95F1-316E944B09C6}" destId="{A5818934-1966-4A33-BB8E-B1B038FDF124}" srcOrd="1" destOrd="0" presId="urn:microsoft.com/office/officeart/2005/8/layout/orgChart1"/>
    <dgm:cxn modelId="{871FCA46-1847-4FD0-BDC5-F8904117772B}" type="presOf" srcId="{27561229-5E19-4C11-A0A8-29F880CB7206}" destId="{DA118DCA-8040-4383-9277-9535EA8DD378}" srcOrd="0" destOrd="0" presId="urn:microsoft.com/office/officeart/2005/8/layout/orgChart1"/>
    <dgm:cxn modelId="{B653F269-51FE-45CF-9EB7-0932B24C1E5C}" type="presOf" srcId="{44D800DF-8900-44FF-B06C-5D8CAE82DE16}" destId="{2D5B6775-4FC1-46B4-BAA9-498E95FA4702}" srcOrd="0" destOrd="0" presId="urn:microsoft.com/office/officeart/2005/8/layout/orgChart1"/>
    <dgm:cxn modelId="{63DAB34B-53E5-4783-A46F-A926A57647AA}" type="presOf" srcId="{21180403-5CCB-460B-BACA-6096789B2AAF}" destId="{AD7B0550-B3BA-4906-8165-3FDD41462EB2}" srcOrd="0" destOrd="0" presId="urn:microsoft.com/office/officeart/2005/8/layout/orgChart1"/>
    <dgm:cxn modelId="{966CE86B-DFF0-4821-8B2C-7FBA333A20C1}" type="presOf" srcId="{44D800DF-8900-44FF-B06C-5D8CAE82DE16}" destId="{AA4ACB86-A869-430F-9E47-619BB35FCC32}" srcOrd="1" destOrd="0" presId="urn:microsoft.com/office/officeart/2005/8/layout/orgChart1"/>
    <dgm:cxn modelId="{F0DF004E-F238-4338-BD5D-09C95A30EDF8}" type="presOf" srcId="{A447A611-7FB6-43C3-B273-7B463F5DA4E1}" destId="{C02DB1CA-9952-477E-AA91-6174A6B0336C}" srcOrd="0" destOrd="0" presId="urn:microsoft.com/office/officeart/2005/8/layout/orgChart1"/>
    <dgm:cxn modelId="{9481CA6E-7310-4C85-AF3E-2AAEE692BF0E}" srcId="{9A587E7C-15EA-4E3D-A996-67EE7806470E}" destId="{530640F5-B7F8-478D-9913-BEDC5C329AA5}" srcOrd="2" destOrd="0" parTransId="{6815E36D-62BD-479E-B159-BE2189260C64}" sibTransId="{C9DD920A-43A6-4DFE-86EF-8FCA124DB7D7}"/>
    <dgm:cxn modelId="{04634F79-81CD-4127-841E-0AEAB3BF2EBA}" srcId="{21180403-5CCB-460B-BACA-6096789B2AAF}" destId="{9A587E7C-15EA-4E3D-A996-67EE7806470E}" srcOrd="0" destOrd="0" parTransId="{67FA0627-2BCC-44FB-AF50-2633484B57E3}" sibTransId="{EF4FF3AB-9184-4AD7-B7CE-0D543A2F6AC5}"/>
    <dgm:cxn modelId="{FE8F0589-2ACE-4680-B5A7-2B0E65E8F1DC}" type="presOf" srcId="{9A587E7C-15EA-4E3D-A996-67EE7806470E}" destId="{CBE3D574-3807-40DA-A3BF-74FF523171BB}" srcOrd="0" destOrd="0" presId="urn:microsoft.com/office/officeart/2005/8/layout/orgChart1"/>
    <dgm:cxn modelId="{BED95796-6764-45E7-9E7D-AC7FE9357DA7}" type="presOf" srcId="{530640F5-B7F8-478D-9913-BEDC5C329AA5}" destId="{DE33BF76-2E4B-49B9-9BB6-67397F214267}" srcOrd="1" destOrd="0" presId="urn:microsoft.com/office/officeart/2005/8/layout/orgChart1"/>
    <dgm:cxn modelId="{791B1B99-0BCE-4FC5-8CD7-8E0A8B4384D5}" type="presOf" srcId="{9A587E7C-15EA-4E3D-A996-67EE7806470E}" destId="{B5ECD6C3-C213-44D1-9D97-7010F27EEB28}" srcOrd="1" destOrd="0" presId="urn:microsoft.com/office/officeart/2005/8/layout/orgChart1"/>
    <dgm:cxn modelId="{4F15C7D9-B82D-4D7D-97DE-3E2D08C596ED}" type="presOf" srcId="{B9E7B820-5408-40B4-95F1-316E944B09C6}" destId="{9629AFEE-90E3-456B-BA60-E7B0B2BDE544}" srcOrd="0" destOrd="0" presId="urn:microsoft.com/office/officeart/2005/8/layout/orgChart1"/>
    <dgm:cxn modelId="{27CC5BF1-D3C7-46A5-BE03-C209BD6C0877}" srcId="{9A587E7C-15EA-4E3D-A996-67EE7806470E}" destId="{B9E7B820-5408-40B4-95F1-316E944B09C6}" srcOrd="0" destOrd="0" parTransId="{A447A611-7FB6-43C3-B273-7B463F5DA4E1}" sibTransId="{48299D05-B3A6-46C1-B34C-EF25610607BE}"/>
    <dgm:cxn modelId="{B7CE369A-5D10-4754-96FF-6CD3D60F93BF}" type="presParOf" srcId="{AD7B0550-B3BA-4906-8165-3FDD41462EB2}" destId="{6F7A9037-6A0E-4082-9A41-5152F54D8ED6}" srcOrd="0" destOrd="0" presId="urn:microsoft.com/office/officeart/2005/8/layout/orgChart1"/>
    <dgm:cxn modelId="{5604278A-040A-4DE4-8241-DA9343FFD729}" type="presParOf" srcId="{6F7A9037-6A0E-4082-9A41-5152F54D8ED6}" destId="{A4F92DA3-A004-4422-83E0-DDD8963C9033}" srcOrd="0" destOrd="0" presId="urn:microsoft.com/office/officeart/2005/8/layout/orgChart1"/>
    <dgm:cxn modelId="{A48FBD14-9494-4CEB-B096-F580F2AA7875}" type="presParOf" srcId="{A4F92DA3-A004-4422-83E0-DDD8963C9033}" destId="{CBE3D574-3807-40DA-A3BF-74FF523171BB}" srcOrd="0" destOrd="0" presId="urn:microsoft.com/office/officeart/2005/8/layout/orgChart1"/>
    <dgm:cxn modelId="{0FBD6486-8B39-4AFC-A71D-83F99478A9F1}" type="presParOf" srcId="{A4F92DA3-A004-4422-83E0-DDD8963C9033}" destId="{B5ECD6C3-C213-44D1-9D97-7010F27EEB28}" srcOrd="1" destOrd="0" presId="urn:microsoft.com/office/officeart/2005/8/layout/orgChart1"/>
    <dgm:cxn modelId="{4AABF82A-4DC6-49E1-8CE9-CC1A827B83F7}" type="presParOf" srcId="{6F7A9037-6A0E-4082-9A41-5152F54D8ED6}" destId="{A5819F4D-F087-4635-BC0E-CF110468D56F}" srcOrd="1" destOrd="0" presId="urn:microsoft.com/office/officeart/2005/8/layout/orgChart1"/>
    <dgm:cxn modelId="{C3758B37-0242-4D82-9C30-49E97DFE392C}" type="presParOf" srcId="{A5819F4D-F087-4635-BC0E-CF110468D56F}" destId="{C02DB1CA-9952-477E-AA91-6174A6B0336C}" srcOrd="0" destOrd="0" presId="urn:microsoft.com/office/officeart/2005/8/layout/orgChart1"/>
    <dgm:cxn modelId="{CB5074B1-8DE0-441B-8022-7849C42243D7}" type="presParOf" srcId="{A5819F4D-F087-4635-BC0E-CF110468D56F}" destId="{9A81859C-D5F6-4CE9-A255-53879405FD4D}" srcOrd="1" destOrd="0" presId="urn:microsoft.com/office/officeart/2005/8/layout/orgChart1"/>
    <dgm:cxn modelId="{61E8644B-45E3-4293-B80E-A2FF310754D7}" type="presParOf" srcId="{9A81859C-D5F6-4CE9-A255-53879405FD4D}" destId="{B928CD33-E5D3-4643-9E4E-BA210C2A4F40}" srcOrd="0" destOrd="0" presId="urn:microsoft.com/office/officeart/2005/8/layout/orgChart1"/>
    <dgm:cxn modelId="{46596863-1CEC-42FA-AFB5-B9F38C97EAFD}" type="presParOf" srcId="{B928CD33-E5D3-4643-9E4E-BA210C2A4F40}" destId="{9629AFEE-90E3-456B-BA60-E7B0B2BDE544}" srcOrd="0" destOrd="0" presId="urn:microsoft.com/office/officeart/2005/8/layout/orgChart1"/>
    <dgm:cxn modelId="{C4FB3319-63C7-40BF-9CAF-A2ED7A0D05ED}" type="presParOf" srcId="{B928CD33-E5D3-4643-9E4E-BA210C2A4F40}" destId="{A5818934-1966-4A33-BB8E-B1B038FDF124}" srcOrd="1" destOrd="0" presId="urn:microsoft.com/office/officeart/2005/8/layout/orgChart1"/>
    <dgm:cxn modelId="{C22B212F-BFEE-4DA4-8AE8-F9840F87A296}" type="presParOf" srcId="{9A81859C-D5F6-4CE9-A255-53879405FD4D}" destId="{F1D9ECB6-E595-45A4-8485-83B9FD44E71D}" srcOrd="1" destOrd="0" presId="urn:microsoft.com/office/officeart/2005/8/layout/orgChart1"/>
    <dgm:cxn modelId="{DD890EF4-B17C-4DD3-966E-DC0EBBA970BC}" type="presParOf" srcId="{9A81859C-D5F6-4CE9-A255-53879405FD4D}" destId="{43EFA6DE-0935-4A9F-8597-0749086DD14D}" srcOrd="2" destOrd="0" presId="urn:microsoft.com/office/officeart/2005/8/layout/orgChart1"/>
    <dgm:cxn modelId="{D688D900-274C-4994-B3F2-73CB0E35781D}" type="presParOf" srcId="{A5819F4D-F087-4635-BC0E-CF110468D56F}" destId="{DA118DCA-8040-4383-9277-9535EA8DD378}" srcOrd="2" destOrd="0" presId="urn:microsoft.com/office/officeart/2005/8/layout/orgChart1"/>
    <dgm:cxn modelId="{BB813D44-D53D-48D9-B0E7-E6EDFAF1A364}" type="presParOf" srcId="{A5819F4D-F087-4635-BC0E-CF110468D56F}" destId="{C87674EE-552C-492D-9824-EF63E80D0B50}" srcOrd="3" destOrd="0" presId="urn:microsoft.com/office/officeart/2005/8/layout/orgChart1"/>
    <dgm:cxn modelId="{546DAD24-D1A6-4F35-BF80-690BE591FD61}" type="presParOf" srcId="{C87674EE-552C-492D-9824-EF63E80D0B50}" destId="{D65FBA5F-671A-4CF0-886A-C2B78C044E35}" srcOrd="0" destOrd="0" presId="urn:microsoft.com/office/officeart/2005/8/layout/orgChart1"/>
    <dgm:cxn modelId="{C0776B48-84A8-4DA5-B678-2EB287123133}" type="presParOf" srcId="{D65FBA5F-671A-4CF0-886A-C2B78C044E35}" destId="{2D5B6775-4FC1-46B4-BAA9-498E95FA4702}" srcOrd="0" destOrd="0" presId="urn:microsoft.com/office/officeart/2005/8/layout/orgChart1"/>
    <dgm:cxn modelId="{A9CF12BD-4A2F-4C2D-8C93-AD126E355CEF}" type="presParOf" srcId="{D65FBA5F-671A-4CF0-886A-C2B78C044E35}" destId="{AA4ACB86-A869-430F-9E47-619BB35FCC32}" srcOrd="1" destOrd="0" presId="urn:microsoft.com/office/officeart/2005/8/layout/orgChart1"/>
    <dgm:cxn modelId="{A373D25C-3E63-4311-88FA-C74AC995F669}" type="presParOf" srcId="{C87674EE-552C-492D-9824-EF63E80D0B50}" destId="{5479B72F-BD4E-4848-8CFC-A0FBBCE4C48E}" srcOrd="1" destOrd="0" presId="urn:microsoft.com/office/officeart/2005/8/layout/orgChart1"/>
    <dgm:cxn modelId="{D156BC7C-EFB8-4FEA-B48D-EC5E164293D9}" type="presParOf" srcId="{C87674EE-552C-492D-9824-EF63E80D0B50}" destId="{ADEC0E90-5773-4FAC-9350-870AECECBD3E}" srcOrd="2" destOrd="0" presId="urn:microsoft.com/office/officeart/2005/8/layout/orgChart1"/>
    <dgm:cxn modelId="{1CC03F8C-F368-44CF-9C36-F0A0C4D5A592}" type="presParOf" srcId="{A5819F4D-F087-4635-BC0E-CF110468D56F}" destId="{DCC43F06-E434-49EB-91D8-E8034B730AD3}" srcOrd="4" destOrd="0" presId="urn:microsoft.com/office/officeart/2005/8/layout/orgChart1"/>
    <dgm:cxn modelId="{0FF50737-790E-412D-84DA-0D76FCACCC32}" type="presParOf" srcId="{A5819F4D-F087-4635-BC0E-CF110468D56F}" destId="{5209E9A1-B56A-4720-ABB1-FD6CDD901433}" srcOrd="5" destOrd="0" presId="urn:microsoft.com/office/officeart/2005/8/layout/orgChart1"/>
    <dgm:cxn modelId="{4F46ABA3-6DE1-4B19-BE25-C1A55F0F8444}" type="presParOf" srcId="{5209E9A1-B56A-4720-ABB1-FD6CDD901433}" destId="{C4602A35-D253-4189-9F2A-A7002A5BA9A5}" srcOrd="0" destOrd="0" presId="urn:microsoft.com/office/officeart/2005/8/layout/orgChart1"/>
    <dgm:cxn modelId="{E74C647B-8ED8-4D4E-821C-2BD7CA805920}" type="presParOf" srcId="{C4602A35-D253-4189-9F2A-A7002A5BA9A5}" destId="{866D8B39-6B73-458E-AB77-5B71FE339B4F}" srcOrd="0" destOrd="0" presId="urn:microsoft.com/office/officeart/2005/8/layout/orgChart1"/>
    <dgm:cxn modelId="{0A8AB6C8-4B0D-4A30-8E80-0239CDA62E02}" type="presParOf" srcId="{C4602A35-D253-4189-9F2A-A7002A5BA9A5}" destId="{DE33BF76-2E4B-49B9-9BB6-67397F214267}" srcOrd="1" destOrd="0" presId="urn:microsoft.com/office/officeart/2005/8/layout/orgChart1"/>
    <dgm:cxn modelId="{F955FE36-E9B7-4213-BEC6-5999B7A557D1}" type="presParOf" srcId="{5209E9A1-B56A-4720-ABB1-FD6CDD901433}" destId="{9030EA59-C0C6-45E0-8D1D-C308AC549FBC}" srcOrd="1" destOrd="0" presId="urn:microsoft.com/office/officeart/2005/8/layout/orgChart1"/>
    <dgm:cxn modelId="{A54B6327-837F-4C4F-8D83-A5D78732C32A}" type="presParOf" srcId="{5209E9A1-B56A-4720-ABB1-FD6CDD901433}" destId="{2E020A88-40FA-4694-A1D2-59E0A7960A4A}" srcOrd="2" destOrd="0" presId="urn:microsoft.com/office/officeart/2005/8/layout/orgChart1"/>
    <dgm:cxn modelId="{CCEFFB78-73F1-4CB6-AB03-EE09B9DDB65D}" type="presParOf" srcId="{6F7A9037-6A0E-4082-9A41-5152F54D8ED6}" destId="{C7BC533C-C90C-4803-BB20-00C064CBF615}"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1180403-5CCB-460B-BACA-6096789B2AAF}" type="doc">
      <dgm:prSet loTypeId="urn:microsoft.com/office/officeart/2005/8/layout/orgChart1" loCatId="hierarchy" qsTypeId="urn:microsoft.com/office/officeart/2005/8/quickstyle/simple1#7" qsCatId="simple" csTypeId="urn:microsoft.com/office/officeart/2005/8/colors/accent1_2#7" csCatId="accent1" phldr="1"/>
      <dgm:spPr/>
      <dgm:t>
        <a:bodyPr/>
        <a:lstStyle/>
        <a:p>
          <a:endParaRPr lang="en-GB"/>
        </a:p>
      </dgm:t>
    </dgm:pt>
    <dgm:pt modelId="{44D800DF-8900-44FF-B06C-5D8CAE82DE16}">
      <dgm:prSet phldrT="[Text]" custT="1"/>
      <dgm:spPr>
        <a:solidFill>
          <a:srgbClr val="0B5258"/>
        </a:solidFill>
      </dgm:spPr>
      <dgm:t>
        <a:bodyPr/>
        <a:lstStyle/>
        <a:p>
          <a:r>
            <a:rPr lang="en-GB" sz="1800">
              <a:solidFill>
                <a:schemeClr val="bg1"/>
              </a:solidFill>
              <a:latin typeface="Arial"/>
              <a:cs typeface="Arial"/>
            </a:rPr>
            <a:t>If, for any reason, there are difficulties with following the above procedure, you can </a:t>
          </a:r>
          <a:r>
            <a:rPr lang="en-GB" sz="1800" err="1">
              <a:solidFill>
                <a:schemeClr val="bg1"/>
              </a:solidFill>
              <a:latin typeface="Arial"/>
              <a:cs typeface="Arial"/>
            </a:rPr>
            <a:t>Whistleblow</a:t>
          </a:r>
          <a:r>
            <a:rPr lang="en-GB" sz="1800">
              <a:solidFill>
                <a:schemeClr val="bg1"/>
              </a:solidFill>
              <a:latin typeface="Arial"/>
              <a:cs typeface="Arial"/>
            </a:rPr>
            <a:t> directly to </a:t>
          </a:r>
          <a:r>
            <a:rPr lang="en-GB" sz="1800" b="1">
              <a:solidFill>
                <a:schemeClr val="bg1"/>
              </a:solidFill>
              <a:latin typeface="Arial"/>
              <a:cs typeface="Arial"/>
            </a:rPr>
            <a:t>Children’s Social Care on 0300 123 4043 </a:t>
          </a:r>
          <a:r>
            <a:rPr lang="en-GB" sz="1800">
              <a:solidFill>
                <a:schemeClr val="bg1"/>
              </a:solidFill>
              <a:latin typeface="Arial"/>
              <a:cs typeface="Arial"/>
            </a:rPr>
            <a:t>or/and the </a:t>
          </a:r>
          <a:r>
            <a:rPr lang="en-GB" sz="1800" b="1">
              <a:solidFill>
                <a:schemeClr val="bg1"/>
              </a:solidFill>
              <a:latin typeface="Arial"/>
              <a:cs typeface="Arial"/>
            </a:rPr>
            <a:t>Police 999.</a:t>
          </a:r>
        </a:p>
        <a:p>
          <a:r>
            <a:rPr lang="en-GB" sz="1800" b="1">
              <a:solidFill>
                <a:schemeClr val="bg1"/>
              </a:solidFill>
              <a:latin typeface="Arial" panose="020B0604020202020204" pitchFamily="34" charset="0"/>
              <a:cs typeface="Arial" panose="020B0604020202020204" pitchFamily="34" charset="0"/>
            </a:rPr>
            <a:t>NSPCC Whistleblowing Helpline </a:t>
          </a:r>
          <a:r>
            <a:rPr lang="en-GB" sz="1800">
              <a:solidFill>
                <a:schemeClr val="bg1"/>
              </a:solidFill>
              <a:latin typeface="Arial" panose="020B0604020202020204" pitchFamily="34" charset="0"/>
              <a:cs typeface="Arial" panose="020B0604020202020204" pitchFamily="34" charset="0"/>
            </a:rPr>
            <a:t>0800 028 0285 </a:t>
          </a:r>
          <a:r>
            <a:rPr lang="en-GB" sz="1800">
              <a:solidFill>
                <a:schemeClr val="bg1"/>
              </a:solidFill>
              <a:latin typeface="Arial" panose="020B0604020202020204" pitchFamily="34" charset="0"/>
              <a:cs typeface="Arial" panose="020B0604020202020204" pitchFamily="34" charset="0"/>
              <a:hlinkClick xmlns:r="http://schemas.openxmlformats.org/officeDocument/2006/relationships" r:id="rId1">
                <a:extLst>
                  <a:ext uri="{A12FA001-AC4F-418D-AE19-62706E023703}">
                    <ahyp:hlinkClr xmlns:ahyp="http://schemas.microsoft.com/office/drawing/2018/hyperlinkcolor" val="tx"/>
                  </a:ext>
                </a:extLst>
              </a:hlinkClick>
            </a:rPr>
            <a:t>help@nspcc.org.uk</a:t>
          </a:r>
          <a:endParaRPr lang="en-GB" sz="1800" b="1">
            <a:solidFill>
              <a:schemeClr val="bg1"/>
            </a:solidFill>
          </a:endParaRPr>
        </a:p>
      </dgm:t>
    </dgm:pt>
    <dgm:pt modelId="{27561229-5E19-4C11-A0A8-29F880CB7206}" type="parTrans" cxnId="{C2F1615B-387A-44EF-8D0A-C155E530A0F1}">
      <dgm:prSet/>
      <dgm:spPr>
        <a:ln w="25400">
          <a:solidFill>
            <a:srgbClr val="0B5258"/>
          </a:solidFill>
        </a:ln>
      </dgm:spPr>
      <dgm:t>
        <a:bodyPr/>
        <a:lstStyle/>
        <a:p>
          <a:endParaRPr lang="en-GB"/>
        </a:p>
      </dgm:t>
    </dgm:pt>
    <dgm:pt modelId="{CD337E24-860E-4724-9558-6C096F0940A4}" type="sibTrans" cxnId="{C2F1615B-387A-44EF-8D0A-C155E530A0F1}">
      <dgm:prSet/>
      <dgm:spPr/>
      <dgm:t>
        <a:bodyPr/>
        <a:lstStyle/>
        <a:p>
          <a:endParaRPr lang="en-GB"/>
        </a:p>
      </dgm:t>
    </dgm:pt>
    <dgm:pt modelId="{AD7B0550-B3BA-4906-8165-3FDD41462EB2}" type="pres">
      <dgm:prSet presAssocID="{21180403-5CCB-460B-BACA-6096789B2AAF}" presName="hierChild1" presStyleCnt="0">
        <dgm:presLayoutVars>
          <dgm:orgChart val="1"/>
          <dgm:chPref val="1"/>
          <dgm:dir/>
          <dgm:animOne val="branch"/>
          <dgm:animLvl val="lvl"/>
          <dgm:resizeHandles/>
        </dgm:presLayoutVars>
      </dgm:prSet>
      <dgm:spPr/>
    </dgm:pt>
    <dgm:pt modelId="{46218E0B-AC52-464B-8675-1D4AF6F27A21}" type="pres">
      <dgm:prSet presAssocID="{44D800DF-8900-44FF-B06C-5D8CAE82DE16}" presName="hierRoot1" presStyleCnt="0">
        <dgm:presLayoutVars>
          <dgm:hierBranch val="init"/>
        </dgm:presLayoutVars>
      </dgm:prSet>
      <dgm:spPr/>
    </dgm:pt>
    <dgm:pt modelId="{DC64643A-8CD8-45E7-9C70-1FCF3CF0DE4B}" type="pres">
      <dgm:prSet presAssocID="{44D800DF-8900-44FF-B06C-5D8CAE82DE16}" presName="rootComposite1" presStyleCnt="0"/>
      <dgm:spPr/>
    </dgm:pt>
    <dgm:pt modelId="{954B98E2-EB85-405B-A6B2-D5A0CD6975F9}" type="pres">
      <dgm:prSet presAssocID="{44D800DF-8900-44FF-B06C-5D8CAE82DE16}" presName="rootText1" presStyleLbl="node0" presStyleIdx="0" presStyleCnt="1" custScaleX="390007">
        <dgm:presLayoutVars>
          <dgm:chPref val="3"/>
        </dgm:presLayoutVars>
      </dgm:prSet>
      <dgm:spPr/>
    </dgm:pt>
    <dgm:pt modelId="{4D55EB8D-3551-424F-B38D-0AAE610ACCF3}" type="pres">
      <dgm:prSet presAssocID="{44D800DF-8900-44FF-B06C-5D8CAE82DE16}" presName="rootConnector1" presStyleLbl="node1" presStyleIdx="0" presStyleCnt="0"/>
      <dgm:spPr/>
    </dgm:pt>
    <dgm:pt modelId="{B17D5657-39FA-41D9-87A9-52E1EB750D4A}" type="pres">
      <dgm:prSet presAssocID="{44D800DF-8900-44FF-B06C-5D8CAE82DE16}" presName="hierChild2" presStyleCnt="0"/>
      <dgm:spPr/>
    </dgm:pt>
    <dgm:pt modelId="{6B1FC96A-BE2C-469C-BD03-6D90636213C2}" type="pres">
      <dgm:prSet presAssocID="{44D800DF-8900-44FF-B06C-5D8CAE82DE16}" presName="hierChild3" presStyleCnt="0"/>
      <dgm:spPr/>
    </dgm:pt>
  </dgm:ptLst>
  <dgm:cxnLst>
    <dgm:cxn modelId="{C2F1615B-387A-44EF-8D0A-C155E530A0F1}" srcId="{21180403-5CCB-460B-BACA-6096789B2AAF}" destId="{44D800DF-8900-44FF-B06C-5D8CAE82DE16}" srcOrd="0" destOrd="0" parTransId="{27561229-5E19-4C11-A0A8-29F880CB7206}" sibTransId="{CD337E24-860E-4724-9558-6C096F0940A4}"/>
    <dgm:cxn modelId="{B36C0963-67A6-4AB6-8E68-1A63EE1B0048}" type="presOf" srcId="{44D800DF-8900-44FF-B06C-5D8CAE82DE16}" destId="{954B98E2-EB85-405B-A6B2-D5A0CD6975F9}" srcOrd="0" destOrd="0" presId="urn:microsoft.com/office/officeart/2005/8/layout/orgChart1"/>
    <dgm:cxn modelId="{63DAB34B-53E5-4783-A46F-A926A57647AA}" type="presOf" srcId="{21180403-5CCB-460B-BACA-6096789B2AAF}" destId="{AD7B0550-B3BA-4906-8165-3FDD41462EB2}" srcOrd="0" destOrd="0" presId="urn:microsoft.com/office/officeart/2005/8/layout/orgChart1"/>
    <dgm:cxn modelId="{08757A78-04F9-4A8A-91D3-53803A280563}" type="presOf" srcId="{44D800DF-8900-44FF-B06C-5D8CAE82DE16}" destId="{4D55EB8D-3551-424F-B38D-0AAE610ACCF3}" srcOrd="1" destOrd="0" presId="urn:microsoft.com/office/officeart/2005/8/layout/orgChart1"/>
    <dgm:cxn modelId="{1EA51041-E563-4B56-A7A9-15099778F9BE}" type="presParOf" srcId="{AD7B0550-B3BA-4906-8165-3FDD41462EB2}" destId="{46218E0B-AC52-464B-8675-1D4AF6F27A21}" srcOrd="0" destOrd="0" presId="urn:microsoft.com/office/officeart/2005/8/layout/orgChart1"/>
    <dgm:cxn modelId="{F3974CCC-E2E8-4AD4-A42C-4F7C9DA6E412}" type="presParOf" srcId="{46218E0B-AC52-464B-8675-1D4AF6F27A21}" destId="{DC64643A-8CD8-45E7-9C70-1FCF3CF0DE4B}" srcOrd="0" destOrd="0" presId="urn:microsoft.com/office/officeart/2005/8/layout/orgChart1"/>
    <dgm:cxn modelId="{66138F9B-4FE2-4B5F-9E0B-D66EFAA01642}" type="presParOf" srcId="{DC64643A-8CD8-45E7-9C70-1FCF3CF0DE4B}" destId="{954B98E2-EB85-405B-A6B2-D5A0CD6975F9}" srcOrd="0" destOrd="0" presId="urn:microsoft.com/office/officeart/2005/8/layout/orgChart1"/>
    <dgm:cxn modelId="{320094E9-0063-42FD-ACF8-8E43E044E203}" type="presParOf" srcId="{DC64643A-8CD8-45E7-9C70-1FCF3CF0DE4B}" destId="{4D55EB8D-3551-424F-B38D-0AAE610ACCF3}" srcOrd="1" destOrd="0" presId="urn:microsoft.com/office/officeart/2005/8/layout/orgChart1"/>
    <dgm:cxn modelId="{E50FACCD-9138-4272-9704-864A111B2EFF}" type="presParOf" srcId="{46218E0B-AC52-464B-8675-1D4AF6F27A21}" destId="{B17D5657-39FA-41D9-87A9-52E1EB750D4A}" srcOrd="1" destOrd="0" presId="urn:microsoft.com/office/officeart/2005/8/layout/orgChart1"/>
    <dgm:cxn modelId="{4779581C-37E7-44A5-9FD1-66B9013025C6}" type="presParOf" srcId="{46218E0B-AC52-464B-8675-1D4AF6F27A21}" destId="{6B1FC96A-BE2C-469C-BD03-6D90636213C2}" srcOrd="2" destOrd="0" presId="urn:microsoft.com/office/officeart/2005/8/layout/orgChar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1C0F57-83C5-4791-89B4-EA3557F15D5A}">
      <dsp:nvSpPr>
        <dsp:cNvPr id="0" name=""/>
        <dsp:cNvSpPr/>
      </dsp:nvSpPr>
      <dsp:spPr>
        <a:xfrm>
          <a:off x="0" y="1168246"/>
          <a:ext cx="4645177" cy="1782795"/>
        </a:xfrm>
        <a:prstGeom prst="roundRect">
          <a:avLst>
            <a:gd name="adj" fmla="val 10000"/>
          </a:avLst>
        </a:prstGeom>
        <a:solidFill>
          <a:srgbClr val="0B525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en-GB" sz="1900" kern="1200">
              <a:solidFill>
                <a:schemeClr val="bg1"/>
              </a:solidFill>
              <a:latin typeface="Arial" panose="020B0604020202020204" pitchFamily="34" charset="0"/>
              <a:cs typeface="Arial" panose="020B0604020202020204" pitchFamily="34" charset="0"/>
            </a:rPr>
            <a:t>The Children’s Act 1989</a:t>
          </a:r>
        </a:p>
        <a:p>
          <a:pPr marL="0" lvl="0" indent="0" algn="ctr" defTabSz="844550">
            <a:lnSpc>
              <a:spcPct val="90000"/>
            </a:lnSpc>
            <a:spcBef>
              <a:spcPct val="0"/>
            </a:spcBef>
            <a:spcAft>
              <a:spcPct val="35000"/>
            </a:spcAft>
            <a:buNone/>
          </a:pPr>
          <a:r>
            <a:rPr lang="en-GB" sz="1900" kern="1200">
              <a:solidFill>
                <a:schemeClr val="bg1"/>
              </a:solidFill>
              <a:latin typeface="Arial" panose="020B0604020202020204" pitchFamily="34" charset="0"/>
              <a:cs typeface="Arial" panose="020B0604020202020204" pitchFamily="34" charset="0"/>
            </a:rPr>
            <a:t>Provides a framework for the care &amp; protection of children. The welfare of the child is paramount. Local authorities have duties to support families at risk</a:t>
          </a:r>
        </a:p>
      </dsp:txBody>
      <dsp:txXfrm>
        <a:off x="52216" y="1220462"/>
        <a:ext cx="4540745" cy="1678363"/>
      </dsp:txXfrm>
    </dsp:sp>
    <dsp:sp modelId="{A3812991-758B-46FB-8874-E314818F7F8F}">
      <dsp:nvSpPr>
        <dsp:cNvPr id="0" name=""/>
        <dsp:cNvSpPr/>
      </dsp:nvSpPr>
      <dsp:spPr>
        <a:xfrm>
          <a:off x="5371677" y="1132581"/>
          <a:ext cx="5244160" cy="1803202"/>
        </a:xfrm>
        <a:prstGeom prst="roundRect">
          <a:avLst>
            <a:gd name="adj" fmla="val 10000"/>
          </a:avLst>
        </a:prstGeom>
        <a:solidFill>
          <a:srgbClr val="0B525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GB" sz="2000" kern="1200">
              <a:solidFill>
                <a:schemeClr val="bg1"/>
              </a:solidFill>
              <a:latin typeface="Arial" panose="020B0604020202020204" pitchFamily="34" charset="0"/>
              <a:cs typeface="Arial" panose="020B0604020202020204" pitchFamily="34" charset="0"/>
            </a:rPr>
            <a:t>The Education Act 2020</a:t>
          </a:r>
        </a:p>
        <a:p>
          <a:pPr marL="0" lvl="0" indent="0" algn="ctr" defTabSz="889000">
            <a:lnSpc>
              <a:spcPct val="90000"/>
            </a:lnSpc>
            <a:spcBef>
              <a:spcPct val="0"/>
            </a:spcBef>
            <a:spcAft>
              <a:spcPct val="35000"/>
            </a:spcAft>
            <a:buNone/>
          </a:pPr>
          <a:r>
            <a:rPr lang="en-GB" sz="2000" kern="1200">
              <a:solidFill>
                <a:schemeClr val="bg1"/>
              </a:solidFill>
              <a:latin typeface="Arial" panose="020B0604020202020204" pitchFamily="34" charset="0"/>
              <a:cs typeface="Arial" panose="020B0604020202020204" pitchFamily="34" charset="0"/>
            </a:rPr>
            <a:t>Section 175 places a statutory duty on independent &amp; maintained schools to make arrangements to ensure they have regard to safeguard and promote the welfare of children </a:t>
          </a:r>
        </a:p>
      </dsp:txBody>
      <dsp:txXfrm>
        <a:off x="5424491" y="1185395"/>
        <a:ext cx="5138532" cy="16975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9B1FF7-CFCC-4967-83C6-FE0A90365C11}">
      <dsp:nvSpPr>
        <dsp:cNvPr id="0" name=""/>
        <dsp:cNvSpPr/>
      </dsp:nvSpPr>
      <dsp:spPr>
        <a:xfrm>
          <a:off x="842656" y="0"/>
          <a:ext cx="9550110" cy="3261660"/>
        </a:xfrm>
        <a:prstGeom prst="rightArrow">
          <a:avLst/>
        </a:prstGeom>
        <a:solidFill>
          <a:srgbClr val="9D3F97">
            <a:alpha val="33725"/>
          </a:srgbClr>
        </a:solidFill>
        <a:ln>
          <a:noFill/>
        </a:ln>
        <a:effectLst/>
      </dsp:spPr>
      <dsp:style>
        <a:lnRef idx="0">
          <a:scrgbClr r="0" g="0" b="0"/>
        </a:lnRef>
        <a:fillRef idx="1">
          <a:scrgbClr r="0" g="0" b="0"/>
        </a:fillRef>
        <a:effectRef idx="0">
          <a:scrgbClr r="0" g="0" b="0"/>
        </a:effectRef>
        <a:fontRef idx="minor"/>
      </dsp:style>
    </dsp:sp>
    <dsp:sp modelId="{A10BE01E-4014-41D7-9B73-95EFB9F07C6D}">
      <dsp:nvSpPr>
        <dsp:cNvPr id="0" name=""/>
        <dsp:cNvSpPr/>
      </dsp:nvSpPr>
      <dsp:spPr>
        <a:xfrm>
          <a:off x="960" y="978498"/>
          <a:ext cx="1538836" cy="1304664"/>
        </a:xfrm>
        <a:prstGeom prst="roundRect">
          <a:avLst/>
        </a:prstGeom>
        <a:solidFill>
          <a:srgbClr val="9D3F9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bg1"/>
              </a:solidFill>
              <a:latin typeface="Arial" panose="020B0604020202020204" pitchFamily="34" charset="0"/>
              <a:cs typeface="Arial" panose="020B0604020202020204" pitchFamily="34" charset="0"/>
            </a:rPr>
            <a:t>Staff, pupil relationships </a:t>
          </a:r>
        </a:p>
      </dsp:txBody>
      <dsp:txXfrm>
        <a:off x="64648" y="1042186"/>
        <a:ext cx="1411460" cy="1177288"/>
      </dsp:txXfrm>
    </dsp:sp>
    <dsp:sp modelId="{D29F856E-5D51-460F-AF8D-02D8D9A71B63}">
      <dsp:nvSpPr>
        <dsp:cNvPr id="0" name=""/>
        <dsp:cNvSpPr/>
      </dsp:nvSpPr>
      <dsp:spPr>
        <a:xfrm>
          <a:off x="1616738" y="978498"/>
          <a:ext cx="1538836" cy="1304664"/>
        </a:xfrm>
        <a:prstGeom prst="roundRect">
          <a:avLst/>
        </a:prstGeom>
        <a:solidFill>
          <a:srgbClr val="9D3F9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00075">
            <a:lnSpc>
              <a:spcPct val="90000"/>
            </a:lnSpc>
            <a:spcBef>
              <a:spcPct val="0"/>
            </a:spcBef>
            <a:spcAft>
              <a:spcPct val="35000"/>
            </a:spcAft>
            <a:buNone/>
          </a:pPr>
          <a:r>
            <a:rPr lang="en-GB" sz="1350" b="1" kern="1200" dirty="0">
              <a:solidFill>
                <a:schemeClr val="bg1"/>
              </a:solidFill>
              <a:latin typeface="Arial" panose="020B0604020202020204" pitchFamily="34" charset="0"/>
              <a:cs typeface="Arial" panose="020B0604020202020204" pitchFamily="34" charset="0"/>
            </a:rPr>
            <a:t>Communication and social media</a:t>
          </a:r>
        </a:p>
      </dsp:txBody>
      <dsp:txXfrm>
        <a:off x="1680426" y="1042186"/>
        <a:ext cx="1411460" cy="1177288"/>
      </dsp:txXfrm>
    </dsp:sp>
    <dsp:sp modelId="{E201A17C-CABE-4B32-95D0-6E73E978BF69}">
      <dsp:nvSpPr>
        <dsp:cNvPr id="0" name=""/>
        <dsp:cNvSpPr/>
      </dsp:nvSpPr>
      <dsp:spPr>
        <a:xfrm>
          <a:off x="3232515" y="978498"/>
          <a:ext cx="1538836" cy="1304664"/>
        </a:xfrm>
        <a:prstGeom prst="roundRect">
          <a:avLst/>
        </a:prstGeom>
        <a:solidFill>
          <a:srgbClr val="9D3F9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a:solidFill>
                <a:schemeClr val="bg1"/>
              </a:solidFill>
              <a:latin typeface="Arial" panose="020B0604020202020204" pitchFamily="34" charset="0"/>
              <a:cs typeface="Arial" panose="020B0604020202020204" pitchFamily="34" charset="0"/>
            </a:rPr>
            <a:t>Compliance with school safeguarding culture </a:t>
          </a:r>
        </a:p>
      </dsp:txBody>
      <dsp:txXfrm>
        <a:off x="3296203" y="1042186"/>
        <a:ext cx="1411460" cy="1177288"/>
      </dsp:txXfrm>
    </dsp:sp>
    <dsp:sp modelId="{4A34DD95-18E3-4371-AC7B-A0A6CDDF57BE}">
      <dsp:nvSpPr>
        <dsp:cNvPr id="0" name=""/>
        <dsp:cNvSpPr/>
      </dsp:nvSpPr>
      <dsp:spPr>
        <a:xfrm>
          <a:off x="4848293" y="978498"/>
          <a:ext cx="1538836" cy="1304664"/>
        </a:xfrm>
        <a:prstGeom prst="roundRect">
          <a:avLst/>
        </a:prstGeom>
        <a:solidFill>
          <a:srgbClr val="9D3F9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bg1"/>
              </a:solidFill>
              <a:latin typeface="Arial" panose="020B0604020202020204" pitchFamily="34" charset="0"/>
              <a:cs typeface="Arial" panose="020B0604020202020204" pitchFamily="34" charset="0"/>
            </a:rPr>
            <a:t>Honesty and Integrity </a:t>
          </a:r>
        </a:p>
      </dsp:txBody>
      <dsp:txXfrm>
        <a:off x="4911981" y="1042186"/>
        <a:ext cx="1411460" cy="1177288"/>
      </dsp:txXfrm>
    </dsp:sp>
    <dsp:sp modelId="{730F6AFF-AB20-4B84-B114-5AF2EE12512F}">
      <dsp:nvSpPr>
        <dsp:cNvPr id="0" name=""/>
        <dsp:cNvSpPr/>
      </dsp:nvSpPr>
      <dsp:spPr>
        <a:xfrm>
          <a:off x="6464071" y="978498"/>
          <a:ext cx="1538836" cy="1304664"/>
        </a:xfrm>
        <a:prstGeom prst="roundRect">
          <a:avLst/>
        </a:prstGeom>
        <a:solidFill>
          <a:srgbClr val="9D3F9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688975">
            <a:lnSpc>
              <a:spcPct val="90000"/>
            </a:lnSpc>
            <a:spcBef>
              <a:spcPct val="0"/>
            </a:spcBef>
            <a:spcAft>
              <a:spcPct val="35000"/>
            </a:spcAft>
            <a:buNone/>
          </a:pPr>
          <a:r>
            <a:rPr lang="en-GB" sz="1550" b="1" kern="1200" dirty="0">
              <a:solidFill>
                <a:schemeClr val="bg1"/>
              </a:solidFill>
              <a:latin typeface="Arial" panose="020B0604020202020204" pitchFamily="34" charset="0"/>
              <a:cs typeface="Arial" panose="020B0604020202020204" pitchFamily="34" charset="0"/>
            </a:rPr>
            <a:t>Inappropriate conduct outside of school </a:t>
          </a:r>
        </a:p>
      </dsp:txBody>
      <dsp:txXfrm>
        <a:off x="6527759" y="1042186"/>
        <a:ext cx="1411460" cy="1177288"/>
      </dsp:txXfrm>
    </dsp:sp>
    <dsp:sp modelId="{BDF750C8-4064-456B-9783-C3C8C32F6A05}">
      <dsp:nvSpPr>
        <dsp:cNvPr id="0" name=""/>
        <dsp:cNvSpPr/>
      </dsp:nvSpPr>
      <dsp:spPr>
        <a:xfrm>
          <a:off x="8079849" y="978498"/>
          <a:ext cx="1538836" cy="1304664"/>
        </a:xfrm>
        <a:prstGeom prst="roundRect">
          <a:avLst/>
        </a:prstGeom>
        <a:solidFill>
          <a:srgbClr val="9D3F9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bg1"/>
              </a:solidFill>
              <a:latin typeface="Arial" panose="020B0604020202020204" pitchFamily="34" charset="0"/>
              <a:cs typeface="Arial" panose="020B0604020202020204" pitchFamily="34" charset="0"/>
            </a:rPr>
            <a:t>Dress code </a:t>
          </a:r>
        </a:p>
      </dsp:txBody>
      <dsp:txXfrm>
        <a:off x="8143537" y="1042186"/>
        <a:ext cx="1411460" cy="1177288"/>
      </dsp:txXfrm>
    </dsp:sp>
    <dsp:sp modelId="{152319D9-2F4B-4D7C-BE76-1A9650A3BD0E}">
      <dsp:nvSpPr>
        <dsp:cNvPr id="0" name=""/>
        <dsp:cNvSpPr/>
      </dsp:nvSpPr>
      <dsp:spPr>
        <a:xfrm>
          <a:off x="9695627" y="978498"/>
          <a:ext cx="1538836" cy="1304664"/>
        </a:xfrm>
        <a:prstGeom prst="roundRect">
          <a:avLst/>
        </a:prstGeom>
        <a:solidFill>
          <a:srgbClr val="9D3F9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bg1"/>
              </a:solidFill>
              <a:latin typeface="Arial" panose="020B0604020202020204" pitchFamily="34" charset="0"/>
              <a:cs typeface="Arial" panose="020B0604020202020204" pitchFamily="34" charset="0"/>
            </a:rPr>
            <a:t>Acceptable use of technology </a:t>
          </a:r>
        </a:p>
      </dsp:txBody>
      <dsp:txXfrm>
        <a:off x="9759315" y="1042186"/>
        <a:ext cx="1411460" cy="117728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E7C0B3-FE1E-4243-B807-5731A8E945EA}">
      <dsp:nvSpPr>
        <dsp:cNvPr id="0" name=""/>
        <dsp:cNvSpPr/>
      </dsp:nvSpPr>
      <dsp:spPr>
        <a:xfrm>
          <a:off x="238125" y="2954"/>
          <a:ext cx="3661171" cy="2196703"/>
        </a:xfrm>
        <a:prstGeom prst="rect">
          <a:avLst/>
        </a:prstGeom>
        <a:noFill/>
        <a:ln w="25400" cap="flat" cmpd="sng" algn="ctr">
          <a:solidFill>
            <a:srgbClr val="0B525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altLang="en-US" sz="1800" b="1" kern="1200">
              <a:solidFill>
                <a:schemeClr val="tx1"/>
              </a:solidFill>
              <a:latin typeface="Arial"/>
              <a:cs typeface="Arial"/>
            </a:rPr>
            <a:t>PHYSICAL ABUSE</a:t>
          </a:r>
        </a:p>
        <a:p>
          <a:pPr marL="0" lvl="0" indent="0" algn="ctr" defTabSz="800100">
            <a:lnSpc>
              <a:spcPct val="90000"/>
            </a:lnSpc>
            <a:spcBef>
              <a:spcPct val="0"/>
            </a:spcBef>
            <a:spcAft>
              <a:spcPct val="35000"/>
            </a:spcAft>
            <a:buNone/>
          </a:pPr>
          <a:r>
            <a:rPr lang="en-GB" altLang="en-US" sz="1800" kern="1200">
              <a:solidFill>
                <a:schemeClr val="tx1"/>
              </a:solidFill>
              <a:latin typeface="Arial"/>
              <a:cs typeface="Arial"/>
            </a:rPr>
            <a:t>May involve hitting, shaking, throwing, poisoning, burning or scalding, drowning, suffocating or otherwise causing physical harm to a child. It can also be when a parent/carer fabricates illness or induces illness in a child</a:t>
          </a:r>
          <a:r>
            <a:rPr lang="en-GB" altLang="en-US" sz="1600" kern="1200">
              <a:solidFill>
                <a:schemeClr val="tx1"/>
              </a:solidFill>
              <a:latin typeface="Arial"/>
              <a:cs typeface="Arial"/>
            </a:rPr>
            <a:t>.  </a:t>
          </a:r>
          <a:endParaRPr lang="en-GB" sz="1600" kern="1200">
            <a:solidFill>
              <a:schemeClr val="tx1"/>
            </a:solidFill>
            <a:latin typeface="Arial"/>
            <a:cs typeface="Arial"/>
          </a:endParaRPr>
        </a:p>
      </dsp:txBody>
      <dsp:txXfrm>
        <a:off x="238125" y="2954"/>
        <a:ext cx="3661171" cy="2196703"/>
      </dsp:txXfrm>
    </dsp:sp>
    <dsp:sp modelId="{C9AC4C65-33D5-4121-9DD9-0ED4837C8F40}">
      <dsp:nvSpPr>
        <dsp:cNvPr id="0" name=""/>
        <dsp:cNvSpPr/>
      </dsp:nvSpPr>
      <dsp:spPr>
        <a:xfrm>
          <a:off x="4265414" y="2954"/>
          <a:ext cx="3661171" cy="2196703"/>
        </a:xfrm>
        <a:prstGeom prst="rect">
          <a:avLst/>
        </a:prstGeom>
        <a:noFill/>
        <a:ln w="25400" cap="flat" cmpd="sng" algn="ctr">
          <a:solidFill>
            <a:srgbClr val="0B525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2133600">
            <a:lnSpc>
              <a:spcPct val="90000"/>
            </a:lnSpc>
            <a:spcBef>
              <a:spcPct val="0"/>
            </a:spcBef>
            <a:spcAft>
              <a:spcPct val="35000"/>
            </a:spcAft>
            <a:buNone/>
          </a:pPr>
          <a:r>
            <a:rPr lang="en-GB" altLang="en-US" sz="1800" b="1" kern="1200">
              <a:solidFill>
                <a:schemeClr val="tx1"/>
              </a:solidFill>
              <a:latin typeface="Arial"/>
              <a:cs typeface="Arial"/>
            </a:rPr>
            <a:t>EMOTIONAL ABUSE</a:t>
          </a:r>
        </a:p>
        <a:p>
          <a:pPr marL="0" lvl="0" indent="0" algn="ctr" defTabSz="2133600">
            <a:lnSpc>
              <a:spcPct val="90000"/>
            </a:lnSpc>
            <a:spcBef>
              <a:spcPct val="0"/>
            </a:spcBef>
            <a:spcAft>
              <a:spcPct val="35000"/>
            </a:spcAft>
            <a:buNone/>
          </a:pPr>
          <a:r>
            <a:rPr lang="en-GB" altLang="en-US" sz="1800" kern="1200">
              <a:solidFill>
                <a:schemeClr val="tx1"/>
              </a:solidFill>
              <a:latin typeface="Arial"/>
              <a:cs typeface="Arial"/>
            </a:rPr>
            <a:t>The persistent emotional maltreatment of a child such as to cause severe and persistent adverse effects on the child’s emotional development</a:t>
          </a:r>
          <a:endParaRPr lang="en-GB" sz="1800" kern="1200">
            <a:solidFill>
              <a:schemeClr val="tx1"/>
            </a:solidFill>
            <a:latin typeface="Arial"/>
            <a:ea typeface="+mn-ea"/>
            <a:cs typeface="Arial"/>
          </a:endParaRPr>
        </a:p>
      </dsp:txBody>
      <dsp:txXfrm>
        <a:off x="4265414" y="2954"/>
        <a:ext cx="3661171" cy="2196703"/>
      </dsp:txXfrm>
    </dsp:sp>
    <dsp:sp modelId="{E2279891-B633-423E-A275-DADF3E4854F9}">
      <dsp:nvSpPr>
        <dsp:cNvPr id="0" name=""/>
        <dsp:cNvSpPr/>
      </dsp:nvSpPr>
      <dsp:spPr>
        <a:xfrm>
          <a:off x="8292703" y="2954"/>
          <a:ext cx="3661171" cy="2196703"/>
        </a:xfrm>
        <a:prstGeom prst="rect">
          <a:avLst/>
        </a:prstGeom>
        <a:noFill/>
        <a:ln w="25400" cap="flat" cmpd="sng" algn="ctr">
          <a:solidFill>
            <a:srgbClr val="0B525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2133600">
            <a:lnSpc>
              <a:spcPct val="90000"/>
            </a:lnSpc>
            <a:spcBef>
              <a:spcPct val="0"/>
            </a:spcBef>
            <a:spcAft>
              <a:spcPct val="35000"/>
            </a:spcAft>
            <a:buNone/>
          </a:pPr>
          <a:r>
            <a:rPr lang="en-GB" sz="1800" b="1" kern="1200">
              <a:solidFill>
                <a:schemeClr val="tx1"/>
              </a:solidFill>
              <a:latin typeface="Arial"/>
              <a:cs typeface="Arial"/>
            </a:rPr>
            <a:t>NEGLECT</a:t>
          </a:r>
        </a:p>
        <a:p>
          <a:pPr marL="0" lvl="0" indent="0" algn="ctr" defTabSz="2133600">
            <a:lnSpc>
              <a:spcPct val="90000"/>
            </a:lnSpc>
            <a:spcBef>
              <a:spcPct val="0"/>
            </a:spcBef>
            <a:spcAft>
              <a:spcPct val="35000"/>
            </a:spcAft>
            <a:buNone/>
          </a:pPr>
          <a:r>
            <a:rPr lang="en-GB" altLang="en-US" sz="1800" kern="1200">
              <a:solidFill>
                <a:schemeClr val="tx1"/>
              </a:solidFill>
              <a:latin typeface="Arial"/>
              <a:cs typeface="Arial"/>
            </a:rPr>
            <a:t>The persistent failure to meet a child’s basic physical and/or psychological needs, likely to result in the serious impairment of the child’s health or development.</a:t>
          </a:r>
          <a:endParaRPr lang="en-GB" sz="1800" kern="1200">
            <a:solidFill>
              <a:schemeClr val="tx1"/>
            </a:solidFill>
            <a:latin typeface="Arial"/>
            <a:ea typeface="+mn-ea"/>
            <a:cs typeface="Arial"/>
          </a:endParaRPr>
        </a:p>
      </dsp:txBody>
      <dsp:txXfrm>
        <a:off x="8292703" y="2954"/>
        <a:ext cx="3661171" cy="2196703"/>
      </dsp:txXfrm>
    </dsp:sp>
    <dsp:sp modelId="{9CDA6367-85C2-47E0-8DD1-5FB3EC82D023}">
      <dsp:nvSpPr>
        <dsp:cNvPr id="0" name=""/>
        <dsp:cNvSpPr/>
      </dsp:nvSpPr>
      <dsp:spPr>
        <a:xfrm>
          <a:off x="1082647" y="2561293"/>
          <a:ext cx="9417778" cy="2698649"/>
        </a:xfrm>
        <a:prstGeom prst="rect">
          <a:avLst/>
        </a:prstGeom>
        <a:noFill/>
        <a:ln w="25400" cap="flat" cmpd="sng" algn="ctr">
          <a:solidFill>
            <a:srgbClr val="0B525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b="1" kern="1200">
              <a:solidFill>
                <a:schemeClr val="tx1"/>
              </a:solidFill>
              <a:latin typeface="Arial"/>
              <a:cs typeface="Arial"/>
            </a:rPr>
            <a:t>SEXUAL ABUSE</a:t>
          </a:r>
        </a:p>
        <a:p>
          <a:pPr marL="0" lvl="0" indent="0" algn="ctr" defTabSz="800100">
            <a:lnSpc>
              <a:spcPct val="90000"/>
            </a:lnSpc>
            <a:spcBef>
              <a:spcPct val="0"/>
            </a:spcBef>
            <a:spcAft>
              <a:spcPct val="35000"/>
            </a:spcAft>
            <a:buNone/>
          </a:pPr>
          <a:r>
            <a:rPr lang="en-GB" altLang="en-US" sz="1800" kern="1200">
              <a:solidFill>
                <a:schemeClr val="tx1"/>
              </a:solidFill>
              <a:latin typeface="Arial"/>
              <a:cs typeface="Arial"/>
            </a:rPr>
            <a:t>Assault by penetration (for example, rape or oral sex) or non-penetrative acts such as masturbation, kissing, rubbing and touching outside of clothing. </a:t>
          </a:r>
          <a:endParaRPr lang="en-GB" altLang="en-US" sz="1800" kern="1200" dirty="0">
            <a:solidFill>
              <a:schemeClr val="tx1"/>
            </a:solidFill>
            <a:latin typeface="Arial"/>
            <a:cs typeface="Arial"/>
          </a:endParaRPr>
        </a:p>
        <a:p>
          <a:pPr marL="0" lvl="0" indent="0" algn="ctr" defTabSz="800100">
            <a:lnSpc>
              <a:spcPct val="90000"/>
            </a:lnSpc>
            <a:spcBef>
              <a:spcPct val="0"/>
            </a:spcBef>
            <a:spcAft>
              <a:spcPct val="35000"/>
            </a:spcAft>
            <a:buNone/>
          </a:pPr>
          <a:endParaRPr lang="en-GB" altLang="en-US" sz="1800" kern="1200" dirty="0">
            <a:solidFill>
              <a:schemeClr val="tx1"/>
            </a:solidFill>
            <a:latin typeface="Arial"/>
            <a:cs typeface="Arial"/>
          </a:endParaRPr>
        </a:p>
        <a:p>
          <a:pPr marL="0" lvl="0" indent="0" algn="ctr" defTabSz="800100">
            <a:lnSpc>
              <a:spcPct val="90000"/>
            </a:lnSpc>
            <a:spcBef>
              <a:spcPct val="0"/>
            </a:spcBef>
            <a:spcAft>
              <a:spcPct val="35000"/>
            </a:spcAft>
            <a:buNone/>
          </a:pPr>
          <a:r>
            <a:rPr lang="en-GB" altLang="en-US" sz="1800" kern="1200">
              <a:solidFill>
                <a:schemeClr val="tx1"/>
              </a:solidFill>
              <a:latin typeface="Arial"/>
              <a:cs typeface="Arial"/>
            </a:rPr>
            <a:t>Non-contact activities, such as involving children in looking at, or in the production of, sexual images, watching sexual activities, encouraging children to behave in sexually inappropriate ways, or grooming a child in preparation for abuse (including online). </a:t>
          </a:r>
          <a:endParaRPr lang="en-GB" sz="1800" kern="1200">
            <a:solidFill>
              <a:schemeClr val="tx1"/>
            </a:solidFill>
            <a:latin typeface="Arial"/>
            <a:cs typeface="Arial"/>
          </a:endParaRPr>
        </a:p>
      </dsp:txBody>
      <dsp:txXfrm>
        <a:off x="1082647" y="2561293"/>
        <a:ext cx="9417778" cy="26986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1C0F57-83C5-4791-89B4-EA3557F15D5A}">
      <dsp:nvSpPr>
        <dsp:cNvPr id="0" name=""/>
        <dsp:cNvSpPr/>
      </dsp:nvSpPr>
      <dsp:spPr>
        <a:xfrm>
          <a:off x="680" y="439145"/>
          <a:ext cx="2478039" cy="1239019"/>
        </a:xfrm>
        <a:prstGeom prst="roundRect">
          <a:avLst>
            <a:gd name="adj" fmla="val 10000"/>
          </a:avLst>
        </a:prstGeom>
        <a:solidFill>
          <a:srgbClr val="0B525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altLang="en-US" sz="1800" kern="1200">
              <a:solidFill>
                <a:schemeClr val="bg1"/>
              </a:solidFill>
              <a:latin typeface="Arial" panose="020B0604020202020204" pitchFamily="34" charset="0"/>
              <a:ea typeface="MS Mincho" panose="02020609040205080304" pitchFamily="49" charset="-128"/>
              <a:cs typeface="Arial" panose="020B0604020202020204" pitchFamily="34" charset="0"/>
            </a:rPr>
            <a:t>Member of staff (including volunteers, supply staff and contractors)</a:t>
          </a:r>
          <a:endParaRPr lang="en-GB" sz="1800" kern="1200">
            <a:solidFill>
              <a:schemeClr val="bg1"/>
            </a:solidFill>
          </a:endParaRPr>
        </a:p>
      </dsp:txBody>
      <dsp:txXfrm>
        <a:off x="36970" y="475435"/>
        <a:ext cx="2405459" cy="1166439"/>
      </dsp:txXfrm>
    </dsp:sp>
    <dsp:sp modelId="{34233E45-D787-4DB4-AF50-4254D6E4B46E}">
      <dsp:nvSpPr>
        <dsp:cNvPr id="0" name=""/>
        <dsp:cNvSpPr/>
      </dsp:nvSpPr>
      <dsp:spPr>
        <a:xfrm>
          <a:off x="248484" y="1678165"/>
          <a:ext cx="247803" cy="2064485"/>
        </a:xfrm>
        <a:custGeom>
          <a:avLst/>
          <a:gdLst/>
          <a:ahLst/>
          <a:cxnLst/>
          <a:rect l="0" t="0" r="0" b="0"/>
          <a:pathLst>
            <a:path>
              <a:moveTo>
                <a:pt x="0" y="0"/>
              </a:moveTo>
              <a:lnTo>
                <a:pt x="0" y="2064485"/>
              </a:lnTo>
              <a:lnTo>
                <a:pt x="247803" y="2064485"/>
              </a:lnTo>
            </a:path>
          </a:pathLst>
        </a:custGeom>
        <a:noFill/>
        <a:ln w="25400" cap="flat" cmpd="sng" algn="ctr">
          <a:solidFill>
            <a:srgbClr val="9D3F97"/>
          </a:solidFill>
          <a:prstDash val="solid"/>
          <a:miter lim="800000"/>
        </a:ln>
        <a:effectLst/>
      </dsp:spPr>
      <dsp:style>
        <a:lnRef idx="2">
          <a:scrgbClr r="0" g="0" b="0"/>
        </a:lnRef>
        <a:fillRef idx="0">
          <a:scrgbClr r="0" g="0" b="0"/>
        </a:fillRef>
        <a:effectRef idx="0">
          <a:scrgbClr r="0" g="0" b="0"/>
        </a:effectRef>
        <a:fontRef idx="minor"/>
      </dsp:style>
    </dsp:sp>
    <dsp:sp modelId="{11E2A7C8-887B-4225-BD37-BF324E27AC01}">
      <dsp:nvSpPr>
        <dsp:cNvPr id="0" name=""/>
        <dsp:cNvSpPr/>
      </dsp:nvSpPr>
      <dsp:spPr>
        <a:xfrm>
          <a:off x="496288" y="1987919"/>
          <a:ext cx="1982431" cy="3509461"/>
        </a:xfrm>
        <a:prstGeom prst="roundRect">
          <a:avLst>
            <a:gd name="adj" fmla="val 10000"/>
          </a:avLst>
        </a:prstGeom>
        <a:solidFill>
          <a:schemeClr val="lt1">
            <a:alpha val="90000"/>
            <a:hueOff val="0"/>
            <a:satOff val="0"/>
            <a:lumOff val="0"/>
            <a:alphaOff val="0"/>
          </a:schemeClr>
        </a:solidFill>
        <a:ln w="25400" cap="flat" cmpd="sng" algn="ctr">
          <a:solidFill>
            <a:srgbClr val="9D3F97"/>
          </a:solidFill>
          <a:prstDash val="sysDash"/>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altLang="en-US" sz="1600" b="1" kern="1200">
              <a:solidFill>
                <a:schemeClr val="tx1"/>
              </a:solidFill>
              <a:latin typeface="Arial"/>
              <a:ea typeface="MS Mincho"/>
              <a:cs typeface="Arial"/>
            </a:rPr>
            <a:t>Headteacher, Principal or Proprietor</a:t>
          </a:r>
          <a:endParaRPr lang="en-US" altLang="en-US" sz="1600" b="1" kern="1200" dirty="0">
            <a:solidFill>
              <a:schemeClr val="tx1"/>
            </a:solidFill>
            <a:latin typeface="Arial"/>
            <a:ea typeface="MS Mincho"/>
            <a:cs typeface="Arial"/>
          </a:endParaRPr>
        </a:p>
        <a:p>
          <a:pPr marL="0" lvl="0" indent="0" algn="ctr" defTabSz="711200">
            <a:lnSpc>
              <a:spcPct val="90000"/>
            </a:lnSpc>
            <a:spcBef>
              <a:spcPct val="0"/>
            </a:spcBef>
            <a:spcAft>
              <a:spcPct val="35000"/>
            </a:spcAft>
            <a:buNone/>
          </a:pPr>
          <a:r>
            <a:rPr lang="en-US" altLang="en-US" sz="1600" b="1" kern="1200">
              <a:solidFill>
                <a:schemeClr val="tx1"/>
              </a:solidFill>
              <a:latin typeface="Arial"/>
              <a:ea typeface="MS Mincho"/>
              <a:cs typeface="Arial"/>
            </a:rPr>
            <a:t>(or equal leadership status) </a:t>
          </a:r>
          <a:endParaRPr lang="en-US" altLang="en-US" sz="1600" b="1" kern="1200" dirty="0">
            <a:solidFill>
              <a:schemeClr val="tx1"/>
            </a:solidFill>
            <a:latin typeface="Arial"/>
            <a:ea typeface="MS Mincho"/>
            <a:cs typeface="Arial"/>
          </a:endParaRPr>
        </a:p>
        <a:p>
          <a:pPr marL="0" lvl="0" indent="0" algn="ctr" defTabSz="711200">
            <a:lnSpc>
              <a:spcPct val="90000"/>
            </a:lnSpc>
            <a:spcBef>
              <a:spcPct val="0"/>
            </a:spcBef>
            <a:spcAft>
              <a:spcPct val="35000"/>
            </a:spcAft>
            <a:buNone/>
          </a:pPr>
          <a:endParaRPr lang="en-US" altLang="en-US" sz="1600" b="1" kern="1200" dirty="0">
            <a:solidFill>
              <a:schemeClr val="tx1"/>
            </a:solidFill>
            <a:latin typeface="Arial"/>
            <a:ea typeface="MS Mincho"/>
            <a:cs typeface="Arial"/>
          </a:endParaRPr>
        </a:p>
        <a:p>
          <a:pPr marL="0" lvl="0" indent="0" algn="ctr" defTabSz="711200">
            <a:lnSpc>
              <a:spcPct val="90000"/>
            </a:lnSpc>
            <a:spcBef>
              <a:spcPct val="0"/>
            </a:spcBef>
            <a:spcAft>
              <a:spcPct val="35000"/>
            </a:spcAft>
            <a:buNone/>
          </a:pPr>
          <a:r>
            <a:rPr lang="en-US" altLang="en-US" sz="1600" kern="1200">
              <a:solidFill>
                <a:schemeClr val="tx1"/>
              </a:solidFill>
              <a:latin typeface="Arial"/>
              <a:ea typeface="MS Mincho"/>
              <a:cs typeface="Arial"/>
            </a:rPr>
            <a:t>If the allegation is against supply staff or contractor, leadership , management will report to the adult's employer/agency/</a:t>
          </a:r>
        </a:p>
        <a:p>
          <a:pPr marL="0" lvl="0" indent="0" algn="ctr" defTabSz="711200">
            <a:lnSpc>
              <a:spcPct val="90000"/>
            </a:lnSpc>
            <a:spcBef>
              <a:spcPct val="0"/>
            </a:spcBef>
            <a:spcAft>
              <a:spcPct val="35000"/>
            </a:spcAft>
            <a:buNone/>
          </a:pPr>
          <a:r>
            <a:rPr lang="en-US" altLang="en-US" sz="1600" kern="1200">
              <a:solidFill>
                <a:schemeClr val="tx1"/>
              </a:solidFill>
              <a:latin typeface="Arial"/>
              <a:ea typeface="MS Mincho"/>
              <a:cs typeface="Arial"/>
            </a:rPr>
            <a:t>company. </a:t>
          </a:r>
          <a:endParaRPr lang="en-GB" sz="1600" kern="1200">
            <a:solidFill>
              <a:schemeClr val="tx1"/>
            </a:solidFill>
            <a:latin typeface="Arial"/>
            <a:ea typeface="MS Mincho"/>
            <a:cs typeface="Arial"/>
          </a:endParaRPr>
        </a:p>
      </dsp:txBody>
      <dsp:txXfrm>
        <a:off x="554351" y="2045982"/>
        <a:ext cx="1866305" cy="3393335"/>
      </dsp:txXfrm>
    </dsp:sp>
    <dsp:sp modelId="{A3812991-758B-46FB-8874-E314818F7F8F}">
      <dsp:nvSpPr>
        <dsp:cNvPr id="0" name=""/>
        <dsp:cNvSpPr/>
      </dsp:nvSpPr>
      <dsp:spPr>
        <a:xfrm>
          <a:off x="3098899" y="464111"/>
          <a:ext cx="2478039" cy="1239019"/>
        </a:xfrm>
        <a:prstGeom prst="roundRect">
          <a:avLst>
            <a:gd name="adj" fmla="val 10000"/>
          </a:avLst>
        </a:prstGeom>
        <a:solidFill>
          <a:srgbClr val="0B525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altLang="en-US" sz="1800" kern="1200">
              <a:solidFill>
                <a:schemeClr val="bg1"/>
              </a:solidFill>
              <a:latin typeface="Arial" panose="020B0604020202020204" pitchFamily="34" charset="0"/>
              <a:ea typeface="MS Mincho" panose="02020609040205080304" pitchFamily="49" charset="-128"/>
              <a:cs typeface="Arial" panose="020B0604020202020204" pitchFamily="34" charset="0"/>
            </a:rPr>
            <a:t>Headteacher, Principal or Proprietor</a:t>
          </a:r>
        </a:p>
        <a:p>
          <a:pPr marL="0" lvl="0" indent="0" algn="ctr" defTabSz="800100">
            <a:lnSpc>
              <a:spcPct val="90000"/>
            </a:lnSpc>
            <a:spcBef>
              <a:spcPct val="0"/>
            </a:spcBef>
            <a:spcAft>
              <a:spcPct val="35000"/>
            </a:spcAft>
            <a:buNone/>
          </a:pPr>
          <a:endParaRPr lang="en-GB" sz="1900" kern="1200">
            <a:solidFill>
              <a:schemeClr val="bg1"/>
            </a:solidFill>
          </a:endParaRPr>
        </a:p>
      </dsp:txBody>
      <dsp:txXfrm>
        <a:off x="3135189" y="500401"/>
        <a:ext cx="2405459" cy="1166439"/>
      </dsp:txXfrm>
    </dsp:sp>
    <dsp:sp modelId="{DB226734-022C-4385-A1D8-F475FD749A7C}">
      <dsp:nvSpPr>
        <dsp:cNvPr id="0" name=""/>
        <dsp:cNvSpPr/>
      </dsp:nvSpPr>
      <dsp:spPr>
        <a:xfrm>
          <a:off x="3346703" y="1703131"/>
          <a:ext cx="247134" cy="1975716"/>
        </a:xfrm>
        <a:custGeom>
          <a:avLst/>
          <a:gdLst/>
          <a:ahLst/>
          <a:cxnLst/>
          <a:rect l="0" t="0" r="0" b="0"/>
          <a:pathLst>
            <a:path>
              <a:moveTo>
                <a:pt x="0" y="0"/>
              </a:moveTo>
              <a:lnTo>
                <a:pt x="0" y="1975716"/>
              </a:lnTo>
              <a:lnTo>
                <a:pt x="247134" y="1975716"/>
              </a:lnTo>
            </a:path>
          </a:pathLst>
        </a:custGeom>
        <a:noFill/>
        <a:ln w="25400" cap="flat" cmpd="sng" algn="ctr">
          <a:solidFill>
            <a:srgbClr val="9D3F97"/>
          </a:solidFill>
          <a:prstDash val="solid"/>
          <a:miter lim="800000"/>
        </a:ln>
        <a:effectLst/>
      </dsp:spPr>
      <dsp:style>
        <a:lnRef idx="2">
          <a:scrgbClr r="0" g="0" b="0"/>
        </a:lnRef>
        <a:fillRef idx="0">
          <a:scrgbClr r="0" g="0" b="0"/>
        </a:fillRef>
        <a:effectRef idx="0">
          <a:scrgbClr r="0" g="0" b="0"/>
        </a:effectRef>
        <a:fontRef idx="minor"/>
      </dsp:style>
    </dsp:sp>
    <dsp:sp modelId="{60B0F01A-5EE0-4146-B036-22AD92D210CC}">
      <dsp:nvSpPr>
        <dsp:cNvPr id="0" name=""/>
        <dsp:cNvSpPr/>
      </dsp:nvSpPr>
      <dsp:spPr>
        <a:xfrm>
          <a:off x="3593838" y="1987919"/>
          <a:ext cx="1982431" cy="3381855"/>
        </a:xfrm>
        <a:prstGeom prst="roundRect">
          <a:avLst>
            <a:gd name="adj" fmla="val 10000"/>
          </a:avLst>
        </a:prstGeom>
        <a:solidFill>
          <a:schemeClr val="lt1">
            <a:alpha val="90000"/>
            <a:hueOff val="0"/>
            <a:satOff val="0"/>
            <a:lumOff val="0"/>
            <a:alphaOff val="0"/>
          </a:schemeClr>
        </a:solidFill>
        <a:ln w="25400" cap="flat" cmpd="sng" algn="ctr">
          <a:solidFill>
            <a:srgbClr val="9D3F97"/>
          </a:solidFill>
          <a:prstDash val="sysDash"/>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altLang="en-US" sz="1600" b="1" kern="1200">
              <a:solidFill>
                <a:schemeClr val="tx1"/>
              </a:solidFill>
              <a:latin typeface="Arial"/>
              <a:ea typeface="MS Mincho"/>
              <a:cs typeface="Arial"/>
            </a:rPr>
            <a:t>Chair of Governors / Vice Chair of Governors / Trustee board</a:t>
          </a:r>
          <a:endParaRPr lang="en-US" altLang="en-US" sz="1600" b="1" kern="1200" dirty="0">
            <a:solidFill>
              <a:schemeClr val="tx1"/>
            </a:solidFill>
            <a:latin typeface="Arial"/>
            <a:ea typeface="MS Mincho"/>
            <a:cs typeface="Arial"/>
          </a:endParaRPr>
        </a:p>
        <a:p>
          <a:pPr marL="0" lvl="0" indent="0" algn="ctr" defTabSz="711200">
            <a:lnSpc>
              <a:spcPct val="90000"/>
            </a:lnSpc>
            <a:spcBef>
              <a:spcPct val="0"/>
            </a:spcBef>
            <a:spcAft>
              <a:spcPct val="35000"/>
            </a:spcAft>
            <a:buNone/>
          </a:pPr>
          <a:endParaRPr lang="en-US" altLang="en-US" sz="1600" b="1" kern="1200" dirty="0">
            <a:solidFill>
              <a:schemeClr val="tx1"/>
            </a:solidFill>
            <a:latin typeface="Arial"/>
            <a:ea typeface="MS Mincho"/>
            <a:cs typeface="Arial"/>
          </a:endParaRPr>
        </a:p>
        <a:p>
          <a:pPr marL="0" lvl="0" indent="0" algn="ctr" defTabSz="711200">
            <a:lnSpc>
              <a:spcPct val="90000"/>
            </a:lnSpc>
            <a:spcBef>
              <a:spcPct val="0"/>
            </a:spcBef>
            <a:spcAft>
              <a:spcPct val="35000"/>
            </a:spcAft>
            <a:buNone/>
          </a:pPr>
          <a:r>
            <a:rPr lang="en-US" altLang="en-US" sz="1600" kern="1200">
              <a:solidFill>
                <a:schemeClr val="tx1"/>
              </a:solidFill>
              <a:latin typeface="Arial"/>
              <a:ea typeface="MS Mincho"/>
              <a:cs typeface="Arial"/>
            </a:rPr>
            <a:t>Your school website or your CP policy will have details your chair / vice chair of governors</a:t>
          </a:r>
          <a:endParaRPr lang="en-GB" sz="1600" kern="1200">
            <a:solidFill>
              <a:schemeClr val="tx1"/>
            </a:solidFill>
            <a:latin typeface="Arial"/>
            <a:ea typeface="MS Mincho"/>
            <a:cs typeface="Arial"/>
          </a:endParaRPr>
        </a:p>
      </dsp:txBody>
      <dsp:txXfrm>
        <a:off x="3651901" y="2045982"/>
        <a:ext cx="1866305" cy="326572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1C0F57-83C5-4791-89B4-EA3557F15D5A}">
      <dsp:nvSpPr>
        <dsp:cNvPr id="0" name=""/>
        <dsp:cNvSpPr/>
      </dsp:nvSpPr>
      <dsp:spPr>
        <a:xfrm>
          <a:off x="695" y="470362"/>
          <a:ext cx="2530647" cy="1265323"/>
        </a:xfrm>
        <a:prstGeom prst="roundRect">
          <a:avLst>
            <a:gd name="adj" fmla="val 10000"/>
          </a:avLst>
        </a:prstGeom>
        <a:solidFill>
          <a:srgbClr val="0B525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endParaRPr lang="en-US" altLang="en-US" sz="1400" kern="1200">
            <a:solidFill>
              <a:schemeClr val="bg1"/>
            </a:solidFill>
            <a:latin typeface="Arial" panose="020B0604020202020204" pitchFamily="34" charset="0"/>
            <a:ea typeface="MS Mincho" panose="02020609040205080304" pitchFamily="49" charset="-128"/>
            <a:cs typeface="Arial" panose="020B0604020202020204" pitchFamily="34" charset="0"/>
          </a:endParaRPr>
        </a:p>
        <a:p>
          <a:pPr marL="0" lvl="0" indent="0" algn="ctr" defTabSz="622300">
            <a:lnSpc>
              <a:spcPct val="90000"/>
            </a:lnSpc>
            <a:spcBef>
              <a:spcPct val="0"/>
            </a:spcBef>
            <a:spcAft>
              <a:spcPct val="35000"/>
            </a:spcAft>
            <a:buNone/>
          </a:pPr>
          <a:r>
            <a:rPr lang="en-US" altLang="en-US" sz="1800" kern="1200">
              <a:solidFill>
                <a:schemeClr val="bg1"/>
              </a:solidFill>
              <a:latin typeface="Arial" panose="020B0604020202020204" pitchFamily="34" charset="0"/>
              <a:ea typeface="MS Mincho" panose="02020609040205080304" pitchFamily="49" charset="-128"/>
              <a:cs typeface="Arial" panose="020B0604020202020204" pitchFamily="34" charset="0"/>
            </a:rPr>
            <a:t>Manager who is the sole proprietor. </a:t>
          </a:r>
        </a:p>
        <a:p>
          <a:pPr marL="0" lvl="0" indent="0" algn="ctr" defTabSz="622300">
            <a:lnSpc>
              <a:spcPct val="90000"/>
            </a:lnSpc>
            <a:spcBef>
              <a:spcPct val="0"/>
            </a:spcBef>
            <a:spcAft>
              <a:spcPct val="35000"/>
            </a:spcAft>
            <a:buNone/>
          </a:pPr>
          <a:r>
            <a:rPr lang="en-US" altLang="en-US" sz="1800" kern="1200">
              <a:solidFill>
                <a:schemeClr val="bg1"/>
              </a:solidFill>
              <a:latin typeface="Arial" panose="020B0604020202020204" pitchFamily="34" charset="0"/>
              <a:ea typeface="MS Mincho" panose="02020609040205080304" pitchFamily="49" charset="-128"/>
              <a:cs typeface="Arial" panose="020B0604020202020204" pitchFamily="34" charset="0"/>
            </a:rPr>
            <a:t>Adult associated with afterschool clubs</a:t>
          </a:r>
        </a:p>
        <a:p>
          <a:pPr marL="0" lvl="0" indent="0" algn="ctr" defTabSz="622300">
            <a:lnSpc>
              <a:spcPct val="90000"/>
            </a:lnSpc>
            <a:spcBef>
              <a:spcPct val="0"/>
            </a:spcBef>
            <a:spcAft>
              <a:spcPct val="35000"/>
            </a:spcAft>
            <a:buNone/>
          </a:pPr>
          <a:endParaRPr lang="en-GB" sz="1400" kern="1200">
            <a:solidFill>
              <a:schemeClr val="bg1"/>
            </a:solidFill>
          </a:endParaRPr>
        </a:p>
      </dsp:txBody>
      <dsp:txXfrm>
        <a:off x="37755" y="507422"/>
        <a:ext cx="2456527" cy="1191203"/>
      </dsp:txXfrm>
    </dsp:sp>
    <dsp:sp modelId="{34233E45-D787-4DB4-AF50-4254D6E4B46E}">
      <dsp:nvSpPr>
        <dsp:cNvPr id="0" name=""/>
        <dsp:cNvSpPr/>
      </dsp:nvSpPr>
      <dsp:spPr>
        <a:xfrm>
          <a:off x="253759" y="1735686"/>
          <a:ext cx="283553" cy="2053886"/>
        </a:xfrm>
        <a:custGeom>
          <a:avLst/>
          <a:gdLst/>
          <a:ahLst/>
          <a:cxnLst/>
          <a:rect l="0" t="0" r="0" b="0"/>
          <a:pathLst>
            <a:path>
              <a:moveTo>
                <a:pt x="0" y="0"/>
              </a:moveTo>
              <a:lnTo>
                <a:pt x="0" y="2053886"/>
              </a:lnTo>
              <a:lnTo>
                <a:pt x="283553" y="2053886"/>
              </a:lnTo>
            </a:path>
          </a:pathLst>
        </a:custGeom>
        <a:noFill/>
        <a:ln w="25400" cap="flat" cmpd="sng" algn="ctr">
          <a:solidFill>
            <a:srgbClr val="9D3F97"/>
          </a:solidFill>
          <a:prstDash val="solid"/>
          <a:miter lim="800000"/>
        </a:ln>
        <a:effectLst/>
      </dsp:spPr>
      <dsp:style>
        <a:lnRef idx="2">
          <a:scrgbClr r="0" g="0" b="0"/>
        </a:lnRef>
        <a:fillRef idx="0">
          <a:scrgbClr r="0" g="0" b="0"/>
        </a:fillRef>
        <a:effectRef idx="0">
          <a:scrgbClr r="0" g="0" b="0"/>
        </a:effectRef>
        <a:fontRef idx="minor"/>
      </dsp:style>
    </dsp:sp>
    <dsp:sp modelId="{11E2A7C8-887B-4225-BD37-BF324E27AC01}">
      <dsp:nvSpPr>
        <dsp:cNvPr id="0" name=""/>
        <dsp:cNvSpPr/>
      </dsp:nvSpPr>
      <dsp:spPr>
        <a:xfrm>
          <a:off x="537313" y="2102820"/>
          <a:ext cx="2024517" cy="3373504"/>
        </a:xfrm>
        <a:prstGeom prst="roundRect">
          <a:avLst>
            <a:gd name="adj" fmla="val 10000"/>
          </a:avLst>
        </a:prstGeom>
        <a:solidFill>
          <a:schemeClr val="lt1">
            <a:alpha val="90000"/>
            <a:hueOff val="0"/>
            <a:satOff val="0"/>
            <a:lumOff val="0"/>
            <a:alphaOff val="0"/>
          </a:schemeClr>
        </a:solidFill>
        <a:ln w="25400" cap="flat" cmpd="sng" algn="ctr">
          <a:solidFill>
            <a:srgbClr val="9D3F97"/>
          </a:solidFill>
          <a:prstDash val="sysDash"/>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altLang="en-US" sz="1600" b="1" kern="1200">
              <a:solidFill>
                <a:schemeClr val="tx1"/>
              </a:solidFill>
              <a:latin typeface="Arial"/>
              <a:ea typeface="MS Mincho"/>
              <a:cs typeface="Arial"/>
            </a:rPr>
            <a:t>Local Authority Designated Officer LADO</a:t>
          </a:r>
          <a:r>
            <a:rPr lang="en-US" altLang="en-US" sz="1600" kern="1200" dirty="0">
              <a:solidFill>
                <a:schemeClr val="tx1"/>
              </a:solidFill>
              <a:latin typeface="Arial"/>
              <a:ea typeface="MS Mincho"/>
              <a:cs typeface="Arial"/>
            </a:rPr>
            <a:t> </a:t>
          </a:r>
          <a:r>
            <a:rPr lang="en-US" altLang="en-US" sz="1600" i="1" kern="1200">
              <a:solidFill>
                <a:schemeClr val="tx1"/>
              </a:solidFill>
              <a:latin typeface="Arial"/>
              <a:ea typeface="MS Mincho"/>
              <a:cs typeface="Arial"/>
            </a:rPr>
            <a:t>(for staff only) </a:t>
          </a:r>
          <a:endParaRPr lang="en-US" altLang="en-US" sz="1600" kern="1200">
            <a:solidFill>
              <a:schemeClr val="tx1"/>
            </a:solidFill>
            <a:latin typeface="Arial"/>
            <a:ea typeface="MS Mincho"/>
            <a:cs typeface="Arial"/>
          </a:endParaRPr>
        </a:p>
        <a:p>
          <a:pPr marL="0" lvl="0" indent="0" algn="ctr" defTabSz="711200">
            <a:lnSpc>
              <a:spcPct val="90000"/>
            </a:lnSpc>
            <a:spcBef>
              <a:spcPct val="0"/>
            </a:spcBef>
            <a:spcAft>
              <a:spcPct val="35000"/>
            </a:spcAft>
            <a:buNone/>
          </a:pPr>
          <a:r>
            <a:rPr lang="en-US" altLang="en-US" sz="1600" kern="1200" dirty="0">
              <a:solidFill>
                <a:schemeClr val="tx1"/>
              </a:solidFill>
              <a:latin typeface="Arial"/>
              <a:ea typeface="MS Mincho"/>
              <a:cs typeface="Arial"/>
              <a:hlinkClick xmlns:r="http://schemas.openxmlformats.org/officeDocument/2006/relationships" r:id="rId1">
                <a:extLst>
                  <a:ext uri="{A12FA001-AC4F-418D-AE19-62706E023703}">
                    <ahyp:hlinkClr xmlns:ahyp="http://schemas.microsoft.com/office/drawing/2018/hyperlinkcolor" val="tx"/>
                  </a:ext>
                </a:extLst>
              </a:hlinkClick>
            </a:rPr>
            <a:t>LADO.Referral@hertfordshire.gov.uk</a:t>
          </a:r>
          <a:r>
            <a:rPr lang="en-US" altLang="en-US" sz="1600" kern="1200" dirty="0">
              <a:solidFill>
                <a:schemeClr val="tx1"/>
              </a:solidFill>
              <a:latin typeface="Arial"/>
              <a:ea typeface="MS Mincho"/>
              <a:cs typeface="Arial"/>
            </a:rPr>
            <a:t> </a:t>
          </a:r>
        </a:p>
        <a:p>
          <a:pPr marL="0" lvl="0" indent="0" algn="ctr" defTabSz="711200">
            <a:lnSpc>
              <a:spcPct val="90000"/>
            </a:lnSpc>
            <a:spcBef>
              <a:spcPct val="0"/>
            </a:spcBef>
            <a:spcAft>
              <a:spcPct val="35000"/>
            </a:spcAft>
            <a:buNone/>
          </a:pPr>
          <a:endParaRPr lang="en-US" altLang="en-US" sz="1600" kern="1200">
            <a:solidFill>
              <a:srgbClr val="1B203D"/>
            </a:solidFill>
            <a:latin typeface="Arial" panose="020B0604020202020204" pitchFamily="34" charset="0"/>
            <a:ea typeface="MS Mincho" panose="02020609040205080304" pitchFamily="49" charset="-128"/>
            <a:cs typeface="Arial" panose="020B0604020202020204" pitchFamily="34" charset="0"/>
          </a:endParaRPr>
        </a:p>
        <a:p>
          <a:pPr marL="0" lvl="0" indent="0" algn="ctr" defTabSz="711200">
            <a:lnSpc>
              <a:spcPct val="90000"/>
            </a:lnSpc>
            <a:spcBef>
              <a:spcPct val="0"/>
            </a:spcBef>
            <a:spcAft>
              <a:spcPct val="35000"/>
            </a:spcAft>
            <a:buNone/>
          </a:pPr>
          <a:r>
            <a:rPr lang="en-US" altLang="en-US" sz="1600" kern="1200">
              <a:solidFill>
                <a:schemeClr val="tx1"/>
              </a:solidFill>
              <a:latin typeface="Arial"/>
              <a:ea typeface="MS Mincho"/>
              <a:cs typeface="Arial"/>
            </a:rPr>
            <a:t>or/and</a:t>
          </a:r>
        </a:p>
        <a:p>
          <a:pPr marL="0" lvl="0" indent="0" algn="ctr" defTabSz="711200">
            <a:lnSpc>
              <a:spcPct val="90000"/>
            </a:lnSpc>
            <a:spcBef>
              <a:spcPct val="0"/>
            </a:spcBef>
            <a:spcAft>
              <a:spcPct val="35000"/>
            </a:spcAft>
            <a:buNone/>
          </a:pPr>
          <a:r>
            <a:rPr lang="en-US" altLang="en-US" sz="1600" kern="1200">
              <a:solidFill>
                <a:schemeClr val="tx1"/>
              </a:solidFill>
              <a:latin typeface="Arial"/>
              <a:ea typeface="MS Mincho"/>
              <a:cs typeface="Arial"/>
            </a:rPr>
            <a:t>Report to the police on 101 if urgent 999 </a:t>
          </a:r>
          <a:endParaRPr lang="en-GB" sz="1600" kern="1200">
            <a:solidFill>
              <a:schemeClr val="tx1"/>
            </a:solidFill>
            <a:latin typeface="Arial"/>
            <a:ea typeface="MS Mincho"/>
            <a:cs typeface="Arial"/>
          </a:endParaRPr>
        </a:p>
      </dsp:txBody>
      <dsp:txXfrm>
        <a:off x="596609" y="2162116"/>
        <a:ext cx="1905925" cy="3254912"/>
      </dsp:txXfrm>
    </dsp:sp>
    <dsp:sp modelId="{A3812991-758B-46FB-8874-E314818F7F8F}">
      <dsp:nvSpPr>
        <dsp:cNvPr id="0" name=""/>
        <dsp:cNvSpPr/>
      </dsp:nvSpPr>
      <dsp:spPr>
        <a:xfrm>
          <a:off x="3164687" y="495859"/>
          <a:ext cx="2530647" cy="1265323"/>
        </a:xfrm>
        <a:prstGeom prst="roundRect">
          <a:avLst>
            <a:gd name="adj" fmla="val 10000"/>
          </a:avLst>
        </a:prstGeom>
        <a:solidFill>
          <a:srgbClr val="0B525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endParaRPr lang="en-US" altLang="en-US" sz="1400" b="1" kern="1200">
            <a:solidFill>
              <a:schemeClr val="bg1"/>
            </a:solidFill>
            <a:latin typeface="Arial" panose="020B0604020202020204" pitchFamily="34" charset="0"/>
            <a:ea typeface="MS Mincho" panose="02020609040205080304" pitchFamily="49" charset="-128"/>
            <a:cs typeface="Arial" panose="020B0604020202020204" pitchFamily="34" charset="0"/>
          </a:endParaRPr>
        </a:p>
        <a:p>
          <a:pPr marL="0" lvl="0" indent="0" algn="ctr" defTabSz="622300">
            <a:lnSpc>
              <a:spcPct val="90000"/>
            </a:lnSpc>
            <a:spcBef>
              <a:spcPct val="0"/>
            </a:spcBef>
            <a:spcAft>
              <a:spcPct val="35000"/>
            </a:spcAft>
            <a:buNone/>
          </a:pPr>
          <a:r>
            <a:rPr lang="en-US" altLang="en-US" sz="1800" kern="1200">
              <a:solidFill>
                <a:schemeClr val="bg1"/>
              </a:solidFill>
              <a:latin typeface="Arial" panose="020B0604020202020204" pitchFamily="34" charset="0"/>
              <a:ea typeface="MS Mincho" panose="02020609040205080304" pitchFamily="49" charset="-128"/>
              <a:cs typeface="Arial" panose="020B0604020202020204" pitchFamily="34" charset="0"/>
            </a:rPr>
            <a:t>If concerns raised have not been taken seriously . </a:t>
          </a:r>
        </a:p>
        <a:p>
          <a:pPr marL="0" lvl="0" indent="0" algn="ctr" defTabSz="622300">
            <a:lnSpc>
              <a:spcPct val="90000"/>
            </a:lnSpc>
            <a:spcBef>
              <a:spcPct val="0"/>
            </a:spcBef>
            <a:spcAft>
              <a:spcPct val="35000"/>
            </a:spcAft>
            <a:buNone/>
          </a:pPr>
          <a:endParaRPr lang="en-GB" sz="1400" kern="1200">
            <a:solidFill>
              <a:schemeClr val="bg1"/>
            </a:solidFill>
          </a:endParaRPr>
        </a:p>
      </dsp:txBody>
      <dsp:txXfrm>
        <a:off x="3201747" y="532919"/>
        <a:ext cx="2456527" cy="1191203"/>
      </dsp:txXfrm>
    </dsp:sp>
    <dsp:sp modelId="{DB226734-022C-4385-A1D8-F475FD749A7C}">
      <dsp:nvSpPr>
        <dsp:cNvPr id="0" name=""/>
        <dsp:cNvSpPr/>
      </dsp:nvSpPr>
      <dsp:spPr>
        <a:xfrm>
          <a:off x="3417752" y="1761182"/>
          <a:ext cx="252381" cy="1997908"/>
        </a:xfrm>
        <a:custGeom>
          <a:avLst/>
          <a:gdLst/>
          <a:ahLst/>
          <a:cxnLst/>
          <a:rect l="0" t="0" r="0" b="0"/>
          <a:pathLst>
            <a:path>
              <a:moveTo>
                <a:pt x="0" y="0"/>
              </a:moveTo>
              <a:lnTo>
                <a:pt x="0" y="1997908"/>
              </a:lnTo>
              <a:lnTo>
                <a:pt x="252381" y="1997908"/>
              </a:lnTo>
            </a:path>
          </a:pathLst>
        </a:custGeom>
        <a:noFill/>
        <a:ln w="25400" cap="flat" cmpd="sng" algn="ctr">
          <a:solidFill>
            <a:srgbClr val="9D3F97"/>
          </a:solidFill>
          <a:prstDash val="solid"/>
          <a:miter lim="800000"/>
        </a:ln>
        <a:effectLst/>
      </dsp:spPr>
      <dsp:style>
        <a:lnRef idx="2">
          <a:scrgbClr r="0" g="0" b="0"/>
        </a:lnRef>
        <a:fillRef idx="0">
          <a:scrgbClr r="0" g="0" b="0"/>
        </a:fillRef>
        <a:effectRef idx="0">
          <a:scrgbClr r="0" g="0" b="0"/>
        </a:effectRef>
        <a:fontRef idx="minor"/>
      </dsp:style>
    </dsp:sp>
    <dsp:sp modelId="{60B0F01A-5EE0-4146-B036-22AD92D210CC}">
      <dsp:nvSpPr>
        <dsp:cNvPr id="0" name=""/>
        <dsp:cNvSpPr/>
      </dsp:nvSpPr>
      <dsp:spPr>
        <a:xfrm>
          <a:off x="3670133" y="2052017"/>
          <a:ext cx="2024517" cy="3414146"/>
        </a:xfrm>
        <a:prstGeom prst="roundRect">
          <a:avLst>
            <a:gd name="adj" fmla="val 10000"/>
          </a:avLst>
        </a:prstGeom>
        <a:solidFill>
          <a:schemeClr val="lt1">
            <a:alpha val="90000"/>
            <a:hueOff val="0"/>
            <a:satOff val="0"/>
            <a:lumOff val="0"/>
            <a:alphaOff val="0"/>
          </a:schemeClr>
        </a:solidFill>
        <a:ln w="25400" cap="flat" cmpd="sng" algn="ctr">
          <a:solidFill>
            <a:srgbClr val="9D3F97"/>
          </a:solidFill>
          <a:prstDash val="sysDash"/>
          <a:miter lim="800000"/>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altLang="en-US" sz="1600" b="1" kern="1200">
              <a:solidFill>
                <a:schemeClr val="tx1"/>
              </a:solidFill>
              <a:latin typeface="Arial"/>
              <a:ea typeface="MS Mincho"/>
              <a:cs typeface="Arial"/>
            </a:rPr>
            <a:t>Chair of governors</a:t>
          </a:r>
          <a:endParaRPr lang="en-US" altLang="en-US" sz="1600" kern="1200" dirty="0">
            <a:solidFill>
              <a:schemeClr val="tx1"/>
            </a:solidFill>
            <a:latin typeface="Arial"/>
            <a:ea typeface="MS Mincho"/>
            <a:cs typeface="Arial"/>
          </a:endParaRPr>
        </a:p>
        <a:p>
          <a:pPr marL="0" lvl="0" indent="0" algn="ctr" defTabSz="711200">
            <a:lnSpc>
              <a:spcPct val="90000"/>
            </a:lnSpc>
            <a:spcBef>
              <a:spcPct val="0"/>
            </a:spcBef>
            <a:spcAft>
              <a:spcPct val="35000"/>
            </a:spcAft>
            <a:buNone/>
          </a:pPr>
          <a:endParaRPr lang="en-US" altLang="en-US" sz="1600" b="1" kern="1200" dirty="0">
            <a:solidFill>
              <a:schemeClr val="tx1"/>
            </a:solidFill>
            <a:latin typeface="Arial"/>
            <a:ea typeface="MS Mincho"/>
            <a:cs typeface="Arial"/>
          </a:endParaRPr>
        </a:p>
        <a:p>
          <a:pPr marL="0" lvl="0" indent="0" algn="ctr" defTabSz="711200">
            <a:lnSpc>
              <a:spcPct val="90000"/>
            </a:lnSpc>
            <a:spcBef>
              <a:spcPct val="0"/>
            </a:spcBef>
            <a:spcAft>
              <a:spcPct val="35000"/>
            </a:spcAft>
            <a:buNone/>
          </a:pPr>
          <a:r>
            <a:rPr lang="en-US" altLang="en-US" sz="1600" b="1" kern="1200">
              <a:solidFill>
                <a:schemeClr val="tx1"/>
              </a:solidFill>
              <a:latin typeface="Arial"/>
              <a:ea typeface="MS Mincho"/>
              <a:cs typeface="Arial"/>
            </a:rPr>
            <a:t>Police </a:t>
          </a:r>
          <a:r>
            <a:rPr lang="en-US" altLang="en-US" sz="1600" kern="1200">
              <a:solidFill>
                <a:schemeClr val="tx1"/>
              </a:solidFill>
              <a:latin typeface="Arial"/>
              <a:ea typeface="MS Mincho"/>
              <a:cs typeface="Arial"/>
            </a:rPr>
            <a:t>101</a:t>
          </a:r>
          <a:endParaRPr lang="en-US" altLang="en-US" sz="1600" kern="1200" dirty="0">
            <a:solidFill>
              <a:schemeClr val="tx1"/>
            </a:solidFill>
            <a:latin typeface="Arial"/>
            <a:ea typeface="MS Mincho"/>
            <a:cs typeface="Arial"/>
          </a:endParaRPr>
        </a:p>
        <a:p>
          <a:pPr marL="0" lvl="0" indent="0" algn="ctr" defTabSz="711200">
            <a:lnSpc>
              <a:spcPct val="90000"/>
            </a:lnSpc>
            <a:spcBef>
              <a:spcPct val="0"/>
            </a:spcBef>
            <a:spcAft>
              <a:spcPct val="35000"/>
            </a:spcAft>
            <a:buNone/>
          </a:pPr>
          <a:endParaRPr lang="en-US" altLang="en-US" sz="1600" b="1" kern="1200" dirty="0">
            <a:solidFill>
              <a:schemeClr val="tx1"/>
            </a:solidFill>
            <a:latin typeface="Arial"/>
            <a:ea typeface="MS Mincho"/>
            <a:cs typeface="Arial"/>
          </a:endParaRPr>
        </a:p>
        <a:p>
          <a:pPr marL="0" lvl="0" indent="0" algn="ctr" defTabSz="711200">
            <a:lnSpc>
              <a:spcPct val="90000"/>
            </a:lnSpc>
            <a:spcBef>
              <a:spcPct val="0"/>
            </a:spcBef>
            <a:spcAft>
              <a:spcPct val="35000"/>
            </a:spcAft>
            <a:buNone/>
          </a:pPr>
          <a:r>
            <a:rPr lang="en-US" altLang="en-US" sz="1600" b="1" kern="1200">
              <a:solidFill>
                <a:schemeClr val="tx1"/>
              </a:solidFill>
              <a:latin typeface="Arial"/>
              <a:ea typeface="MS Mincho"/>
              <a:cs typeface="Arial"/>
            </a:rPr>
            <a:t>Children Services</a:t>
          </a:r>
          <a:endParaRPr lang="en-US" altLang="en-US" sz="1600" b="1" kern="1200" dirty="0">
            <a:solidFill>
              <a:schemeClr val="tx1"/>
            </a:solidFill>
            <a:latin typeface="Arial"/>
            <a:ea typeface="MS Mincho"/>
            <a:cs typeface="Arial"/>
          </a:endParaRPr>
        </a:p>
        <a:p>
          <a:pPr marL="0" lvl="0" indent="0" algn="ctr" defTabSz="711200">
            <a:lnSpc>
              <a:spcPct val="90000"/>
            </a:lnSpc>
            <a:spcBef>
              <a:spcPct val="0"/>
            </a:spcBef>
            <a:spcAft>
              <a:spcPct val="35000"/>
            </a:spcAft>
            <a:buNone/>
          </a:pPr>
          <a:r>
            <a:rPr lang="en-GB" altLang="en-US" sz="1600" kern="1200">
              <a:solidFill>
                <a:schemeClr val="tx1"/>
              </a:solidFill>
              <a:latin typeface="Arial"/>
              <a:cs typeface="Arial"/>
            </a:rPr>
            <a:t>0300 123 4043</a:t>
          </a:r>
        </a:p>
        <a:p>
          <a:pPr marL="0" lvl="0" indent="0" algn="ctr" defTabSz="711200">
            <a:lnSpc>
              <a:spcPct val="90000"/>
            </a:lnSpc>
            <a:spcBef>
              <a:spcPct val="0"/>
            </a:spcBef>
            <a:spcAft>
              <a:spcPct val="35000"/>
            </a:spcAft>
            <a:buNone/>
          </a:pPr>
          <a:endParaRPr lang="en-US" altLang="en-US" sz="1600" kern="1200" dirty="0">
            <a:solidFill>
              <a:schemeClr val="tx1"/>
            </a:solidFill>
            <a:latin typeface="Arial"/>
            <a:cs typeface="Arial"/>
          </a:endParaRPr>
        </a:p>
        <a:p>
          <a:pPr marL="0" lvl="0" indent="0" algn="ctr" defTabSz="711200">
            <a:lnSpc>
              <a:spcPct val="90000"/>
            </a:lnSpc>
            <a:spcBef>
              <a:spcPct val="0"/>
            </a:spcBef>
            <a:spcAft>
              <a:spcPct val="35000"/>
            </a:spcAft>
            <a:buNone/>
          </a:pPr>
          <a:r>
            <a:rPr lang="en-US" altLang="en-US" sz="1600" b="1" kern="1200">
              <a:solidFill>
                <a:schemeClr val="tx1"/>
              </a:solidFill>
              <a:latin typeface="Arial"/>
              <a:ea typeface="MS Mincho"/>
              <a:cs typeface="Arial"/>
            </a:rPr>
            <a:t>NSPCC Helpline</a:t>
          </a:r>
          <a:endParaRPr lang="en-US" altLang="en-US" sz="1600" b="1" kern="1200" dirty="0">
            <a:solidFill>
              <a:schemeClr val="tx1"/>
            </a:solidFill>
            <a:latin typeface="Arial"/>
            <a:ea typeface="MS Mincho"/>
            <a:cs typeface="Arial"/>
          </a:endParaRPr>
        </a:p>
        <a:p>
          <a:pPr marL="0" lvl="0" indent="0" algn="ctr" defTabSz="711200">
            <a:lnSpc>
              <a:spcPct val="90000"/>
            </a:lnSpc>
            <a:spcBef>
              <a:spcPct val="0"/>
            </a:spcBef>
            <a:spcAft>
              <a:spcPct val="35000"/>
            </a:spcAft>
            <a:buNone/>
          </a:pPr>
          <a:r>
            <a:rPr lang="en-GB" sz="1600" kern="1200">
              <a:solidFill>
                <a:schemeClr val="tx1"/>
              </a:solidFill>
              <a:latin typeface="Arial"/>
              <a:cs typeface="Arial"/>
            </a:rPr>
            <a:t>Call </a:t>
          </a:r>
          <a:r>
            <a:rPr lang="en-GB" sz="1600" b="0" kern="1200">
              <a:solidFill>
                <a:schemeClr val="tx1"/>
              </a:solidFill>
              <a:latin typeface="Arial"/>
              <a:cs typeface="Arial"/>
            </a:rPr>
            <a:t>0808 800 5000</a:t>
          </a:r>
        </a:p>
        <a:p>
          <a:pPr marL="0" lvl="0" indent="0" algn="ctr" defTabSz="711200">
            <a:lnSpc>
              <a:spcPct val="90000"/>
            </a:lnSpc>
            <a:spcBef>
              <a:spcPct val="0"/>
            </a:spcBef>
            <a:spcAft>
              <a:spcPct val="35000"/>
            </a:spcAft>
            <a:buNone/>
          </a:pPr>
          <a:r>
            <a:rPr lang="en-GB" sz="1600" kern="1200">
              <a:solidFill>
                <a:schemeClr val="tx1"/>
              </a:solidFill>
              <a:latin typeface="Arial"/>
              <a:cs typeface="Arial"/>
            </a:rPr>
            <a:t>Or Email </a:t>
          </a:r>
        </a:p>
        <a:p>
          <a:pPr marL="0" lvl="0" indent="0" algn="ctr" defTabSz="711200">
            <a:lnSpc>
              <a:spcPct val="90000"/>
            </a:lnSpc>
            <a:spcBef>
              <a:spcPct val="0"/>
            </a:spcBef>
            <a:spcAft>
              <a:spcPct val="35000"/>
            </a:spcAft>
            <a:buNone/>
          </a:pPr>
          <a:r>
            <a:rPr lang="en-GB" sz="1600" kern="1200" dirty="0">
              <a:solidFill>
                <a:schemeClr val="tx1"/>
              </a:solidFill>
              <a:latin typeface="Arial"/>
              <a:cs typeface="Arial"/>
              <a:hlinkClick xmlns:r="http://schemas.openxmlformats.org/officeDocument/2006/relationships" r:id="rId2">
                <a:extLst>
                  <a:ext uri="{A12FA001-AC4F-418D-AE19-62706E023703}">
                    <ahyp:hlinkClr xmlns:ahyp="http://schemas.microsoft.com/office/drawing/2018/hyperlinkcolor" val="tx"/>
                  </a:ext>
                </a:extLst>
              </a:hlinkClick>
            </a:rPr>
            <a:t>help@nspcc.org.uk</a:t>
          </a:r>
          <a:endParaRPr lang="en-GB" sz="1600" kern="1200" dirty="0">
            <a:solidFill>
              <a:schemeClr val="tx1"/>
            </a:solidFill>
            <a:latin typeface="Calibri Light"/>
            <a:ea typeface="Calibri Light"/>
            <a:cs typeface="Calibri Light"/>
          </a:endParaRPr>
        </a:p>
      </dsp:txBody>
      <dsp:txXfrm>
        <a:off x="3729429" y="2111313"/>
        <a:ext cx="1905925" cy="329555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C43F06-E434-49EB-91D8-E8034B730AD3}">
      <dsp:nvSpPr>
        <dsp:cNvPr id="0" name=""/>
        <dsp:cNvSpPr/>
      </dsp:nvSpPr>
      <dsp:spPr>
        <a:xfrm>
          <a:off x="5987218" y="1563588"/>
          <a:ext cx="3904551" cy="360641"/>
        </a:xfrm>
        <a:custGeom>
          <a:avLst/>
          <a:gdLst/>
          <a:ahLst/>
          <a:cxnLst/>
          <a:rect l="0" t="0" r="0" b="0"/>
          <a:pathLst>
            <a:path>
              <a:moveTo>
                <a:pt x="0" y="0"/>
              </a:moveTo>
              <a:lnTo>
                <a:pt x="0" y="195649"/>
              </a:lnTo>
              <a:lnTo>
                <a:pt x="3904551" y="195649"/>
              </a:lnTo>
              <a:lnTo>
                <a:pt x="3904551" y="360641"/>
              </a:lnTo>
            </a:path>
          </a:pathLst>
        </a:custGeom>
        <a:noFill/>
        <a:ln w="25400" cap="flat" cmpd="sng" algn="ctr">
          <a:solidFill>
            <a:srgbClr val="0B5258"/>
          </a:solidFill>
          <a:prstDash val="solid"/>
          <a:miter lim="800000"/>
        </a:ln>
        <a:effectLst/>
      </dsp:spPr>
      <dsp:style>
        <a:lnRef idx="2">
          <a:scrgbClr r="0" g="0" b="0"/>
        </a:lnRef>
        <a:fillRef idx="0">
          <a:scrgbClr r="0" g="0" b="0"/>
        </a:fillRef>
        <a:effectRef idx="0">
          <a:scrgbClr r="0" g="0" b="0"/>
        </a:effectRef>
        <a:fontRef idx="minor"/>
      </dsp:style>
    </dsp:sp>
    <dsp:sp modelId="{DA118DCA-8040-4383-9277-9535EA8DD378}">
      <dsp:nvSpPr>
        <dsp:cNvPr id="0" name=""/>
        <dsp:cNvSpPr/>
      </dsp:nvSpPr>
      <dsp:spPr>
        <a:xfrm>
          <a:off x="5941498" y="1563588"/>
          <a:ext cx="91440" cy="400891"/>
        </a:xfrm>
        <a:custGeom>
          <a:avLst/>
          <a:gdLst/>
          <a:ahLst/>
          <a:cxnLst/>
          <a:rect l="0" t="0" r="0" b="0"/>
          <a:pathLst>
            <a:path>
              <a:moveTo>
                <a:pt x="45720" y="0"/>
              </a:moveTo>
              <a:lnTo>
                <a:pt x="45720" y="400891"/>
              </a:lnTo>
            </a:path>
          </a:pathLst>
        </a:custGeom>
        <a:noFill/>
        <a:ln w="25400" cap="flat" cmpd="sng" algn="ctr">
          <a:solidFill>
            <a:srgbClr val="0B5258"/>
          </a:solidFill>
          <a:prstDash val="solid"/>
          <a:miter lim="800000"/>
        </a:ln>
        <a:effectLst/>
      </dsp:spPr>
      <dsp:style>
        <a:lnRef idx="2">
          <a:scrgbClr r="0" g="0" b="0"/>
        </a:lnRef>
        <a:fillRef idx="0">
          <a:scrgbClr r="0" g="0" b="0"/>
        </a:fillRef>
        <a:effectRef idx="0">
          <a:scrgbClr r="0" g="0" b="0"/>
        </a:effectRef>
        <a:fontRef idx="minor"/>
      </dsp:style>
    </dsp:sp>
    <dsp:sp modelId="{C02DB1CA-9952-477E-AA91-6174A6B0336C}">
      <dsp:nvSpPr>
        <dsp:cNvPr id="0" name=""/>
        <dsp:cNvSpPr/>
      </dsp:nvSpPr>
      <dsp:spPr>
        <a:xfrm>
          <a:off x="1989076" y="1563588"/>
          <a:ext cx="3998141" cy="400891"/>
        </a:xfrm>
        <a:custGeom>
          <a:avLst/>
          <a:gdLst/>
          <a:ahLst/>
          <a:cxnLst/>
          <a:rect l="0" t="0" r="0" b="0"/>
          <a:pathLst>
            <a:path>
              <a:moveTo>
                <a:pt x="3998141" y="0"/>
              </a:moveTo>
              <a:lnTo>
                <a:pt x="3998141" y="235899"/>
              </a:lnTo>
              <a:lnTo>
                <a:pt x="0" y="235899"/>
              </a:lnTo>
              <a:lnTo>
                <a:pt x="0" y="400891"/>
              </a:lnTo>
            </a:path>
          </a:pathLst>
        </a:custGeom>
        <a:noFill/>
        <a:ln w="25400" cap="flat" cmpd="sng" algn="ctr">
          <a:solidFill>
            <a:srgbClr val="0B5258"/>
          </a:solidFill>
          <a:prstDash val="solid"/>
          <a:miter lim="800000"/>
        </a:ln>
        <a:effectLst/>
      </dsp:spPr>
      <dsp:style>
        <a:lnRef idx="2">
          <a:scrgbClr r="0" g="0" b="0"/>
        </a:lnRef>
        <a:fillRef idx="0">
          <a:scrgbClr r="0" g="0" b="0"/>
        </a:fillRef>
        <a:effectRef idx="0">
          <a:scrgbClr r="0" g="0" b="0"/>
        </a:effectRef>
        <a:fontRef idx="minor"/>
      </dsp:style>
    </dsp:sp>
    <dsp:sp modelId="{CBE3D574-3807-40DA-A3BF-74FF523171BB}">
      <dsp:nvSpPr>
        <dsp:cNvPr id="0" name=""/>
        <dsp:cNvSpPr/>
      </dsp:nvSpPr>
      <dsp:spPr>
        <a:xfrm>
          <a:off x="4004642" y="777911"/>
          <a:ext cx="3965150" cy="785676"/>
        </a:xfrm>
        <a:prstGeom prst="rect">
          <a:avLst/>
        </a:prstGeom>
        <a:solidFill>
          <a:srgbClr val="9D3F9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b="1" kern="1200">
              <a:solidFill>
                <a:schemeClr val="bg1"/>
              </a:solidFill>
              <a:latin typeface="Arial" panose="020B0604020202020204" pitchFamily="34" charset="0"/>
              <a:ea typeface="Times New Roman" panose="02020603050405020304" pitchFamily="18" charset="0"/>
              <a:cs typeface="Arial" panose="020B0604020202020204" pitchFamily="34" charset="0"/>
            </a:rPr>
            <a:t>Examples that may require Whistleblowing</a:t>
          </a:r>
          <a:endParaRPr lang="en-GB" sz="1400" kern="1200">
            <a:solidFill>
              <a:schemeClr val="bg1"/>
            </a:solidFill>
          </a:endParaRPr>
        </a:p>
      </dsp:txBody>
      <dsp:txXfrm>
        <a:off x="4004642" y="777911"/>
        <a:ext cx="3965150" cy="785676"/>
      </dsp:txXfrm>
    </dsp:sp>
    <dsp:sp modelId="{9629AFEE-90E3-456B-BA60-E7B0B2BDE544}">
      <dsp:nvSpPr>
        <dsp:cNvPr id="0" name=""/>
        <dsp:cNvSpPr/>
      </dsp:nvSpPr>
      <dsp:spPr>
        <a:xfrm>
          <a:off x="92776" y="1964479"/>
          <a:ext cx="3792600" cy="785676"/>
        </a:xfrm>
        <a:prstGeom prst="rect">
          <a:avLst/>
        </a:prstGeom>
        <a:solidFill>
          <a:srgbClr val="9D3F9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Font typeface="Arial" panose="020B0604020202020204" pitchFamily="34" charset="0"/>
            <a:buNone/>
          </a:pPr>
          <a:r>
            <a:rPr lang="en-GB" sz="1600" b="1" kern="1200">
              <a:solidFill>
                <a:schemeClr val="bg1"/>
              </a:solidFill>
              <a:latin typeface="Arial" panose="020B0604020202020204" pitchFamily="34" charset="0"/>
              <a:ea typeface="Times New Roman" panose="02020603050405020304" pitchFamily="18" charset="0"/>
              <a:cs typeface="Arial" panose="020B0604020202020204" pitchFamily="34" charset="0"/>
            </a:rPr>
            <a:t>Pupils’ or staff members’ health and safety are being put in danger</a:t>
          </a:r>
          <a:endParaRPr lang="en-GB" sz="1600" b="1" kern="1200">
            <a:solidFill>
              <a:schemeClr val="bg1"/>
            </a:solidFill>
          </a:endParaRPr>
        </a:p>
      </dsp:txBody>
      <dsp:txXfrm>
        <a:off x="92776" y="1964479"/>
        <a:ext cx="3792600" cy="785676"/>
      </dsp:txXfrm>
    </dsp:sp>
    <dsp:sp modelId="{2D5B6775-4FC1-46B4-BAA9-498E95FA4702}">
      <dsp:nvSpPr>
        <dsp:cNvPr id="0" name=""/>
        <dsp:cNvSpPr/>
      </dsp:nvSpPr>
      <dsp:spPr>
        <a:xfrm>
          <a:off x="4012876" y="1964479"/>
          <a:ext cx="3948682" cy="785676"/>
        </a:xfrm>
        <a:prstGeom prst="rect">
          <a:avLst/>
        </a:prstGeom>
        <a:solidFill>
          <a:srgbClr val="9D3F9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Font typeface="Arial" panose="020B0604020202020204" pitchFamily="34" charset="0"/>
            <a:buNone/>
          </a:pPr>
          <a:r>
            <a:rPr lang="en-GB" sz="1600" b="1" kern="1200">
              <a:solidFill>
                <a:schemeClr val="bg1"/>
              </a:solidFill>
              <a:latin typeface="Arial" panose="020B0604020202020204" pitchFamily="34" charset="0"/>
              <a:ea typeface="Times New Roman" panose="02020603050405020304" pitchFamily="18" charset="0"/>
              <a:cs typeface="Arial" panose="020B0604020202020204" pitchFamily="34" charset="0"/>
            </a:rPr>
            <a:t>Failure to comply with a legal obligation or statutory requirements</a:t>
          </a:r>
          <a:endParaRPr lang="en-GB" sz="1600" b="1" kern="1200">
            <a:solidFill>
              <a:schemeClr val="bg1"/>
            </a:solidFill>
          </a:endParaRPr>
        </a:p>
      </dsp:txBody>
      <dsp:txXfrm>
        <a:off x="4012876" y="1964479"/>
        <a:ext cx="3948682" cy="785676"/>
      </dsp:txXfrm>
    </dsp:sp>
    <dsp:sp modelId="{866D8B39-6B73-458E-AB77-5B71FE339B4F}">
      <dsp:nvSpPr>
        <dsp:cNvPr id="0" name=""/>
        <dsp:cNvSpPr/>
      </dsp:nvSpPr>
      <dsp:spPr>
        <a:xfrm>
          <a:off x="8110570" y="1924229"/>
          <a:ext cx="3562397" cy="785676"/>
        </a:xfrm>
        <a:prstGeom prst="rect">
          <a:avLst/>
        </a:prstGeom>
        <a:solidFill>
          <a:srgbClr val="9D3F9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Font typeface="Arial" panose="020B0604020202020204" pitchFamily="34" charset="0"/>
            <a:buNone/>
          </a:pPr>
          <a:r>
            <a:rPr lang="en-GB" sz="1400" b="1" kern="1200">
              <a:solidFill>
                <a:schemeClr val="bg1"/>
              </a:solidFill>
              <a:latin typeface="Arial"/>
              <a:ea typeface="Times New Roman" panose="02020603050405020304" pitchFamily="18" charset="0"/>
              <a:cs typeface="Arial"/>
            </a:rPr>
            <a:t>Attempts to cover up any  wrongdoing that is in the public/ school interest.</a:t>
          </a:r>
          <a:endParaRPr lang="en-GB" sz="1400" b="1" kern="1200">
            <a:solidFill>
              <a:schemeClr val="bg1"/>
            </a:solidFill>
          </a:endParaRPr>
        </a:p>
      </dsp:txBody>
      <dsp:txXfrm>
        <a:off x="8110570" y="1924229"/>
        <a:ext cx="3562397" cy="78567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4B98E2-EB85-405B-A6B2-D5A0CD6975F9}">
      <dsp:nvSpPr>
        <dsp:cNvPr id="0" name=""/>
        <dsp:cNvSpPr/>
      </dsp:nvSpPr>
      <dsp:spPr>
        <a:xfrm>
          <a:off x="213475" y="620"/>
          <a:ext cx="11074161" cy="1419738"/>
        </a:xfrm>
        <a:prstGeom prst="rect">
          <a:avLst/>
        </a:prstGeom>
        <a:solidFill>
          <a:srgbClr val="0B525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a:solidFill>
                <a:schemeClr val="bg1"/>
              </a:solidFill>
              <a:latin typeface="Arial"/>
              <a:cs typeface="Arial"/>
            </a:rPr>
            <a:t>If, for any reason, there are difficulties with following the above procedure, you can </a:t>
          </a:r>
          <a:r>
            <a:rPr lang="en-GB" sz="1800" kern="1200" err="1">
              <a:solidFill>
                <a:schemeClr val="bg1"/>
              </a:solidFill>
              <a:latin typeface="Arial"/>
              <a:cs typeface="Arial"/>
            </a:rPr>
            <a:t>Whistleblow</a:t>
          </a:r>
          <a:r>
            <a:rPr lang="en-GB" sz="1800" kern="1200">
              <a:solidFill>
                <a:schemeClr val="bg1"/>
              </a:solidFill>
              <a:latin typeface="Arial"/>
              <a:cs typeface="Arial"/>
            </a:rPr>
            <a:t> directly to </a:t>
          </a:r>
          <a:r>
            <a:rPr lang="en-GB" sz="1800" b="1" kern="1200">
              <a:solidFill>
                <a:schemeClr val="bg1"/>
              </a:solidFill>
              <a:latin typeface="Arial"/>
              <a:cs typeface="Arial"/>
            </a:rPr>
            <a:t>Children’s Social Care on 0300 123 4043 </a:t>
          </a:r>
          <a:r>
            <a:rPr lang="en-GB" sz="1800" kern="1200">
              <a:solidFill>
                <a:schemeClr val="bg1"/>
              </a:solidFill>
              <a:latin typeface="Arial"/>
              <a:cs typeface="Arial"/>
            </a:rPr>
            <a:t>or/and the </a:t>
          </a:r>
          <a:r>
            <a:rPr lang="en-GB" sz="1800" b="1" kern="1200">
              <a:solidFill>
                <a:schemeClr val="bg1"/>
              </a:solidFill>
              <a:latin typeface="Arial"/>
              <a:cs typeface="Arial"/>
            </a:rPr>
            <a:t>Police 999.</a:t>
          </a:r>
        </a:p>
        <a:p>
          <a:pPr marL="0" lvl="0" indent="0" algn="ctr" defTabSz="800100">
            <a:lnSpc>
              <a:spcPct val="90000"/>
            </a:lnSpc>
            <a:spcBef>
              <a:spcPct val="0"/>
            </a:spcBef>
            <a:spcAft>
              <a:spcPct val="35000"/>
            </a:spcAft>
            <a:buNone/>
          </a:pPr>
          <a:r>
            <a:rPr lang="en-GB" sz="1800" b="1" kern="1200">
              <a:solidFill>
                <a:schemeClr val="bg1"/>
              </a:solidFill>
              <a:latin typeface="Arial" panose="020B0604020202020204" pitchFamily="34" charset="0"/>
              <a:cs typeface="Arial" panose="020B0604020202020204" pitchFamily="34" charset="0"/>
            </a:rPr>
            <a:t>NSPCC Whistleblowing Helpline </a:t>
          </a:r>
          <a:r>
            <a:rPr lang="en-GB" sz="1800" kern="1200">
              <a:solidFill>
                <a:schemeClr val="bg1"/>
              </a:solidFill>
              <a:latin typeface="Arial" panose="020B0604020202020204" pitchFamily="34" charset="0"/>
              <a:cs typeface="Arial" panose="020B0604020202020204" pitchFamily="34" charset="0"/>
            </a:rPr>
            <a:t>0800 028 0285 </a:t>
          </a:r>
          <a:r>
            <a:rPr lang="en-GB" sz="1800" kern="1200">
              <a:solidFill>
                <a:schemeClr val="bg1"/>
              </a:solidFill>
              <a:latin typeface="Arial" panose="020B0604020202020204" pitchFamily="34" charset="0"/>
              <a:cs typeface="Arial" panose="020B0604020202020204" pitchFamily="34" charset="0"/>
              <a:hlinkClick xmlns:r="http://schemas.openxmlformats.org/officeDocument/2006/relationships" r:id="rId1">
                <a:extLst>
                  <a:ext uri="{A12FA001-AC4F-418D-AE19-62706E023703}">
                    <ahyp:hlinkClr xmlns:ahyp="http://schemas.microsoft.com/office/drawing/2018/hyperlinkcolor" val="tx"/>
                  </a:ext>
                </a:extLst>
              </a:hlinkClick>
            </a:rPr>
            <a:t>help@nspcc.org.uk</a:t>
          </a:r>
          <a:endParaRPr lang="en-GB" sz="1800" b="1" kern="1200">
            <a:solidFill>
              <a:schemeClr val="bg1"/>
            </a:solidFill>
          </a:endParaRPr>
        </a:p>
      </dsp:txBody>
      <dsp:txXfrm>
        <a:off x="213475" y="620"/>
        <a:ext cx="11074161" cy="141973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A3E823-0148-4940-909E-8C99CEE65FF4}" type="datetimeFigureOut">
              <a:rPr lang="en-GB" smtClean="0"/>
              <a:t>07/08/2026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03EA72-9AA7-4FF6-B463-5BEA8489D878}" type="slidenum">
              <a:rPr lang="en-GB" smtClean="0"/>
              <a:t>‹#›</a:t>
            </a:fld>
            <a:endParaRPr lang="en-GB"/>
          </a:p>
        </p:txBody>
      </p:sp>
    </p:spTree>
    <p:extLst>
      <p:ext uri="{BB962C8B-B14F-4D97-AF65-F5344CB8AC3E}">
        <p14:creationId xmlns:p14="http://schemas.microsoft.com/office/powerpoint/2010/main" val="34366950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bing.com/ck/a?!&amp;&amp;p=17e3471cbb184a9eJmltdHM9MTcxNzU0NTYwMCZpZ3VpZD0xYjQwNmRjNi05MjkwLTYzYjktMmJlYy03OTg4OTMxNzYyMmEmaW5zaWQ9NTcwNg&amp;ptn=3&amp;ver=2&amp;hsh=3&amp;fclid=1b406dc6-9290-63b9-2bec-79889317622a&amp;psq=children+act+2004+summary+safeguarding&amp;u=a1aHR0cHM6Ly9sZWFybmluZy5uc3BjYy5vcmcudWsvY2hpbGQtcHJvdGVjdGlvbi1zeXN0ZW0vaGlzdG9yeS1vZi1jaGlsZC1wcm90ZWN0aW9uLWluLXRoZS11aw&amp;ntb=1"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www.bing.com/ck/a?!&amp;&amp;p=f5a68c4d117eada7JmltdHM9MTcxNzU0NTYwMCZpZ3VpZD0xYjQwNmRjNi05MjkwLTYzYjktMmJlYy03OTg4OTMxNzYyMmEmaW5zaWQ9NTcxNg&amp;ptn=3&amp;ver=2&amp;hsh=3&amp;fclid=1b406dc6-9290-63b9-2bec-79889317622a&amp;psq=children+act+2004+summary+safeguarding&amp;u=a1aHR0cHM6Ly9sZWFybmluZy5uc3BjYy5vcmcudWsvY2hpbGQtcHJvdGVjdGlvbi1zeXN0ZW0vaGlzdG9yeS1vZi1jaGlsZC1wcm90ZWN0aW9uLWluLXRoZS11aw&amp;ntb=1" TargetMode="External"/><Relationship Id="rId5" Type="http://schemas.openxmlformats.org/officeDocument/2006/relationships/hyperlink" Target="https://www.bing.com/ck/a?!&amp;&amp;p=68a25bc448a5f2c1JmltdHM9MTcxNzU0NTYwMCZpZ3VpZD0xYjQwNmRjNi05MjkwLTYzYjktMmJlYy03OTg4OTMxNzYyMmEmaW5zaWQ9NTcxNA&amp;ptn=3&amp;ver=2&amp;hsh=3&amp;fclid=1b406dc6-9290-63b9-2bec-79889317622a&amp;psq=children+act+2004+summary+safeguarding&amp;u=a1aHR0cHM6Ly9sZWFybmluZy5uc3BjYy5vcmcudWsvY2hpbGQtcHJvdGVjdGlvbi1zeXN0ZW0vaGlzdG9yeS1vZi1jaGlsZC1wcm90ZWN0aW9uLWluLXRoZS11aw&amp;ntb=1" TargetMode="External"/><Relationship Id="rId4" Type="http://schemas.openxmlformats.org/officeDocument/2006/relationships/hyperlink" Target="https://www.bing.com/ck/a?!&amp;&amp;p=70c9610fb9c7b9fbJmltdHM9MTcxNzU0NTYwMCZpZ3VpZD0xYjQwNmRjNi05MjkwLTYzYjktMmJlYy03OTg4OTMxNzYyMmEmaW5zaWQ9NTcxMQ&amp;ptn=3&amp;ver=2&amp;hsh=3&amp;fclid=1b406dc6-9290-63b9-2bec-79889317622a&amp;psq=children+act+2004+summary+safeguarding&amp;u=a1aHR0cHM6Ly9sZWFybmluZy5uc3BjYy5vcmcudWsvY2hpbGQtcHJvdGVjdGlvbi1zeXN0ZW0vaGlzdG9yeS1vZi1jaGlsZC1wcm90ZWN0aW9uLWluLXRoZS11aw&amp;ntb=1"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thegrid.org.uk/wellbeing/behaviour/policies-and-guidanc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a:lnSpc>
                <a:spcPts val="3266"/>
              </a:lnSpc>
              <a:spcBef>
                <a:spcPct val="0"/>
              </a:spcBef>
            </a:pPr>
            <a:endParaRPr lang="en-GB" dirty="0"/>
          </a:p>
        </p:txBody>
      </p:sp>
      <p:sp>
        <p:nvSpPr>
          <p:cNvPr id="4" name="Slide Number Placeholder 3"/>
          <p:cNvSpPr>
            <a:spLocks noGrp="1"/>
          </p:cNvSpPr>
          <p:nvPr>
            <p:ph type="sldNum" sz="quarter" idx="5"/>
          </p:nvPr>
        </p:nvSpPr>
        <p:spPr/>
        <p:txBody>
          <a:bodyPr/>
          <a:lstStyle/>
          <a:p>
            <a:fld id="{0B1FFB81-7E2C-3749-B71C-8A7E9E574748}" type="slidenum">
              <a:rPr lang="en-GB" smtClean="0"/>
              <a:t>1</a:t>
            </a:fld>
            <a:endParaRPr lang="en-GB"/>
          </a:p>
        </p:txBody>
      </p:sp>
    </p:spTree>
    <p:extLst>
      <p:ext uri="{BB962C8B-B14F-4D97-AF65-F5344CB8AC3E}">
        <p14:creationId xmlns:p14="http://schemas.microsoft.com/office/powerpoint/2010/main" val="1897285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F091B-0D22-E180-6EAD-82C8411299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6AB668-8C8E-A8D5-7ACA-EEE0607BA8B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5FAA6AB-01AB-6DCF-026C-6BB3CE25878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9F9686C-6FDE-2901-1DFD-22A00FE9CD8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E33447-85CD-48AC-96B2-25B9E8AD4C3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Arial" charset="0"/>
            </a:endParaRPr>
          </a:p>
        </p:txBody>
      </p:sp>
    </p:spTree>
    <p:extLst>
      <p:ext uri="{BB962C8B-B14F-4D97-AF65-F5344CB8AC3E}">
        <p14:creationId xmlns:p14="http://schemas.microsoft.com/office/powerpoint/2010/main" val="39780539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9AD89-ADB8-9F48-6F68-352A88D5CB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7BC2DB-FFAF-4B21-0AC6-45BD206D2E7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124737F-FF61-3CE6-8741-5BA190BE00C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20888C4-C39E-8710-384D-709EFFD6B67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E33447-85CD-48AC-96B2-25B9E8AD4C3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Arial" charset="0"/>
            </a:endParaRPr>
          </a:p>
        </p:txBody>
      </p:sp>
    </p:spTree>
    <p:extLst>
      <p:ext uri="{BB962C8B-B14F-4D97-AF65-F5344CB8AC3E}">
        <p14:creationId xmlns:p14="http://schemas.microsoft.com/office/powerpoint/2010/main" val="33438396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AFB5F-8B9F-3BB3-0ED6-4757B9011B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C33205-2623-6C13-A16C-380AE22768B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C17561D-A153-DCCA-ED93-29D80855523A}"/>
              </a:ext>
            </a:extLst>
          </p:cNvPr>
          <p:cNvSpPr>
            <a:spLocks noGrp="1"/>
          </p:cNvSpPr>
          <p:nvPr>
            <p:ph type="body" idx="1"/>
          </p:nvPr>
        </p:nvSpPr>
        <p:spPr/>
        <p:txBody>
          <a:bodyPr/>
          <a:lstStyle/>
          <a:p>
            <a:r>
              <a:rPr lang="en-GB" b="1" dirty="0"/>
              <a:t>This is </a:t>
            </a:r>
            <a:r>
              <a:rPr lang="en-GB" b="1" dirty="0" err="1"/>
              <a:t>KCSiE</a:t>
            </a:r>
            <a:r>
              <a:rPr lang="en-GB" b="1" dirty="0"/>
              <a:t> at a glance </a:t>
            </a:r>
          </a:p>
          <a:p>
            <a:endParaRPr lang="en-GB" dirty="0"/>
          </a:p>
          <a:p>
            <a:r>
              <a:rPr lang="en-GB" dirty="0"/>
              <a:t>This can be DSL overview slide when talking about staff and volunteers' responsibility to read part one , DSL can use these headings at a later date to either test or verifies that staff have </a:t>
            </a:r>
            <a:r>
              <a:rPr lang="en-GB" dirty="0" err="1"/>
              <a:t>signe</a:t>
            </a:r>
            <a:r>
              <a:rPr lang="en-GB" dirty="0"/>
              <a:t> to say they have read and understood . Given how comprehensive this is in an induction DSL may want to provide adult with link to part one or a copy and give a timescale for when they can report back that they have read this. </a:t>
            </a:r>
          </a:p>
          <a:p>
            <a:endParaRPr lang="en-GB" dirty="0"/>
          </a:p>
          <a:p>
            <a:r>
              <a:rPr lang="en-GB" dirty="0"/>
              <a:t>DSL are also at liberty to use this slide as you wish or not use this at all . </a:t>
            </a:r>
          </a:p>
          <a:p>
            <a:endParaRPr lang="en-GB" dirty="0"/>
          </a:p>
          <a:p>
            <a:r>
              <a:rPr lang="en-GB" dirty="0"/>
              <a:t>The following slides follow in sequence to the core functions of what you will be expecting of staff </a:t>
            </a:r>
            <a:r>
              <a:rPr lang="en-GB" dirty="0" err="1"/>
              <a:t>e.g</a:t>
            </a:r>
            <a:r>
              <a:rPr lang="en-GB" dirty="0"/>
              <a:t> </a:t>
            </a:r>
          </a:p>
          <a:p>
            <a:r>
              <a:rPr lang="en-GB" b="1" dirty="0">
                <a:solidFill>
                  <a:schemeClr val="accent1">
                    <a:lumMod val="75000"/>
                  </a:schemeClr>
                </a:solidFill>
                <a:latin typeface="Arial" panose="020B0604020202020204" pitchFamily="34" charset="0"/>
                <a:cs typeface="Arial" panose="020B0604020202020204" pitchFamily="34" charset="0"/>
              </a:rPr>
              <a:t>What school and college staff should know and do </a:t>
            </a:r>
          </a:p>
          <a:p>
            <a:pPr marL="285750" indent="-285750">
              <a:buFont typeface="Courier New" panose="02070309020205020404" pitchFamily="49" charset="0"/>
              <a:buChar char="o"/>
            </a:pPr>
            <a:r>
              <a:rPr lang="en-GB" sz="1200" dirty="0">
                <a:solidFill>
                  <a:schemeClr val="accent1">
                    <a:lumMod val="75000"/>
                  </a:schemeClr>
                </a:solidFill>
                <a:latin typeface="Arial" panose="020B0604020202020204" pitchFamily="34" charset="0"/>
                <a:cs typeface="Arial" panose="020B0604020202020204" pitchFamily="34" charset="0"/>
              </a:rPr>
              <a:t>A child centred and coordinated approach to safeguarding</a:t>
            </a:r>
          </a:p>
          <a:p>
            <a:pPr marL="285750" indent="-285750">
              <a:buFont typeface="Courier New" panose="02070309020205020404" pitchFamily="49" charset="0"/>
              <a:buChar char="o"/>
            </a:pPr>
            <a:r>
              <a:rPr lang="en-GB" sz="1200" dirty="0">
                <a:solidFill>
                  <a:schemeClr val="accent1">
                    <a:lumMod val="75000"/>
                  </a:schemeClr>
                </a:solidFill>
                <a:latin typeface="Arial" panose="020B0604020202020204" pitchFamily="34" charset="0"/>
                <a:cs typeface="Arial" panose="020B0604020202020204" pitchFamily="34" charset="0"/>
              </a:rPr>
              <a:t>The role of school and college staff </a:t>
            </a:r>
          </a:p>
          <a:p>
            <a:pPr marL="285750" indent="-285750">
              <a:buFont typeface="Courier New" panose="02070309020205020404" pitchFamily="49" charset="0"/>
              <a:buChar char="o"/>
            </a:pPr>
            <a:r>
              <a:rPr lang="en-GB" sz="1200" dirty="0">
                <a:solidFill>
                  <a:schemeClr val="accent1">
                    <a:lumMod val="75000"/>
                  </a:schemeClr>
                </a:solidFill>
                <a:latin typeface="Arial" panose="020B0604020202020204" pitchFamily="34" charset="0"/>
                <a:cs typeface="Arial" panose="020B0604020202020204" pitchFamily="34" charset="0"/>
              </a:rPr>
              <a:t>What school and college staff need to know  and what to look out for</a:t>
            </a:r>
          </a:p>
          <a:p>
            <a:endParaRPr lang="en-GB" dirty="0"/>
          </a:p>
        </p:txBody>
      </p:sp>
      <p:sp>
        <p:nvSpPr>
          <p:cNvPr id="4" name="Slide Number Placeholder 3">
            <a:extLst>
              <a:ext uri="{FF2B5EF4-FFF2-40B4-BE49-F238E27FC236}">
                <a16:creationId xmlns:a16="http://schemas.microsoft.com/office/drawing/2014/main" id="{AE52A2EF-5D99-7EF6-B40E-5FD2A576DB0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E33447-85CD-48AC-96B2-25B9E8AD4C3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Arial" charset="0"/>
            </a:endParaRPr>
          </a:p>
        </p:txBody>
      </p:sp>
    </p:spTree>
    <p:extLst>
      <p:ext uri="{BB962C8B-B14F-4D97-AF65-F5344CB8AC3E}">
        <p14:creationId xmlns:p14="http://schemas.microsoft.com/office/powerpoint/2010/main" val="19362119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latin typeface="Arial" panose="020B0604020202020204" pitchFamily="34" charset="0"/>
                <a:cs typeface="Arial" panose="020B0604020202020204" pitchFamily="34" charset="0"/>
              </a:rPr>
              <a:t>Definition of Safeguarding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effectLst/>
                <a:latin typeface="Arial" panose="020B0604020202020204" pitchFamily="34" charset="0"/>
                <a:cs typeface="Arial" panose="020B0604020202020204" pitchFamily="34" charset="0"/>
              </a:rPr>
              <a:t>Examples for DSL to share if needed of how existing staff safeguard children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effectLst/>
              <a:latin typeface="Arial" panose="020B0604020202020204" pitchFamily="34" charset="0"/>
              <a:cs typeface="Arial" panose="020B0604020202020204" pitchFamily="34" charset="0"/>
            </a:endParaRPr>
          </a:p>
          <a:p>
            <a:pPr fontAlgn="t"/>
            <a:r>
              <a:rPr lang="en-GB" sz="1200" b="1" i="0" kern="1200" dirty="0">
                <a:solidFill>
                  <a:schemeClr val="tx1"/>
                </a:solidFill>
                <a:effectLst/>
                <a:latin typeface="Arial" panose="020B0604020202020204" pitchFamily="34" charset="0"/>
                <a:ea typeface="+mn-ea"/>
                <a:cs typeface="Arial" panose="020B0604020202020204" pitchFamily="34" charset="0"/>
              </a:rPr>
              <a:t>1. Providing Help and Support to Meet the Needs of Children as Soon as Problems Emerge</a:t>
            </a:r>
          </a:p>
          <a:p>
            <a:pPr fontAlgn="t"/>
            <a:endParaRPr lang="en-GB" sz="1200" b="1" i="0" kern="1200" dirty="0">
              <a:solidFill>
                <a:schemeClr val="tx1"/>
              </a:solidFill>
              <a:effectLst/>
              <a:latin typeface="Arial" panose="020B0604020202020204" pitchFamily="34" charset="0"/>
              <a:ea typeface="+mn-ea"/>
              <a:cs typeface="Arial" panose="020B0604020202020204" pitchFamily="34" charset="0"/>
            </a:endParaRPr>
          </a:p>
          <a:p>
            <a:pPr fontAlgn="t"/>
            <a:r>
              <a:rPr lang="en-GB" sz="1200" b="1" i="0" kern="1200" dirty="0">
                <a:solidFill>
                  <a:schemeClr val="tx1"/>
                </a:solidFill>
                <a:effectLst/>
                <a:latin typeface="Arial" panose="020B0604020202020204" pitchFamily="34" charset="0"/>
                <a:ea typeface="+mn-ea"/>
                <a:cs typeface="Arial" panose="020B0604020202020204" pitchFamily="34" charset="0"/>
              </a:rPr>
              <a:t>This means:</a:t>
            </a:r>
            <a:r>
              <a:rPr lang="en-GB" sz="1200" b="0" i="0" kern="1200" dirty="0">
                <a:solidFill>
                  <a:schemeClr val="tx1"/>
                </a:solidFill>
                <a:effectLst/>
                <a:latin typeface="Arial" panose="020B0604020202020204" pitchFamily="34" charset="0"/>
                <a:ea typeface="+mn-ea"/>
                <a:cs typeface="Arial" panose="020B0604020202020204" pitchFamily="34" charset="0"/>
              </a:rPr>
              <a:t> Identifying concerns early and ensuring children and families receive support before issues escalate.</a:t>
            </a:r>
          </a:p>
          <a:p>
            <a:pPr fontAlgn="t"/>
            <a:endParaRPr lang="en-GB" sz="1200" b="1" i="0" kern="1200" dirty="0">
              <a:solidFill>
                <a:schemeClr val="tx1"/>
              </a:solidFill>
              <a:effectLst/>
              <a:latin typeface="Arial" panose="020B0604020202020204" pitchFamily="34" charset="0"/>
              <a:ea typeface="+mn-ea"/>
              <a:cs typeface="Arial" panose="020B0604020202020204" pitchFamily="34" charset="0"/>
            </a:endParaRPr>
          </a:p>
          <a:p>
            <a:pPr fontAlgn="t"/>
            <a:r>
              <a:rPr lang="en-GB" sz="1200" b="1" i="0" kern="1200" dirty="0">
                <a:solidFill>
                  <a:schemeClr val="tx1"/>
                </a:solidFill>
                <a:effectLst/>
                <a:latin typeface="Arial" panose="020B0604020202020204" pitchFamily="34" charset="0"/>
                <a:ea typeface="+mn-ea"/>
                <a:cs typeface="Arial" panose="020B0604020202020204" pitchFamily="34" charset="0"/>
              </a:rPr>
              <a:t>Practice example: </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Noticing a child who appears withdrawn, anxious or upset and checking in with them.</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Reporting changes in behaviour, appearance, mood, friendships or presentation to the DSL.</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Identifying patterns of absence or lateness and sharing concerns promptly.</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Listening to a child who discloses worries at home and following safeguarding procedures.</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Referring concerns to the DSL where Early Help support may be appropriate.</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Building trusted relationships so children feel safe to share concerns.</a:t>
            </a:r>
          </a:p>
          <a:p>
            <a:pPr fontAlgn="t"/>
            <a:endParaRPr lang="en-GB" sz="1200" b="0" i="0" kern="1200" dirty="0">
              <a:solidFill>
                <a:schemeClr val="tx1"/>
              </a:solidFill>
              <a:effectLst/>
              <a:latin typeface="Arial" panose="020B0604020202020204" pitchFamily="34" charset="0"/>
              <a:ea typeface="+mn-ea"/>
              <a:cs typeface="Arial" panose="020B0604020202020204" pitchFamily="34" charset="0"/>
            </a:endParaRPr>
          </a:p>
          <a:p>
            <a:pPr fontAlgn="t"/>
            <a:r>
              <a:rPr lang="en-GB" sz="1200" b="0" i="0" kern="1200" dirty="0">
                <a:solidFill>
                  <a:schemeClr val="tx1"/>
                </a:solidFill>
                <a:effectLst/>
                <a:latin typeface="Arial" panose="020B0604020202020204" pitchFamily="34" charset="0"/>
                <a:ea typeface="+mn-ea"/>
                <a:cs typeface="Arial" panose="020B0604020202020204" pitchFamily="34" charset="0"/>
              </a:rPr>
              <a:t>Early intervention can prevent children from experiencing greater harm. Staff should never wait for concerns to become serious before reporting them.</a:t>
            </a:r>
          </a:p>
          <a:p>
            <a:pPr fontAlgn="t"/>
            <a:br>
              <a:rPr lang="en-GB" sz="1200" b="0" i="0" kern="1200" dirty="0">
                <a:solidFill>
                  <a:schemeClr val="tx1"/>
                </a:solidFill>
                <a:effectLst/>
                <a:latin typeface="Arial" panose="020B0604020202020204" pitchFamily="34" charset="0"/>
                <a:ea typeface="+mn-ea"/>
                <a:cs typeface="Arial" panose="020B0604020202020204" pitchFamily="34" charset="0"/>
              </a:rPr>
            </a:br>
            <a:endParaRPr lang="en-GB" sz="1200" b="0" i="0" kern="1200" dirty="0">
              <a:solidFill>
                <a:schemeClr val="tx1"/>
              </a:solidFill>
              <a:effectLst/>
              <a:latin typeface="Arial" panose="020B0604020202020204" pitchFamily="34" charset="0"/>
              <a:ea typeface="+mn-ea"/>
              <a:cs typeface="Arial" panose="020B0604020202020204" pitchFamily="34" charset="0"/>
            </a:endParaRPr>
          </a:p>
          <a:p>
            <a:pPr fontAlgn="t"/>
            <a:r>
              <a:rPr lang="en-GB" sz="1200" b="1" i="0" kern="1200" dirty="0">
                <a:solidFill>
                  <a:schemeClr val="tx1"/>
                </a:solidFill>
                <a:effectLst/>
                <a:latin typeface="Arial" panose="020B0604020202020204" pitchFamily="34" charset="0"/>
                <a:ea typeface="+mn-ea"/>
                <a:cs typeface="Arial" panose="020B0604020202020204" pitchFamily="34" charset="0"/>
              </a:rPr>
              <a:t>2. Protecting Children from Maltreatment, Whether Within or Outside the Home, Including Online</a:t>
            </a:r>
          </a:p>
          <a:p>
            <a:pPr fontAlgn="t"/>
            <a:r>
              <a:rPr lang="en-GB" sz="1200" b="1" i="0" kern="1200" dirty="0">
                <a:solidFill>
                  <a:schemeClr val="tx1"/>
                </a:solidFill>
                <a:effectLst/>
                <a:latin typeface="Arial" panose="020B0604020202020204" pitchFamily="34" charset="0"/>
                <a:ea typeface="+mn-ea"/>
                <a:cs typeface="Arial" panose="020B0604020202020204" pitchFamily="34" charset="0"/>
              </a:rPr>
              <a:t>This means:</a:t>
            </a:r>
            <a:r>
              <a:rPr lang="en-GB" sz="1200" b="0" i="0" kern="1200" dirty="0">
                <a:solidFill>
                  <a:schemeClr val="tx1"/>
                </a:solidFill>
                <a:effectLst/>
                <a:latin typeface="Arial" panose="020B0604020202020204" pitchFamily="34" charset="0"/>
                <a:ea typeface="+mn-ea"/>
                <a:cs typeface="Arial" panose="020B0604020202020204" pitchFamily="34" charset="0"/>
              </a:rPr>
              <a:t> Remaining vigilant to signs of abuse, neglect and exploitation and taking appropriate action.</a:t>
            </a:r>
          </a:p>
          <a:p>
            <a:pPr fontAlgn="t"/>
            <a:endParaRPr lang="en-GB" sz="1200" b="1" i="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Arial" panose="020B0604020202020204" pitchFamily="34" charset="0"/>
                <a:ea typeface="+mn-ea"/>
                <a:cs typeface="Arial" panose="020B0604020202020204" pitchFamily="34" charset="0"/>
              </a:rPr>
              <a:t>Practice example: </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Recognising signs of physical, emotional or sexual abuse and neglect.</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Reporting concerns about domestic abuse within the family.</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Identifying indicators of Child Sexual Exploitation (CSE) or Child Criminal Exploitation (CCE).</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Noticing concerning online activity, cyberbullying, grooming or harmful online influences.</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Challenging inappropriate behaviour and language between pupils.</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Following procedures when a child makes a disclosure.</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Sharing concerns immediately with the DSL rather than investigating themselves.</a:t>
            </a:r>
          </a:p>
          <a:p>
            <a:pPr fontAlgn="t"/>
            <a:endParaRPr lang="en-GB" sz="1200" b="0" i="0" kern="1200" dirty="0">
              <a:solidFill>
                <a:schemeClr val="tx1"/>
              </a:solidFill>
              <a:effectLst/>
              <a:latin typeface="Arial" panose="020B0604020202020204" pitchFamily="34" charset="0"/>
              <a:ea typeface="+mn-ea"/>
              <a:cs typeface="Arial" panose="020B0604020202020204" pitchFamily="34" charset="0"/>
            </a:endParaRPr>
          </a:p>
          <a:p>
            <a:pPr fontAlgn="t"/>
            <a:r>
              <a:rPr lang="en-GB" sz="1200" b="0" i="0" kern="1200" dirty="0">
                <a:solidFill>
                  <a:schemeClr val="tx1"/>
                </a:solidFill>
                <a:effectLst/>
                <a:latin typeface="Arial" panose="020B0604020202020204" pitchFamily="34" charset="0"/>
                <a:ea typeface="+mn-ea"/>
                <a:cs typeface="Arial" panose="020B0604020202020204" pitchFamily="34" charset="0"/>
              </a:rPr>
              <a:t>Staff are not expected to prove abuse has occurred. If they are concerned, they must record and report.</a:t>
            </a:r>
          </a:p>
          <a:p>
            <a:pPr fontAlgn="t"/>
            <a:endParaRPr lang="en-GB" sz="1200" b="0" i="0" kern="1200" dirty="0">
              <a:solidFill>
                <a:schemeClr val="tx1"/>
              </a:solidFill>
              <a:effectLst/>
              <a:latin typeface="Arial" panose="020B0604020202020204" pitchFamily="34" charset="0"/>
              <a:ea typeface="+mn-ea"/>
              <a:cs typeface="Arial" panose="020B0604020202020204" pitchFamily="34" charset="0"/>
            </a:endParaRPr>
          </a:p>
          <a:p>
            <a:pPr fontAlgn="t"/>
            <a:r>
              <a:rPr lang="en-GB" sz="1200" b="1" i="0" kern="1200" dirty="0">
                <a:solidFill>
                  <a:schemeClr val="tx1"/>
                </a:solidFill>
                <a:effectLst/>
                <a:latin typeface="Arial" panose="020B0604020202020204" pitchFamily="34" charset="0"/>
                <a:ea typeface="+mn-ea"/>
                <a:cs typeface="Arial" panose="020B0604020202020204" pitchFamily="34" charset="0"/>
              </a:rPr>
              <a:t>3. Preventing the Impairment of Children's Mental and Physical Health or Development</a:t>
            </a:r>
          </a:p>
          <a:p>
            <a:pPr fontAlgn="t"/>
            <a:endParaRPr lang="en-GB" sz="1200" b="1" i="0" kern="1200" dirty="0">
              <a:solidFill>
                <a:schemeClr val="tx1"/>
              </a:solidFill>
              <a:effectLst/>
              <a:latin typeface="Arial" panose="020B0604020202020204" pitchFamily="34" charset="0"/>
              <a:ea typeface="+mn-ea"/>
              <a:cs typeface="Arial" panose="020B0604020202020204" pitchFamily="34" charset="0"/>
            </a:endParaRPr>
          </a:p>
          <a:p>
            <a:pPr fontAlgn="t"/>
            <a:r>
              <a:rPr lang="en-GB" sz="1200" b="1" i="0" kern="1200" dirty="0">
                <a:solidFill>
                  <a:schemeClr val="tx1"/>
                </a:solidFill>
                <a:effectLst/>
                <a:latin typeface="Arial" panose="020B0604020202020204" pitchFamily="34" charset="0"/>
                <a:ea typeface="+mn-ea"/>
                <a:cs typeface="Arial" panose="020B0604020202020204" pitchFamily="34" charset="0"/>
              </a:rPr>
              <a:t>This means :</a:t>
            </a:r>
            <a:r>
              <a:rPr lang="en-GB" sz="1200" b="0" i="0" kern="1200" dirty="0">
                <a:solidFill>
                  <a:schemeClr val="tx1"/>
                </a:solidFill>
                <a:effectLst/>
                <a:latin typeface="Arial" panose="020B0604020202020204" pitchFamily="34" charset="0"/>
                <a:ea typeface="+mn-ea"/>
                <a:cs typeface="Arial" panose="020B0604020202020204" pitchFamily="34" charset="0"/>
              </a:rPr>
              <a:t> Supporting children's wellbeing and removing barriers that may negatively affect their development.</a:t>
            </a:r>
          </a:p>
          <a:p>
            <a:pPr fontAlgn="t"/>
            <a:endParaRPr lang="en-GB" sz="1200" b="1" i="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Arial" panose="020B0604020202020204" pitchFamily="34" charset="0"/>
                <a:ea typeface="+mn-ea"/>
                <a:cs typeface="Arial" panose="020B0604020202020204" pitchFamily="34" charset="0"/>
              </a:rPr>
              <a:t>Practice example: </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Noticing changes in eating habits, appearance, hygiene or physical wellbeing.</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Identifying concerns regarding self-harm, anxiety, depression or emotional distress.</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Reporting concerns about substance misuse.</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Supporting children who may be struggling with bereavement, trauma or family difficulties.</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Promoting healthy lifestyles, emotional wellbeing and resilience.</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Ensuring children know who they can talk to if they need help.</a:t>
            </a:r>
          </a:p>
          <a:p>
            <a:pPr fontAlgn="t"/>
            <a:endParaRPr lang="en-GB" sz="1200" b="0" i="0" kern="1200" dirty="0">
              <a:solidFill>
                <a:schemeClr val="tx1"/>
              </a:solidFill>
              <a:effectLst/>
              <a:latin typeface="Arial" panose="020B0604020202020204" pitchFamily="34" charset="0"/>
              <a:ea typeface="+mn-ea"/>
              <a:cs typeface="Arial" panose="020B0604020202020204" pitchFamily="34" charset="0"/>
            </a:endParaRPr>
          </a:p>
          <a:p>
            <a:pPr fontAlgn="t"/>
            <a:r>
              <a:rPr lang="en-GB" sz="1200" b="0" i="0" kern="1200" dirty="0">
                <a:solidFill>
                  <a:schemeClr val="tx1"/>
                </a:solidFill>
                <a:effectLst/>
                <a:latin typeface="Arial" panose="020B0604020202020204" pitchFamily="34" charset="0"/>
                <a:ea typeface="+mn-ea"/>
                <a:cs typeface="Arial" panose="020B0604020202020204" pitchFamily="34" charset="0"/>
              </a:rPr>
              <a:t>Children's mental health can be both a safeguarding concern and an indicator that something else is happening in their lives.</a:t>
            </a:r>
          </a:p>
          <a:p>
            <a:pPr fontAlgn="t"/>
            <a:br>
              <a:rPr lang="en-GB" sz="1200" b="0" i="0" kern="1200" dirty="0">
                <a:solidFill>
                  <a:schemeClr val="tx1"/>
                </a:solidFill>
                <a:effectLst/>
                <a:latin typeface="Arial" panose="020B0604020202020204" pitchFamily="34" charset="0"/>
                <a:ea typeface="+mn-ea"/>
                <a:cs typeface="Arial" panose="020B0604020202020204" pitchFamily="34" charset="0"/>
              </a:rPr>
            </a:br>
            <a:endParaRPr lang="en-GB" sz="1200" b="0" i="0" kern="1200" dirty="0">
              <a:solidFill>
                <a:schemeClr val="tx1"/>
              </a:solidFill>
              <a:effectLst/>
              <a:latin typeface="Arial" panose="020B0604020202020204" pitchFamily="34" charset="0"/>
              <a:ea typeface="+mn-ea"/>
              <a:cs typeface="Arial" panose="020B0604020202020204" pitchFamily="34" charset="0"/>
            </a:endParaRPr>
          </a:p>
          <a:p>
            <a:pPr fontAlgn="t"/>
            <a:r>
              <a:rPr lang="en-GB" sz="1200" b="1" i="0" kern="1200" dirty="0">
                <a:solidFill>
                  <a:schemeClr val="tx1"/>
                </a:solidFill>
                <a:effectLst/>
                <a:latin typeface="Arial" panose="020B0604020202020204" pitchFamily="34" charset="0"/>
                <a:ea typeface="+mn-ea"/>
                <a:cs typeface="Arial" panose="020B0604020202020204" pitchFamily="34" charset="0"/>
              </a:rPr>
              <a:t>4. Ensuring That Children Grow Up in Circumstances Consistent With Safe and Effective Care</a:t>
            </a:r>
          </a:p>
          <a:p>
            <a:pPr fontAlgn="t"/>
            <a:r>
              <a:rPr lang="en-GB" sz="1200" b="1" i="0" kern="1200" dirty="0">
                <a:solidFill>
                  <a:schemeClr val="tx1"/>
                </a:solidFill>
                <a:effectLst/>
                <a:latin typeface="Arial" panose="020B0604020202020204" pitchFamily="34" charset="0"/>
                <a:ea typeface="+mn-ea"/>
                <a:cs typeface="Arial" panose="020B0604020202020204" pitchFamily="34" charset="0"/>
              </a:rPr>
              <a:t>This means:</a:t>
            </a:r>
            <a:r>
              <a:rPr lang="en-GB" sz="1200" b="0" i="0" kern="1200" dirty="0">
                <a:solidFill>
                  <a:schemeClr val="tx1"/>
                </a:solidFill>
                <a:effectLst/>
                <a:latin typeface="Arial" panose="020B0604020202020204" pitchFamily="34" charset="0"/>
                <a:ea typeface="+mn-ea"/>
                <a:cs typeface="Arial" panose="020B0604020202020204" pitchFamily="34" charset="0"/>
              </a:rPr>
              <a:t> Helping to ensure children live in environments where their needs are met and they are safe.</a:t>
            </a:r>
          </a:p>
          <a:p>
            <a:pPr fontAlgn="t"/>
            <a:endParaRPr lang="en-GB" sz="1200" b="1" i="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Arial" panose="020B0604020202020204" pitchFamily="34" charset="0"/>
                <a:ea typeface="+mn-ea"/>
                <a:cs typeface="Arial" panose="020B0604020202020204" pitchFamily="34" charset="0"/>
              </a:rPr>
              <a:t>Practice example: </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Reporting concerns about neglect, lack of supervision or unmet basic needs.</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Recognising when children repeatedly arrive hungry, tired or in unsuitable clothing.</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Monitoring attendance and following up unexplained absences.</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Maintaining professional curiosity where explanations do not seem consistent with what is known about the child.</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Working with the DSL and external agencies to support vulnerable children.</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Sharing information appropriately to help build the wider picture of need and risk.</a:t>
            </a:r>
          </a:p>
          <a:p>
            <a:pPr fontAlgn="t"/>
            <a:endParaRPr lang="en-GB" sz="1200" b="0" i="0" kern="1200" dirty="0">
              <a:solidFill>
                <a:schemeClr val="tx1"/>
              </a:solidFill>
              <a:effectLst/>
              <a:latin typeface="Arial" panose="020B0604020202020204" pitchFamily="34" charset="0"/>
              <a:ea typeface="+mn-ea"/>
              <a:cs typeface="Arial" panose="020B0604020202020204" pitchFamily="34" charset="0"/>
            </a:endParaRPr>
          </a:p>
          <a:p>
            <a:pPr fontAlgn="t"/>
            <a:r>
              <a:rPr lang="en-GB" sz="1200" b="0" i="0" kern="1200" dirty="0">
                <a:solidFill>
                  <a:schemeClr val="tx1"/>
                </a:solidFill>
                <a:effectLst/>
                <a:latin typeface="Arial" panose="020B0604020202020204" pitchFamily="34" charset="0"/>
                <a:ea typeface="+mn-ea"/>
                <a:cs typeface="Arial" panose="020B0604020202020204" pitchFamily="34" charset="0"/>
              </a:rPr>
              <a:t>Staff may only see one part of a child's life. Concerns should always be shared so the DSL can assess the bigger picture.</a:t>
            </a:r>
          </a:p>
          <a:p>
            <a:pPr fontAlgn="t"/>
            <a:endParaRPr lang="en-GB" sz="1200" b="0" i="0" kern="1200" dirty="0">
              <a:solidFill>
                <a:schemeClr val="tx1"/>
              </a:solidFill>
              <a:effectLst/>
              <a:latin typeface="Arial" panose="020B0604020202020204" pitchFamily="34" charset="0"/>
              <a:ea typeface="+mn-ea"/>
              <a:cs typeface="Arial" panose="020B0604020202020204" pitchFamily="34" charset="0"/>
            </a:endParaRPr>
          </a:p>
          <a:p>
            <a:pPr fontAlgn="t"/>
            <a:r>
              <a:rPr lang="en-GB" sz="1200" b="1" i="0" kern="1200" dirty="0">
                <a:solidFill>
                  <a:schemeClr val="tx1"/>
                </a:solidFill>
                <a:effectLst/>
                <a:latin typeface="Arial" panose="020B0604020202020204" pitchFamily="34" charset="0"/>
                <a:ea typeface="+mn-ea"/>
                <a:cs typeface="Arial" panose="020B0604020202020204" pitchFamily="34" charset="0"/>
              </a:rPr>
              <a:t>5. Taking Action to Enable All Children to Have the Best Outcomes</a:t>
            </a:r>
          </a:p>
          <a:p>
            <a:pPr fontAlgn="t"/>
            <a:endParaRPr lang="en-GB" sz="1200" b="1" i="0" kern="1200" dirty="0">
              <a:solidFill>
                <a:schemeClr val="tx1"/>
              </a:solidFill>
              <a:effectLst/>
              <a:latin typeface="Arial" panose="020B0604020202020204" pitchFamily="34" charset="0"/>
              <a:ea typeface="+mn-ea"/>
              <a:cs typeface="Arial" panose="020B0604020202020204" pitchFamily="34" charset="0"/>
            </a:endParaRPr>
          </a:p>
          <a:p>
            <a:pPr fontAlgn="t"/>
            <a:r>
              <a:rPr lang="en-GB" sz="1200" b="1" i="0" kern="1200" dirty="0">
                <a:solidFill>
                  <a:schemeClr val="tx1"/>
                </a:solidFill>
                <a:effectLst/>
                <a:latin typeface="Arial" panose="020B0604020202020204" pitchFamily="34" charset="0"/>
                <a:ea typeface="+mn-ea"/>
                <a:cs typeface="Arial" panose="020B0604020202020204" pitchFamily="34" charset="0"/>
              </a:rPr>
              <a:t>This means:</a:t>
            </a:r>
            <a:r>
              <a:rPr lang="en-GB" sz="1200" b="0" i="0" kern="1200" dirty="0">
                <a:solidFill>
                  <a:schemeClr val="tx1"/>
                </a:solidFill>
                <a:effectLst/>
                <a:latin typeface="Arial" panose="020B0604020202020204" pitchFamily="34" charset="0"/>
                <a:ea typeface="+mn-ea"/>
                <a:cs typeface="Arial" panose="020B0604020202020204" pitchFamily="34" charset="0"/>
              </a:rPr>
              <a:t> Creating an environment where children are safe, supported and able to achieve their potential.</a:t>
            </a:r>
          </a:p>
          <a:p>
            <a:pPr marL="0" marR="0" lvl="0" indent="0" algn="l" defTabSz="914400" rtl="0" eaLnBrk="1" fontAlgn="t"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Arial" panose="020B0604020202020204" pitchFamily="34" charset="0"/>
                <a:ea typeface="+mn-ea"/>
                <a:cs typeface="Arial" panose="020B0604020202020204" pitchFamily="34" charset="0"/>
              </a:rPr>
              <a:t>Practice example: </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Maintaining high expectations while understanding barriers children may face.</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Promoting attendance, engagement and inclusion.</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Supporting children with additional vulnerabilities.</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Helping children develop confidence, resilience and positive relationships.</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Ensuring children's voices are heard and taken seriously.</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Challenging discrimination, bullying and harmful behaviour.</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Working collaboratively with families and professionals to support positive outcomes.</a:t>
            </a:r>
          </a:p>
          <a:p>
            <a:pPr fontAlgn="t"/>
            <a:endParaRPr lang="en-GB" sz="1200" b="0" i="0" kern="1200" dirty="0">
              <a:solidFill>
                <a:schemeClr val="tx1"/>
              </a:solidFill>
              <a:effectLst/>
              <a:latin typeface="Arial" panose="020B0604020202020204" pitchFamily="34" charset="0"/>
              <a:ea typeface="+mn-ea"/>
              <a:cs typeface="Arial" panose="020B0604020202020204" pitchFamily="34" charset="0"/>
            </a:endParaRPr>
          </a:p>
          <a:p>
            <a:pPr fontAlgn="t"/>
            <a:r>
              <a:rPr lang="en-GB" sz="1200" b="0" i="0" kern="1200" dirty="0">
                <a:solidFill>
                  <a:schemeClr val="tx1"/>
                </a:solidFill>
                <a:effectLst/>
                <a:latin typeface="Arial" panose="020B0604020202020204" pitchFamily="34" charset="0"/>
                <a:ea typeface="+mn-ea"/>
                <a:cs typeface="Arial" panose="020B0604020202020204" pitchFamily="34" charset="0"/>
              </a:rPr>
              <a:t>Safeguarding is not only about protecting children from harm. It is also about creating the conditions that allow every child to thrive, achieve and reach their full potential.</a:t>
            </a:r>
          </a:p>
          <a:p>
            <a:pPr fontAlgn="t"/>
            <a:endParaRPr lang="en-GB" sz="1200" b="1" i="0" kern="1200" dirty="0">
              <a:solidFill>
                <a:schemeClr val="tx1"/>
              </a:solidFill>
              <a:effectLst/>
              <a:latin typeface="Arial" panose="020B0604020202020204" pitchFamily="34" charset="0"/>
              <a:ea typeface="+mn-ea"/>
              <a:cs typeface="Arial" panose="020B0604020202020204" pitchFamily="34" charset="0"/>
            </a:endParaRPr>
          </a:p>
          <a:p>
            <a:pPr fontAlgn="t"/>
            <a:r>
              <a:rPr lang="en-GB" sz="1200" b="1" i="0" kern="1200" dirty="0">
                <a:solidFill>
                  <a:schemeClr val="tx1"/>
                </a:solidFill>
                <a:effectLst/>
                <a:latin typeface="Arial" panose="020B0604020202020204" pitchFamily="34" charset="0"/>
                <a:ea typeface="+mn-ea"/>
                <a:cs typeface="Arial" panose="020B0604020202020204" pitchFamily="34" charset="0"/>
              </a:rPr>
              <a:t>Key message </a:t>
            </a:r>
          </a:p>
          <a:p>
            <a:pPr fontAlgn="t"/>
            <a:r>
              <a:rPr lang="en-GB" sz="1200" b="1" i="0" kern="1200" dirty="0">
                <a:solidFill>
                  <a:schemeClr val="tx1"/>
                </a:solidFill>
                <a:effectLst/>
                <a:latin typeface="Arial" panose="020B0604020202020204" pitchFamily="34" charset="0"/>
                <a:ea typeface="+mn-ea"/>
                <a:cs typeface="Arial" panose="020B0604020202020204" pitchFamily="34" charset="0"/>
              </a:rPr>
              <a:t>Every member of staff has a safeguarding role. Through noticing concerns, listening to children, recording information accurately, reporting promptly to the DSL, and creating a safe and supportive environment, staff contribute directly to protecting children and helping them achieve the best possible outcomes.</a:t>
            </a:r>
            <a:endParaRPr lang="en-GB" sz="1200" b="0" i="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B1FFB81-7E2C-3749-B71C-8A7E9E574748}" type="slidenum">
              <a:rPr kumimoji="0" lang="en-GB" sz="12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20050157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BBD7C3-F9BA-C4E5-4691-69323769E8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0E2574-FC72-F11D-7364-BD9975F6458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A65B02C-19B4-0415-D87A-6698005AB68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fontAlgn="base"/>
            <a:r>
              <a:rPr lang="en-GB" sz="1200" dirty="0">
                <a:solidFill>
                  <a:schemeClr val="bg1"/>
                </a:solidFill>
                <a:latin typeface="Arial"/>
                <a:cs typeface="Arial"/>
              </a:rPr>
              <a:t>Part 1 KCSIE - What staff need to know and do</a:t>
            </a:r>
            <a:br>
              <a:rPr lang="en-GB" sz="1200" dirty="0">
                <a:solidFill>
                  <a:schemeClr val="bg1"/>
                </a:solidFill>
                <a:latin typeface="Arial"/>
                <a:cs typeface="Arial"/>
              </a:rPr>
            </a:br>
            <a:r>
              <a:rPr lang="en-GB" sz="1200" dirty="0">
                <a:solidFill>
                  <a:schemeClr val="bg1"/>
                </a:solidFill>
              </a:rPr>
              <a:t>A child centred and co-ordinated approach to safeguarding </a:t>
            </a:r>
          </a:p>
          <a:p>
            <a:pPr fontAlgn="base"/>
            <a:endParaRPr lang="en-GB" sz="1200" b="0" i="0" kern="1200" dirty="0">
              <a:solidFill>
                <a:schemeClr val="tx1"/>
              </a:solidFill>
              <a:effectLst/>
              <a:latin typeface="+mn-lt"/>
              <a:ea typeface="+mn-ea"/>
              <a:cs typeface="+mn-cs"/>
            </a:endParaRPr>
          </a:p>
          <a:p>
            <a:pPr marL="285750" lvl="0" indent="-285750">
              <a:buFont typeface="Arial" panose="020B0604020202020204" pitchFamily="34" charset="0"/>
              <a:buChar char="•"/>
            </a:pPr>
            <a:r>
              <a:rPr lang="en-GB" dirty="0"/>
              <a:t>1. Schools and colleges and their staff are an </a:t>
            </a:r>
            <a:r>
              <a:rPr lang="en-GB" b="1" dirty="0"/>
              <a:t>important part of the wider safeguarding system for children</a:t>
            </a:r>
            <a:r>
              <a:rPr lang="en-GB" dirty="0"/>
              <a:t>. This system is described in the statutory guidance Working Together to Safeguard Children.</a:t>
            </a:r>
          </a:p>
          <a:p>
            <a:pPr marL="285750" lvl="0" indent="-285750">
              <a:buFont typeface="Arial" panose="020B0604020202020204" pitchFamily="34" charset="0"/>
              <a:buChar char="•"/>
            </a:pPr>
            <a:endParaRPr lang="en-GB" b="1" dirty="0">
              <a:solidFill>
                <a:srgbClr val="1B203D"/>
              </a:solidFill>
              <a:effectLst/>
              <a:latin typeface="Arial" panose="020B0604020202020204" pitchFamily="34" charset="0"/>
              <a:ea typeface="Times New Roman" panose="02020603050405020304" pitchFamily="18" charset="0"/>
            </a:endParaRPr>
          </a:p>
          <a:p>
            <a:pPr marL="285750" lvl="0" indent="-285750">
              <a:buFont typeface="Arial" panose="020B0604020202020204" pitchFamily="34" charset="0"/>
              <a:buChar char="•"/>
            </a:pPr>
            <a:r>
              <a:rPr lang="en-GB" b="1" dirty="0">
                <a:solidFill>
                  <a:srgbClr val="1B203D"/>
                </a:solidFill>
                <a:effectLst/>
                <a:latin typeface="Arial" panose="020B0604020202020204" pitchFamily="34" charset="0"/>
                <a:ea typeface="Times New Roman" panose="02020603050405020304" pitchFamily="18" charset="0"/>
              </a:rPr>
              <a:t>Safeguarding is everyone’s responsibility</a:t>
            </a:r>
            <a:r>
              <a:rPr lang="en-GB" dirty="0">
                <a:solidFill>
                  <a:srgbClr val="1B203D"/>
                </a:solidFill>
                <a:effectLst/>
                <a:latin typeface="Arial" panose="020B0604020202020204" pitchFamily="34" charset="0"/>
                <a:ea typeface="Times New Roman" panose="02020603050405020304" pitchFamily="18" charset="0"/>
              </a:rPr>
              <a:t> – always take a </a:t>
            </a:r>
            <a:r>
              <a:rPr lang="en-GB" b="1" dirty="0">
                <a:solidFill>
                  <a:srgbClr val="1B203D"/>
                </a:solidFill>
                <a:effectLst/>
                <a:latin typeface="Arial" panose="020B0604020202020204" pitchFamily="34" charset="0"/>
                <a:ea typeface="Times New Roman" panose="02020603050405020304" pitchFamily="18" charset="0"/>
              </a:rPr>
              <a:t>child-centred approach.</a:t>
            </a:r>
          </a:p>
          <a:p>
            <a:pPr marL="285750" lvl="0" indent="-285750">
              <a:buFont typeface="Arial" panose="020B0604020202020204" pitchFamily="34" charset="0"/>
              <a:buChar char="•"/>
            </a:pPr>
            <a:endParaRPr lang="en-GB" dirty="0">
              <a:solidFill>
                <a:srgbClr val="1B203D"/>
              </a:solidFill>
              <a:effectLst/>
              <a:latin typeface="Times New Roman" panose="02020603050405020304" pitchFamily="18" charset="0"/>
              <a:ea typeface="Times New Roman" panose="02020603050405020304" pitchFamily="18" charset="0"/>
            </a:endParaRPr>
          </a:p>
          <a:p>
            <a:pPr marL="285750" lvl="0" indent="-285750">
              <a:buFont typeface="Arial" panose="020B0604020202020204" pitchFamily="34" charset="0"/>
              <a:buChar char="•"/>
            </a:pPr>
            <a:r>
              <a:rPr lang="en-GB" b="1" dirty="0">
                <a:solidFill>
                  <a:srgbClr val="1B203D"/>
                </a:solidFill>
                <a:effectLst/>
                <a:latin typeface="Arial"/>
                <a:ea typeface="Times New Roman" panose="02020603050405020304" pitchFamily="18" charset="0"/>
                <a:cs typeface="Arial"/>
              </a:rPr>
              <a:t>Identify concerns early</a:t>
            </a:r>
            <a:r>
              <a:rPr lang="en-GB" dirty="0">
                <a:solidFill>
                  <a:srgbClr val="1B203D"/>
                </a:solidFill>
                <a:effectLst/>
                <a:latin typeface="Arial"/>
                <a:ea typeface="Times New Roman" panose="02020603050405020304" pitchFamily="18" charset="0"/>
                <a:cs typeface="Arial"/>
              </a:rPr>
              <a:t> and provide help to prevent escalation.</a:t>
            </a:r>
          </a:p>
          <a:p>
            <a:pPr marL="285750" lvl="0" indent="-285750">
              <a:buFont typeface="Arial" panose="020B0604020202020204" pitchFamily="34" charset="0"/>
              <a:buChar char="•"/>
            </a:pPr>
            <a:endParaRPr lang="en-GB" dirty="0">
              <a:solidFill>
                <a:srgbClr val="1B203D"/>
              </a:solidFill>
              <a:effectLst/>
              <a:latin typeface="Times New Roman" panose="02020603050405020304" pitchFamily="18" charset="0"/>
              <a:ea typeface="Times New Roman" panose="02020603050405020304" pitchFamily="18" charset="0"/>
            </a:endParaRPr>
          </a:p>
          <a:p>
            <a:pPr marL="285750" lvl="0" indent="-285750">
              <a:buFont typeface="Arial" panose="020B0604020202020204" pitchFamily="34" charset="0"/>
              <a:buChar char="•"/>
            </a:pPr>
            <a:r>
              <a:rPr lang="en-GB" dirty="0">
                <a:solidFill>
                  <a:srgbClr val="1B203D"/>
                </a:solidFill>
                <a:effectLst/>
                <a:latin typeface="Arial" panose="020B0604020202020204" pitchFamily="34" charset="0"/>
                <a:ea typeface="Times New Roman" panose="02020603050405020304" pitchFamily="18" charset="0"/>
              </a:rPr>
              <a:t>Recognise children who need </a:t>
            </a:r>
            <a:r>
              <a:rPr lang="en-GB" b="1" dirty="0">
                <a:solidFill>
                  <a:srgbClr val="1B203D"/>
                </a:solidFill>
                <a:effectLst/>
                <a:latin typeface="Arial" panose="020B0604020202020204" pitchFamily="34" charset="0"/>
                <a:ea typeface="Times New Roman" panose="02020603050405020304" pitchFamily="18" charset="0"/>
              </a:rPr>
              <a:t>early help</a:t>
            </a:r>
            <a:r>
              <a:rPr lang="en-GB" dirty="0">
                <a:solidFill>
                  <a:srgbClr val="1B203D"/>
                </a:solidFill>
                <a:effectLst/>
                <a:latin typeface="Arial" panose="020B0604020202020204" pitchFamily="34" charset="0"/>
                <a:ea typeface="Times New Roman" panose="02020603050405020304" pitchFamily="18" charset="0"/>
              </a:rPr>
              <a:t> and act quickly.</a:t>
            </a:r>
          </a:p>
          <a:p>
            <a:pPr marL="285750" lvl="0" indent="-285750">
              <a:buFont typeface="Arial" panose="020B0604020202020204" pitchFamily="34" charset="0"/>
              <a:buChar char="•"/>
            </a:pPr>
            <a:endParaRPr lang="en-GB" dirty="0">
              <a:solidFill>
                <a:srgbClr val="1B203D"/>
              </a:solidFill>
              <a:effectLst/>
              <a:latin typeface="Times New Roman" panose="02020603050405020304" pitchFamily="18" charset="0"/>
              <a:ea typeface="Times New Roman" panose="02020603050405020304" pitchFamily="18" charset="0"/>
            </a:endParaRPr>
          </a:p>
          <a:p>
            <a:pPr marL="285750" lvl="0" indent="-285750">
              <a:buFont typeface="Arial" panose="020B0604020202020204" pitchFamily="34" charset="0"/>
              <a:buChar char="•"/>
            </a:pPr>
            <a:r>
              <a:rPr lang="en-GB" dirty="0">
                <a:solidFill>
                  <a:srgbClr val="1B203D"/>
                </a:solidFill>
                <a:effectLst/>
                <a:latin typeface="Arial" panose="020B0604020202020204" pitchFamily="34" charset="0"/>
                <a:ea typeface="Times New Roman" panose="02020603050405020304" pitchFamily="18" charset="0"/>
              </a:rPr>
              <a:t>Maintain a </a:t>
            </a:r>
            <a:r>
              <a:rPr lang="en-GB" b="1" dirty="0">
                <a:solidFill>
                  <a:srgbClr val="1B203D"/>
                </a:solidFill>
                <a:effectLst/>
                <a:latin typeface="Arial" panose="020B0604020202020204" pitchFamily="34" charset="0"/>
                <a:ea typeface="Times New Roman" panose="02020603050405020304" pitchFamily="18" charset="0"/>
              </a:rPr>
              <a:t>safe learning environment.</a:t>
            </a:r>
          </a:p>
          <a:p>
            <a:pPr marL="285750" lvl="0" indent="-285750">
              <a:buFont typeface="Arial" panose="020B0604020202020204" pitchFamily="34" charset="0"/>
              <a:buChar char="•"/>
            </a:pPr>
            <a:endParaRPr lang="en-GB" dirty="0">
              <a:solidFill>
                <a:srgbClr val="1B203D"/>
              </a:solidFill>
              <a:effectLst/>
              <a:latin typeface="Times New Roman" panose="02020603050405020304" pitchFamily="18" charset="0"/>
              <a:ea typeface="Times New Roman" panose="02020603050405020304" pitchFamily="18" charset="0"/>
            </a:endParaRPr>
          </a:p>
          <a:p>
            <a:pPr marL="285750" indent="-285750">
              <a:buFont typeface="Arial" panose="020B0604020202020204" pitchFamily="34" charset="0"/>
              <a:buChar char="•"/>
            </a:pPr>
            <a:r>
              <a:rPr lang="en-GB" b="1" dirty="0">
                <a:solidFill>
                  <a:srgbClr val="1B203D"/>
                </a:solidFill>
                <a:effectLst/>
                <a:latin typeface="Arial"/>
                <a:ea typeface="Times New Roman" panose="02020603050405020304" pitchFamily="18" charset="0"/>
                <a:cs typeface="Arial"/>
              </a:rPr>
              <a:t>Report concerns immediately</a:t>
            </a:r>
            <a:r>
              <a:rPr lang="en-GB" b="1" dirty="0">
                <a:solidFill>
                  <a:srgbClr val="1B203D"/>
                </a:solidFill>
                <a:latin typeface="Arial"/>
                <a:ea typeface="Times New Roman" panose="02020603050405020304" pitchFamily="18" charset="0"/>
                <a:cs typeface="Arial"/>
              </a:rPr>
              <a:t>. </a:t>
            </a:r>
            <a:r>
              <a:rPr lang="en-GB" dirty="0">
                <a:solidFill>
                  <a:srgbClr val="1B203D"/>
                </a:solidFill>
                <a:latin typeface="Arial"/>
                <a:ea typeface="Times New Roman" panose="02020603050405020304" pitchFamily="18" charset="0"/>
                <a:cs typeface="Arial"/>
              </a:rPr>
              <a:t>Know who the </a:t>
            </a:r>
            <a:r>
              <a:rPr lang="en-GB" b="1" dirty="0">
                <a:solidFill>
                  <a:srgbClr val="1B203D"/>
                </a:solidFill>
                <a:latin typeface="Arial"/>
                <a:ea typeface="Times New Roman" panose="02020603050405020304" pitchFamily="18" charset="0"/>
                <a:cs typeface="Arial"/>
              </a:rPr>
              <a:t>DSL/DDSL </a:t>
            </a:r>
            <a:r>
              <a:rPr lang="en-GB" dirty="0">
                <a:solidFill>
                  <a:srgbClr val="1B203D"/>
                </a:solidFill>
                <a:latin typeface="Arial"/>
                <a:ea typeface="Times New Roman" panose="02020603050405020304" pitchFamily="18" charset="0"/>
                <a:cs typeface="Arial"/>
              </a:rPr>
              <a:t>are and follow reporting procedures.</a:t>
            </a:r>
          </a:p>
          <a:p>
            <a:pPr marL="285750" lvl="0" indent="-285750">
              <a:buFont typeface="Arial" panose="020B0604020202020204" pitchFamily="34" charset="0"/>
              <a:buChar char="•"/>
            </a:pPr>
            <a:endParaRPr lang="en-GB" dirty="0">
              <a:solidFill>
                <a:srgbClr val="1B203D"/>
              </a:solidFill>
              <a:latin typeface="Arial" panose="020B0604020202020204" pitchFamily="34" charset="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en-GB" b="1" dirty="0">
                <a:solidFill>
                  <a:srgbClr val="1B203D"/>
                </a:solidFill>
                <a:latin typeface="Arial"/>
                <a:cs typeface="Arial"/>
              </a:rPr>
              <a:t>No single person can have a full picture</a:t>
            </a:r>
            <a:r>
              <a:rPr lang="en-GB" dirty="0">
                <a:solidFill>
                  <a:srgbClr val="1B203D"/>
                </a:solidFill>
                <a:latin typeface="Arial"/>
                <a:cs typeface="Arial"/>
              </a:rPr>
              <a:t> of a child’s needs and circumstances. If children and families are to receive the right help at the right time, </a:t>
            </a:r>
            <a:r>
              <a:rPr lang="en-GB" b="1" dirty="0">
                <a:solidFill>
                  <a:srgbClr val="1B203D"/>
                </a:solidFill>
                <a:latin typeface="Arial"/>
                <a:cs typeface="Arial"/>
              </a:rPr>
              <a:t>everyone who comes into contact with them has a role to play</a:t>
            </a:r>
            <a:r>
              <a:rPr lang="en-GB" dirty="0">
                <a:solidFill>
                  <a:srgbClr val="1B203D"/>
                </a:solidFill>
                <a:latin typeface="Arial"/>
                <a:cs typeface="Arial"/>
              </a:rPr>
              <a:t> in identifying concerns, sharing information, and taking prompt action.</a:t>
            </a:r>
          </a:p>
          <a:p>
            <a:pPr marL="285750" indent="-285750">
              <a:buFont typeface="Arial" panose="020B0604020202020204" pitchFamily="34" charset="0"/>
              <a:buChar char="•"/>
            </a:pPr>
            <a:endParaRPr lang="en-GB" dirty="0">
              <a:solidFill>
                <a:srgbClr val="1B203D"/>
              </a:solidFill>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dirty="0">
                <a:solidFill>
                  <a:srgbClr val="1B203D"/>
                </a:solidFill>
                <a:latin typeface="Arial"/>
                <a:ea typeface="Times New Roman" panose="02020603050405020304" pitchFamily="18" charset="0"/>
                <a:cs typeface="Arial"/>
              </a:rPr>
              <a:t>All staff should be aware of the indicators of abuse, neglect &amp; exploitation.</a:t>
            </a:r>
          </a:p>
          <a:p>
            <a:pPr marL="285750" lvl="0" indent="-285750">
              <a:buFont typeface="Arial" panose="020B0604020202020204" pitchFamily="34" charset="0"/>
              <a:buChar char="•"/>
            </a:pPr>
            <a:endParaRPr lang="en-GB" dirty="0">
              <a:solidFill>
                <a:srgbClr val="1B203D"/>
              </a:solidFill>
              <a:latin typeface="Arial" panose="020B0604020202020204" pitchFamily="34" charset="0"/>
              <a:ea typeface="Times New Roman" panose="02020603050405020304" pitchFamily="18" charset="0"/>
              <a:cs typeface="Arial" panose="020B0604020202020204" pitchFamily="34" charset="0"/>
            </a:endParaRPr>
          </a:p>
          <a:p>
            <a:pPr marL="285750" lvl="0" indent="-285750">
              <a:buFont typeface="Arial" panose="020B0604020202020204" pitchFamily="34" charset="0"/>
              <a:buChar char="•"/>
            </a:pPr>
            <a:r>
              <a:rPr lang="en-GB" b="1" dirty="0">
                <a:solidFill>
                  <a:srgbClr val="1B203D"/>
                </a:solidFill>
                <a:latin typeface="Arial" panose="020B0604020202020204" pitchFamily="34" charset="0"/>
                <a:ea typeface="Times New Roman" panose="02020603050405020304" pitchFamily="18" charset="0"/>
              </a:rPr>
              <a:t>Being professionally curious and knowing what to look out for is vital.</a:t>
            </a:r>
            <a:endParaRPr lang="en-GB" b="1" dirty="0">
              <a:latin typeface="Arial" panose="020B0604020202020204" pitchFamily="34" charset="0"/>
              <a:ea typeface="Times New Roman" panose="02020603050405020304" pitchFamily="18" charset="0"/>
            </a:endParaRPr>
          </a:p>
          <a:p>
            <a:pPr fontAlgn="base"/>
            <a:endParaRPr lang="en-GB" sz="1200" b="0" i="0" kern="1200" dirty="0">
              <a:solidFill>
                <a:schemeClr val="tx1"/>
              </a:solidFill>
              <a:effectLst/>
              <a:latin typeface="+mn-lt"/>
              <a:ea typeface="+mn-ea"/>
              <a:cs typeface="+mn-cs"/>
            </a:endParaRPr>
          </a:p>
          <a:p>
            <a:pPr fontAlgn="base"/>
            <a:r>
              <a:rPr lang="en-GB" dirty="0"/>
              <a:t>1. Schools and colleges and their staff are an important part of the wider safeguarding system for children. This system is described in the statutory guidance Working Together to Safeguard Children. 2. Safeguarding and promoting the welfare of children is everyone’s responsibility. ‘Children’ means everyone under the age of 18. In order to fulfil this responsibility effectively, all practitioners should make sure their approach is child centred. This means that they should consider, at all times, what is in the best interests of the child. 3. No single practitioner can have a full picture of a child’s needs and circumstances. If children and families are to receive the right help at the right time, everyone who comes into contact with them has a role to play in identifying concerns, sharing information and taking prompt action. Safeguarding and promoting the welfare of children is defined for the purposes of this guidance as: • providing help and support to meet the needs of children as soon as problems emerge, • protecting children from maltreatment, whether that is within or outside the home, including online, • preventing the impairment of children’s mental and physical health or development, • ensuring that children grow up in circumstances consistent with the provision of safe and effective care, and • taking action to enable all children to have the best outcomes. The role of school and college staff 4. School and college staff are in a position to identify concerns early, provide help for children, and prevent concerns from escalating. 5. All staff have a responsibility to provide a safe environment in which children can learn. 8 DRAFT – NOT CURRENT DfE POLICY 6. All staff should be prepared to identify children who may benefit from Family Help.4 Family Help means providing support as soon as a problem emerges at any point in a child’s life, from the foundation years through to the teenage years. 7. Any staff member who has any concerns about a child’s welfare should follow the processes set out in paragraphs 54-60. Staff should expect to support children’s social care and other agencies following any referral. 8. Every school and college should have a designated safeguarding lead who will provide support to staff to carry out their safeguarding duties and who will liaise closely with other services such as local authority children’s social care. 9. The designated safeguarding lead (and any deputies) are most likely to have a complete safeguarding picture within education and be the most appropriate person to advise on the response to safeguarding concerns. 10. The Teachers’ Standards 2012 state that teachers (which includes headteachers) should safeguard children’s wellbeing and maintain public trust in the teaching profession as part of their professional duties.5 </a:t>
            </a:r>
            <a:endParaRPr lang="en-GB" sz="1200" b="0" i="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30F533D1-4E06-3677-CF05-778F6D7CBAD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E33447-85CD-48AC-96B2-25B9E8AD4C3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Arial" charset="0"/>
            </a:endParaRPr>
          </a:p>
        </p:txBody>
      </p:sp>
    </p:spTree>
    <p:extLst>
      <p:ext uri="{BB962C8B-B14F-4D97-AF65-F5344CB8AC3E}">
        <p14:creationId xmlns:p14="http://schemas.microsoft.com/office/powerpoint/2010/main" val="7989642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DSL could refer to part one of </a:t>
            </a:r>
            <a:r>
              <a:rPr lang="en-GB" dirty="0" err="1"/>
              <a:t>KCSiE</a:t>
            </a:r>
            <a:r>
              <a:rPr lang="en-GB" dirty="0"/>
              <a:t> and ask them to read this given the time to provide full explanations , it would also help to inform staff and  volunteers when they are booked on their next safeguarding children training </a:t>
            </a:r>
          </a:p>
        </p:txBody>
      </p:sp>
      <p:sp>
        <p:nvSpPr>
          <p:cNvPr id="4" name="Slide Number Placeholder 3"/>
          <p:cNvSpPr>
            <a:spLocks noGrp="1"/>
          </p:cNvSpPr>
          <p:nvPr>
            <p:ph type="sldNum" sz="quarter" idx="5"/>
          </p:nvPr>
        </p:nvSpPr>
        <p:spPr/>
        <p:txBody>
          <a:bodyPr/>
          <a:lstStyle/>
          <a:p>
            <a:fld id="{C703EA72-9AA7-4FF6-B463-5BEA8489D878}" type="slidenum">
              <a:rPr lang="en-GB" smtClean="0"/>
              <a:t>15</a:t>
            </a:fld>
            <a:endParaRPr lang="en-GB"/>
          </a:p>
        </p:txBody>
      </p:sp>
    </p:spTree>
    <p:extLst>
      <p:ext uri="{BB962C8B-B14F-4D97-AF65-F5344CB8AC3E}">
        <p14:creationId xmlns:p14="http://schemas.microsoft.com/office/powerpoint/2010/main" val="40249241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DSL could refer to part one of </a:t>
            </a:r>
            <a:r>
              <a:rPr lang="en-GB" dirty="0" err="1"/>
              <a:t>KCSiE</a:t>
            </a:r>
            <a:r>
              <a:rPr lang="en-GB" dirty="0"/>
              <a:t> and ask them to read this given the time to provide full explanations , it would also help to inform staff and  volunteers when they are booked on their next safeguarding children training </a:t>
            </a:r>
          </a:p>
          <a:p>
            <a:endParaRPr lang="en-GB" dirty="0"/>
          </a:p>
        </p:txBody>
      </p:sp>
      <p:sp>
        <p:nvSpPr>
          <p:cNvPr id="4" name="Slide Number Placeholder 3"/>
          <p:cNvSpPr>
            <a:spLocks noGrp="1"/>
          </p:cNvSpPr>
          <p:nvPr>
            <p:ph type="sldNum" sz="quarter" idx="5"/>
          </p:nvPr>
        </p:nvSpPr>
        <p:spPr/>
        <p:txBody>
          <a:bodyPr/>
          <a:lstStyle/>
          <a:p>
            <a:fld id="{C703EA72-9AA7-4FF6-B463-5BEA8489D878}" type="slidenum">
              <a:rPr lang="en-GB" smtClean="0"/>
              <a:t>16</a:t>
            </a:fld>
            <a:endParaRPr lang="en-GB"/>
          </a:p>
        </p:txBody>
      </p:sp>
    </p:spTree>
    <p:extLst>
      <p:ext uri="{BB962C8B-B14F-4D97-AF65-F5344CB8AC3E}">
        <p14:creationId xmlns:p14="http://schemas.microsoft.com/office/powerpoint/2010/main" val="14523302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DSL could refer to part one of </a:t>
            </a:r>
            <a:r>
              <a:rPr lang="en-GB" dirty="0" err="1"/>
              <a:t>KCSiE</a:t>
            </a:r>
            <a:r>
              <a:rPr lang="en-GB" dirty="0"/>
              <a:t> and ask them to read this given the time to provide full explanations , it would also help to inform staff and  volunteers when they are booked on their next safeguarding children training </a:t>
            </a:r>
          </a:p>
          <a:p>
            <a:endParaRPr lang="en-GB" dirty="0"/>
          </a:p>
        </p:txBody>
      </p:sp>
      <p:sp>
        <p:nvSpPr>
          <p:cNvPr id="4" name="Slide Number Placeholder 3"/>
          <p:cNvSpPr>
            <a:spLocks noGrp="1"/>
          </p:cNvSpPr>
          <p:nvPr>
            <p:ph type="sldNum" sz="quarter" idx="5"/>
          </p:nvPr>
        </p:nvSpPr>
        <p:spPr/>
        <p:txBody>
          <a:bodyPr/>
          <a:lstStyle/>
          <a:p>
            <a:fld id="{C703EA72-9AA7-4FF6-B463-5BEA8489D878}" type="slidenum">
              <a:rPr lang="en-GB" smtClean="0"/>
              <a:t>17</a:t>
            </a:fld>
            <a:endParaRPr lang="en-GB"/>
          </a:p>
        </p:txBody>
      </p:sp>
    </p:spTree>
    <p:extLst>
      <p:ext uri="{BB962C8B-B14F-4D97-AF65-F5344CB8AC3E}">
        <p14:creationId xmlns:p14="http://schemas.microsoft.com/office/powerpoint/2010/main" val="24496259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DSL could refer to part one of </a:t>
            </a:r>
            <a:r>
              <a:rPr lang="en-GB" dirty="0" err="1"/>
              <a:t>KCSiE</a:t>
            </a:r>
            <a:r>
              <a:rPr lang="en-GB" dirty="0"/>
              <a:t> and ask them to read this given the time to provide full explanations , it would also help to inform staff and  volunteers when they are booked on their next safeguarding children training </a:t>
            </a:r>
          </a:p>
          <a:p>
            <a:endParaRPr lang="en-GB" dirty="0"/>
          </a:p>
        </p:txBody>
      </p:sp>
      <p:sp>
        <p:nvSpPr>
          <p:cNvPr id="4" name="Slide Number Placeholder 3"/>
          <p:cNvSpPr>
            <a:spLocks noGrp="1"/>
          </p:cNvSpPr>
          <p:nvPr>
            <p:ph type="sldNum" sz="quarter" idx="5"/>
          </p:nvPr>
        </p:nvSpPr>
        <p:spPr/>
        <p:txBody>
          <a:bodyPr/>
          <a:lstStyle/>
          <a:p>
            <a:fld id="{C703EA72-9AA7-4FF6-B463-5BEA8489D878}" type="slidenum">
              <a:rPr lang="en-GB" smtClean="0"/>
              <a:t>18</a:t>
            </a:fld>
            <a:endParaRPr lang="en-GB"/>
          </a:p>
        </p:txBody>
      </p:sp>
    </p:spTree>
    <p:extLst>
      <p:ext uri="{BB962C8B-B14F-4D97-AF65-F5344CB8AC3E}">
        <p14:creationId xmlns:p14="http://schemas.microsoft.com/office/powerpoint/2010/main" val="19624007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DSL could refer to part one of </a:t>
            </a:r>
            <a:r>
              <a:rPr lang="en-GB" dirty="0" err="1"/>
              <a:t>KCSiE</a:t>
            </a:r>
            <a:r>
              <a:rPr lang="en-GB" dirty="0"/>
              <a:t> and ask them to read this given the time to provide full explanations , it would also help to inform staff and  volunteers when they are booked on their next safeguarding children training </a:t>
            </a:r>
          </a:p>
          <a:p>
            <a:endParaRPr lang="en-GB" dirty="0"/>
          </a:p>
        </p:txBody>
      </p:sp>
      <p:sp>
        <p:nvSpPr>
          <p:cNvPr id="4" name="Slide Number Placeholder 3"/>
          <p:cNvSpPr>
            <a:spLocks noGrp="1"/>
          </p:cNvSpPr>
          <p:nvPr>
            <p:ph type="sldNum" sz="quarter" idx="5"/>
          </p:nvPr>
        </p:nvSpPr>
        <p:spPr/>
        <p:txBody>
          <a:bodyPr/>
          <a:lstStyle/>
          <a:p>
            <a:fld id="{C703EA72-9AA7-4FF6-B463-5BEA8489D878}" type="slidenum">
              <a:rPr lang="en-GB" smtClean="0"/>
              <a:t>19</a:t>
            </a:fld>
            <a:endParaRPr lang="en-GB"/>
          </a:p>
        </p:txBody>
      </p:sp>
    </p:spTree>
    <p:extLst>
      <p:ext uri="{BB962C8B-B14F-4D97-AF65-F5344CB8AC3E}">
        <p14:creationId xmlns:p14="http://schemas.microsoft.com/office/powerpoint/2010/main" val="19357079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99F87-60E7-8260-1FA9-CAEB3D8676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1621AC-6E34-356F-3E9D-D926DC06F7E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DC4F3E1-D123-90B5-A3FA-C7002DE6423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a:p>
            <a:r>
              <a:rPr lang="en-GB" dirty="0"/>
              <a:t>Induction should include the: </a:t>
            </a:r>
          </a:p>
          <a:p>
            <a:pPr marL="228600" indent="-228600">
              <a:buFont typeface="+mj-lt"/>
              <a:buAutoNum type="arabicPeriod"/>
            </a:pPr>
            <a:r>
              <a:rPr lang="en-GB" dirty="0"/>
              <a:t>• </a:t>
            </a:r>
            <a:r>
              <a:rPr lang="en-GB" b="1" dirty="0"/>
              <a:t>child protection policy </a:t>
            </a:r>
            <a:r>
              <a:rPr lang="en-GB" dirty="0"/>
              <a:t>(which should amongst other things also include the policy and procedures to deal with child-on-child abuse), </a:t>
            </a:r>
          </a:p>
          <a:p>
            <a:pPr marL="228600" indent="-228600">
              <a:buFont typeface="+mj-lt"/>
              <a:buAutoNum type="arabicPeriod"/>
            </a:pPr>
            <a:r>
              <a:rPr lang="en-GB" dirty="0"/>
              <a:t>• </a:t>
            </a:r>
            <a:r>
              <a:rPr lang="en-GB" b="1" dirty="0"/>
              <a:t>behaviour policy </a:t>
            </a:r>
            <a:r>
              <a:rPr lang="en-GB" dirty="0"/>
              <a:t>(which should include measures to), </a:t>
            </a:r>
          </a:p>
          <a:p>
            <a:pPr marL="228600" indent="-228600">
              <a:buFont typeface="+mj-lt"/>
              <a:buAutoNum type="arabicPeriod"/>
            </a:pPr>
            <a:r>
              <a:rPr lang="en-GB" dirty="0"/>
              <a:t>• </a:t>
            </a:r>
            <a:r>
              <a:rPr lang="en-GB" b="1" dirty="0"/>
              <a:t>staff behaviour policy </a:t>
            </a:r>
            <a:r>
              <a:rPr lang="en-GB" dirty="0"/>
              <a:t>(sometimes called a code of conduct) should amongst other things, include low-level concerns, </a:t>
            </a:r>
            <a:r>
              <a:rPr lang="en-GB" b="1" dirty="0"/>
              <a:t>prevent bullying, including cyberbullying, prejudice-based and discriminatory bullying </a:t>
            </a:r>
            <a:r>
              <a:rPr lang="en-GB" dirty="0"/>
              <a:t>allegations against staff and whistleblowing, </a:t>
            </a:r>
          </a:p>
          <a:p>
            <a:pPr marL="228600" indent="-228600">
              <a:buFont typeface="+mj-lt"/>
              <a:buAutoNum type="arabicPeriod"/>
            </a:pPr>
            <a:r>
              <a:rPr lang="en-GB" dirty="0"/>
              <a:t>• </a:t>
            </a:r>
            <a:r>
              <a:rPr lang="en-GB" b="1" dirty="0"/>
              <a:t>safeguarding response </a:t>
            </a:r>
            <a:r>
              <a:rPr lang="en-GB" dirty="0"/>
              <a:t>to </a:t>
            </a:r>
            <a:r>
              <a:rPr lang="en-GB" b="1" dirty="0"/>
              <a:t>children who are absent from education</a:t>
            </a:r>
            <a:r>
              <a:rPr lang="en-GB" dirty="0"/>
              <a:t>, particularly on repeat occasions and/or prolonged periods, and </a:t>
            </a:r>
          </a:p>
          <a:p>
            <a:pPr marL="228600" indent="-228600">
              <a:buFont typeface="+mj-lt"/>
              <a:buAutoNum type="arabicPeriod"/>
            </a:pPr>
            <a:r>
              <a:rPr lang="en-GB" dirty="0"/>
              <a:t>• </a:t>
            </a:r>
            <a:r>
              <a:rPr lang="en-GB" b="1" dirty="0"/>
              <a:t>role of the designated safeguarding lead </a:t>
            </a:r>
            <a:r>
              <a:rPr lang="en-GB" dirty="0"/>
              <a:t>(including the identity of the designated safeguarding lead and any deputies). </a:t>
            </a:r>
          </a:p>
          <a:p>
            <a:pPr marL="228600" indent="-228600">
              <a:buFont typeface="+mj-lt"/>
              <a:buAutoNum type="arabicPeriod"/>
            </a:pPr>
            <a:r>
              <a:rPr lang="en-GB" dirty="0"/>
              <a:t>Part one </a:t>
            </a:r>
            <a:r>
              <a:rPr lang="en-GB" dirty="0" err="1"/>
              <a:t>KCSiE</a:t>
            </a:r>
            <a:r>
              <a:rPr lang="en-GB" dirty="0"/>
              <a:t> </a:t>
            </a:r>
          </a:p>
        </p:txBody>
      </p:sp>
      <p:sp>
        <p:nvSpPr>
          <p:cNvPr id="4" name="Slide Number Placeholder 3">
            <a:extLst>
              <a:ext uri="{FF2B5EF4-FFF2-40B4-BE49-F238E27FC236}">
                <a16:creationId xmlns:a16="http://schemas.microsoft.com/office/drawing/2014/main" id="{26562AEE-5D60-AA3B-3485-AA2994E46D8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E33447-85CD-48AC-96B2-25B9E8AD4C3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Arial" charset="0"/>
            </a:endParaRPr>
          </a:p>
        </p:txBody>
      </p:sp>
    </p:spTree>
    <p:extLst>
      <p:ext uri="{BB962C8B-B14F-4D97-AF65-F5344CB8AC3E}">
        <p14:creationId xmlns:p14="http://schemas.microsoft.com/office/powerpoint/2010/main" val="17921201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DSL could refer to part one of </a:t>
            </a:r>
            <a:r>
              <a:rPr lang="en-GB" dirty="0" err="1"/>
              <a:t>KCSiE</a:t>
            </a:r>
            <a:r>
              <a:rPr lang="en-GB" dirty="0"/>
              <a:t> and ask them to read this given the time to provide full explanations , it would also help to inform staff and  volunteers when they are booked on their next safeguarding children training </a:t>
            </a:r>
          </a:p>
          <a:p>
            <a:endParaRPr lang="en-GB" dirty="0"/>
          </a:p>
        </p:txBody>
      </p:sp>
      <p:sp>
        <p:nvSpPr>
          <p:cNvPr id="4" name="Slide Number Placeholder 3"/>
          <p:cNvSpPr>
            <a:spLocks noGrp="1"/>
          </p:cNvSpPr>
          <p:nvPr>
            <p:ph type="sldNum" sz="quarter" idx="5"/>
          </p:nvPr>
        </p:nvSpPr>
        <p:spPr/>
        <p:txBody>
          <a:bodyPr/>
          <a:lstStyle/>
          <a:p>
            <a:fld id="{C703EA72-9AA7-4FF6-B463-5BEA8489D878}" type="slidenum">
              <a:rPr lang="en-GB" smtClean="0"/>
              <a:t>20</a:t>
            </a:fld>
            <a:endParaRPr lang="en-GB"/>
          </a:p>
        </p:txBody>
      </p:sp>
    </p:spTree>
    <p:extLst>
      <p:ext uri="{BB962C8B-B14F-4D97-AF65-F5344CB8AC3E}">
        <p14:creationId xmlns:p14="http://schemas.microsoft.com/office/powerpoint/2010/main" val="38664594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DSL could refer to part Annex A of </a:t>
            </a:r>
            <a:r>
              <a:rPr lang="en-GB" dirty="0" err="1"/>
              <a:t>KCSiE</a:t>
            </a:r>
            <a:r>
              <a:rPr lang="en-GB" dirty="0"/>
              <a:t> and ask them to read this given the time to provide full explanations; it would also help to inform staff and  volunteers when they are booked on their next safeguarding children training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Key message is that all staff and volunteers are expected to know what to look out for  / what the indicators of these safeguarding issues are and reinforce always speak to DSL team if they are concerned. </a:t>
            </a:r>
          </a:p>
          <a:p>
            <a:endParaRPr lang="en-GB" dirty="0"/>
          </a:p>
        </p:txBody>
      </p:sp>
      <p:sp>
        <p:nvSpPr>
          <p:cNvPr id="4" name="Slide Number Placeholder 3"/>
          <p:cNvSpPr>
            <a:spLocks noGrp="1"/>
          </p:cNvSpPr>
          <p:nvPr>
            <p:ph type="sldNum" sz="quarter" idx="5"/>
          </p:nvPr>
        </p:nvSpPr>
        <p:spPr/>
        <p:txBody>
          <a:bodyPr/>
          <a:lstStyle/>
          <a:p>
            <a:fld id="{C703EA72-9AA7-4FF6-B463-5BEA8489D878}" type="slidenum">
              <a:rPr lang="en-GB" smtClean="0"/>
              <a:t>21</a:t>
            </a:fld>
            <a:endParaRPr lang="en-GB"/>
          </a:p>
        </p:txBody>
      </p:sp>
    </p:spTree>
    <p:extLst>
      <p:ext uri="{BB962C8B-B14F-4D97-AF65-F5344CB8AC3E}">
        <p14:creationId xmlns:p14="http://schemas.microsoft.com/office/powerpoint/2010/main" val="20495748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B4AAA-07F9-12E2-EC89-1FD3ED8E24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BC17DB-9A4E-67C1-ABCF-77901832EC3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2C3322C-A8E1-26CD-586A-BC72AA82624B}"/>
              </a:ext>
            </a:extLst>
          </p:cNvPr>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200" b="1" u="sng" dirty="0">
                <a:solidFill>
                  <a:srgbClr val="1B203D"/>
                </a:solidFill>
                <a:latin typeface="Arial" panose="020B0604020202020204" pitchFamily="34" charset="0"/>
                <a:cs typeface="Arial" panose="020B0604020202020204" pitchFamily="34" charset="0"/>
              </a:rPr>
              <a:t>Response to L</a:t>
            </a:r>
            <a:r>
              <a:rPr lang="en-GB" sz="1200" b="1" u="sng" dirty="0">
                <a:solidFill>
                  <a:srgbClr val="1B203D"/>
                </a:solidFill>
                <a:latin typeface="Arial"/>
                <a:ea typeface="Times New Roman" panose="02020603050405020304" pitchFamily="18" charset="0"/>
                <a:cs typeface="Arial"/>
              </a:rPr>
              <a:t>ow Level Concerns or  Allegations that meet the threshold </a:t>
            </a:r>
            <a:endParaRPr lang="en-GB" sz="1200" dirty="0">
              <a:solidFill>
                <a:srgbClr val="1B203D"/>
              </a:solidFill>
              <a:latin typeface="+mn-lt"/>
              <a:cs typeface="+mn-cs"/>
            </a:endParaRPr>
          </a:p>
          <a:p>
            <a:pPr>
              <a:lnSpc>
                <a:spcPct val="107000"/>
              </a:lnSpc>
              <a:spcAft>
                <a:spcPts val="800"/>
              </a:spcAft>
            </a:pPr>
            <a:endParaRPr lang="en-GB" sz="1200" b="1" kern="10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b="1" kern="10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Start with the notion that the large majority of people that work and volunteer with children do so for the right reasons but the ethos must be ‘ it could happen here’ </a:t>
            </a:r>
          </a:p>
          <a:p>
            <a:pPr>
              <a:lnSpc>
                <a:spcPct val="107000"/>
              </a:lnSpc>
              <a:spcAft>
                <a:spcPts val="800"/>
              </a:spcAft>
            </a:pPr>
            <a:endParaRPr lang="en-GB" sz="1200" b="1" kern="10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b="1" kern="10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What school and college staff should do if they have a safeguarding concern or an allegation about another staff member</a:t>
            </a:r>
            <a:endParaRPr lang="en-GB" sz="1200" b="1"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200" dirty="0">
              <a:effectLst/>
              <a:latin typeface="Arial" panose="020B0604020202020204" pitchFamily="34" charset="0"/>
              <a:ea typeface="Times New Roman" panose="02020603050405020304" pitchFamily="18" charset="0"/>
            </a:endParaRPr>
          </a:p>
          <a:p>
            <a:r>
              <a:rPr lang="en-GB" sz="1200" dirty="0">
                <a:effectLst/>
                <a:latin typeface="Arial" panose="020B0604020202020204" pitchFamily="34" charset="0"/>
                <a:ea typeface="Times New Roman" panose="02020603050405020304" pitchFamily="18" charset="0"/>
              </a:rPr>
              <a:t>69. Schools and colleges should </a:t>
            </a:r>
            <a:r>
              <a:rPr lang="en-GB" sz="1200" b="1" dirty="0">
                <a:effectLst/>
                <a:latin typeface="Arial" panose="020B0604020202020204" pitchFamily="34" charset="0"/>
                <a:ea typeface="Times New Roman" panose="02020603050405020304" pitchFamily="18" charset="0"/>
              </a:rPr>
              <a:t>have processes and procedures in place to manage any safeguarding concern or allegation (no matter how small) about staff members</a:t>
            </a:r>
            <a:r>
              <a:rPr lang="en-GB" sz="1200" dirty="0">
                <a:effectLst/>
                <a:latin typeface="Arial" panose="020B0604020202020204" pitchFamily="34" charset="0"/>
                <a:ea typeface="Times New Roman" panose="02020603050405020304" pitchFamily="18" charset="0"/>
              </a:rPr>
              <a:t> (including supply staff, volunteers, and contractors). </a:t>
            </a:r>
            <a:endParaRPr lang="en-GB" sz="1200" dirty="0">
              <a:effectLst/>
              <a:latin typeface="Times New Roman" panose="02020603050405020304" pitchFamily="18" charset="0"/>
              <a:ea typeface="Times New Roman" panose="02020603050405020304" pitchFamily="18" charset="0"/>
            </a:endParaRPr>
          </a:p>
          <a:p>
            <a:r>
              <a:rPr lang="en-GB" sz="1200" b="1" i="1" dirty="0">
                <a:solidFill>
                  <a:srgbClr val="002060"/>
                </a:solidFill>
                <a:effectLst/>
                <a:latin typeface="Arial" panose="020B0604020202020204" pitchFamily="34" charset="0"/>
                <a:ea typeface="Times New Roman" panose="02020603050405020304" pitchFamily="18" charset="0"/>
              </a:rPr>
              <a:t>Schools’ processes and procedures for managing safeguarding concerns and allegation about staff. </a:t>
            </a:r>
            <a:endParaRPr lang="en-GB" sz="1200" i="1"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p>
          <a:p>
            <a:r>
              <a:rPr lang="en-GB" dirty="0" err="1"/>
              <a:t>Llc</a:t>
            </a:r>
            <a:r>
              <a:rPr lang="en-GB" dirty="0"/>
              <a:t> response</a:t>
            </a:r>
          </a:p>
          <a:p>
            <a:pPr marL="171450" indent="-171450">
              <a:spcAft>
                <a:spcPts val="1800"/>
              </a:spcAft>
              <a:buFont typeface="Arial" panose="020B0604020202020204" pitchFamily="34" charset="0"/>
              <a:buChar char="•"/>
              <a:defRPr/>
            </a:pPr>
            <a:r>
              <a:rPr lang="en-GB" noProof="0" dirty="0">
                <a:solidFill>
                  <a:srgbClr val="1B203D"/>
                </a:solidFill>
                <a:latin typeface="Arial"/>
                <a:cs typeface="Arial"/>
              </a:rPr>
              <a:t>The ‘case manager’ (CM) Headteacher, principal chair of governors will consult with HR, undertake initial inquires to gather the facts, e.g. was there any witnesses, look at CCTV, was adult present at the time and they will speak to the child and their parents/carers. </a:t>
            </a:r>
            <a:endParaRPr lang="en-GB" dirty="0">
              <a:solidFill>
                <a:srgbClr val="1B203D"/>
              </a:solidFill>
              <a:latin typeface="Arial"/>
              <a:cs typeface="Arial"/>
            </a:endParaRPr>
          </a:p>
          <a:p>
            <a:pPr marL="171450" indent="-171450">
              <a:spcAft>
                <a:spcPts val="1800"/>
              </a:spcAft>
              <a:buFont typeface="Arial" panose="020B0604020202020204" pitchFamily="34" charset="0"/>
              <a:buChar char="•"/>
              <a:defRPr/>
            </a:pPr>
            <a:r>
              <a:rPr lang="en-GB" dirty="0">
                <a:solidFill>
                  <a:srgbClr val="1B203D"/>
                </a:solidFill>
                <a:latin typeface="Arial"/>
                <a:cs typeface="Arial"/>
              </a:rPr>
              <a:t>Depending on the outcome of the above finding:</a:t>
            </a:r>
          </a:p>
          <a:p>
            <a:pPr marL="285750" indent="-285750">
              <a:spcAft>
                <a:spcPts val="1800"/>
              </a:spcAft>
              <a:buFontTx/>
              <a:buChar char="-"/>
              <a:defRPr/>
            </a:pPr>
            <a:r>
              <a:rPr lang="en-GB" dirty="0">
                <a:solidFill>
                  <a:srgbClr val="1B203D"/>
                </a:solidFill>
                <a:latin typeface="Arial"/>
                <a:cs typeface="Arial"/>
              </a:rPr>
              <a:t>If there is evidence to undermine or disprove the alleged concerns, the matter will be resolved</a:t>
            </a:r>
          </a:p>
          <a:p>
            <a:pPr marL="285750" indent="-285750">
              <a:spcAft>
                <a:spcPts val="1800"/>
              </a:spcAft>
              <a:buFontTx/>
              <a:buChar char="-"/>
              <a:defRPr/>
            </a:pPr>
            <a:r>
              <a:rPr lang="en-GB" dirty="0">
                <a:solidFill>
                  <a:srgbClr val="1B203D"/>
                </a:solidFill>
                <a:latin typeface="Arial"/>
                <a:cs typeface="Arial"/>
              </a:rPr>
              <a:t>If the facts remain unclear or further information is required, CM will carry out an internal investigation in line with internal procedures for concerns about staff conduct</a:t>
            </a:r>
          </a:p>
          <a:p>
            <a:pPr marL="285750" indent="-285750">
              <a:spcAft>
                <a:spcPts val="1800"/>
              </a:spcAft>
              <a:buFontTx/>
              <a:buChar char="-"/>
              <a:defRPr/>
            </a:pPr>
            <a:r>
              <a:rPr lang="en-GB" dirty="0">
                <a:solidFill>
                  <a:srgbClr val="1B203D"/>
                </a:solidFill>
                <a:latin typeface="Arial"/>
                <a:cs typeface="Arial"/>
              </a:rPr>
              <a:t>If there is evidence of inappropriate and poor conduct, potential risk of harm and supports the alleged concerns, CM may not need to carry out an internal investigation and may be able to conclude an outcome </a:t>
            </a:r>
            <a:r>
              <a:rPr lang="en-GB" dirty="0" err="1">
                <a:solidFill>
                  <a:srgbClr val="1B203D"/>
                </a:solidFill>
                <a:latin typeface="Arial"/>
                <a:cs typeface="Arial"/>
              </a:rPr>
              <a:t>i.e</a:t>
            </a:r>
            <a:r>
              <a:rPr lang="en-GB" dirty="0">
                <a:solidFill>
                  <a:srgbClr val="1B203D"/>
                </a:solidFill>
                <a:latin typeface="Arial"/>
                <a:cs typeface="Arial"/>
              </a:rPr>
              <a:t> additional training, additional supervision, disciplinary etc</a:t>
            </a:r>
          </a:p>
          <a:p>
            <a:pPr marL="171450" indent="-171450">
              <a:spcAft>
                <a:spcPts val="1800"/>
              </a:spcAft>
              <a:buFont typeface="Arial" panose="020B0604020202020204" pitchFamily="34" charset="0"/>
              <a:buChar char="•"/>
              <a:defRPr/>
            </a:pPr>
            <a:r>
              <a:rPr lang="en-GB" dirty="0">
                <a:solidFill>
                  <a:srgbClr val="1B203D"/>
                </a:solidFill>
                <a:latin typeface="Arial"/>
                <a:cs typeface="Arial"/>
              </a:rPr>
              <a:t>Any adult subject to concerns will at the appropriate stage in the process be given their right to represent their views. </a:t>
            </a:r>
          </a:p>
          <a:p>
            <a:pPr marL="171450" indent="-171450">
              <a:spcAft>
                <a:spcPts val="1800"/>
              </a:spcAft>
              <a:buFont typeface="Arial" panose="020B0604020202020204" pitchFamily="34" charset="0"/>
              <a:buChar char="•"/>
              <a:defRPr/>
            </a:pPr>
            <a:r>
              <a:rPr lang="en-GB" dirty="0">
                <a:solidFill>
                  <a:srgbClr val="1B203D"/>
                </a:solidFill>
                <a:latin typeface="Arial"/>
                <a:cs typeface="Arial"/>
              </a:rPr>
              <a:t>If additional information emerges about safeguarding issues that exceed an LLC response, CM will share information with the Local Authority Designated Officer (LADO) </a:t>
            </a:r>
          </a:p>
          <a:p>
            <a:endParaRPr lang="en-GB" dirty="0"/>
          </a:p>
          <a:p>
            <a:r>
              <a:rPr lang="en-GB" dirty="0"/>
              <a:t>Allegation</a:t>
            </a:r>
          </a:p>
          <a:p>
            <a:endParaRPr lang="en-GB" dirty="0"/>
          </a:p>
          <a:p>
            <a:pPr>
              <a:spcAft>
                <a:spcPts val="1800"/>
              </a:spcAft>
              <a:defRPr/>
            </a:pPr>
            <a:r>
              <a:rPr kumimoji="0" lang="en-US" sz="1200" b="1" i="0" u="none" strike="noStrike" kern="1200" cap="none" spc="0" normalizeH="0" baseline="0" noProof="0" dirty="0">
                <a:ln>
                  <a:noFill/>
                </a:ln>
                <a:solidFill>
                  <a:srgbClr val="1B203D"/>
                </a:solidFill>
                <a:effectLst/>
                <a:uLnTx/>
                <a:uFillTx/>
                <a:latin typeface="Arial" panose="020B0604020202020204" pitchFamily="34" charset="0"/>
                <a:ea typeface="Arial" panose="020B0604020202020204" pitchFamily="34" charset="0"/>
                <a:cs typeface="Arial" panose="020B0604020202020204" pitchFamily="34" charset="0"/>
              </a:rPr>
              <a:t>How </a:t>
            </a:r>
            <a:r>
              <a:rPr lang="en-US" sz="1200" b="1" dirty="0">
                <a:solidFill>
                  <a:srgbClr val="1B203D"/>
                </a:solidFill>
                <a:latin typeface="Arial" panose="020B0604020202020204" pitchFamily="34" charset="0"/>
                <a:ea typeface="Arial" panose="020B0604020202020204" pitchFamily="34" charset="0"/>
                <a:cs typeface="Arial" panose="020B0604020202020204" pitchFamily="34" charset="0"/>
              </a:rPr>
              <a:t>allegations </a:t>
            </a:r>
            <a:r>
              <a:rPr kumimoji="0" lang="en-US" sz="1200" b="1" i="0" u="none" strike="noStrike" kern="1200" cap="none" spc="0" normalizeH="0" baseline="0" noProof="0" dirty="0">
                <a:ln>
                  <a:noFill/>
                </a:ln>
                <a:solidFill>
                  <a:srgbClr val="1B203D"/>
                </a:solidFill>
                <a:effectLst/>
                <a:uLnTx/>
                <a:uFillTx/>
                <a:latin typeface="Arial" panose="020B0604020202020204" pitchFamily="34" charset="0"/>
                <a:ea typeface="Arial" panose="020B0604020202020204" pitchFamily="34" charset="0"/>
                <a:cs typeface="Arial" panose="020B0604020202020204" pitchFamily="34" charset="0"/>
              </a:rPr>
              <a:t>are managed in your school/college: </a:t>
            </a:r>
          </a:p>
          <a:p>
            <a:pPr marL="171450" indent="-171450" fontAlgn="base">
              <a:spcAft>
                <a:spcPts val="1800"/>
              </a:spcAft>
              <a:buFont typeface="Arial" panose="020B0604020202020204" pitchFamily="34" charset="0"/>
              <a:buChar char="•"/>
              <a:defRPr/>
            </a:pPr>
            <a:r>
              <a:rPr lang="en-GB" sz="1200" noProof="0" dirty="0">
                <a:solidFill>
                  <a:srgbClr val="1B203D"/>
                </a:solidFill>
                <a:latin typeface="Arial"/>
                <a:cs typeface="Arial"/>
              </a:rPr>
              <a:t>The ‘case manager’ (CM) Headteacher, principal chair of governors  will undertake initial inquires to gather the basic facts, e.g. was there any witnesses, look at CCTV, was adult present at the time and will speak to the child and their parents/carers. </a:t>
            </a:r>
            <a:endParaRPr lang="en-US" sz="1200" dirty="0">
              <a:solidFill>
                <a:srgbClr val="1B203D"/>
              </a:solidFill>
              <a:latin typeface="Arial" panose="020B0604020202020204" pitchFamily="34" charset="0"/>
              <a:ea typeface="Arial" panose="020B0604020202020204" pitchFamily="34" charset="0"/>
              <a:cs typeface="Arial" panose="020B0604020202020204" pitchFamily="34" charset="0"/>
            </a:endParaRPr>
          </a:p>
          <a:p>
            <a:pPr marL="171450" marR="0" lvl="0" indent="-171450" defTabSz="914400" rtl="0" eaLnBrk="1" fontAlgn="base" latinLnBrk="0" hangingPunct="1">
              <a:spcAft>
                <a:spcPts val="1800"/>
              </a:spcAft>
              <a:buClrTx/>
              <a:buSzTx/>
              <a:buFont typeface="Arial" panose="020B0604020202020204" pitchFamily="34" charset="0"/>
              <a:buChar char="•"/>
              <a:tabLst/>
              <a:defRPr/>
            </a:pPr>
            <a:r>
              <a:rPr lang="en-US" sz="1200" dirty="0">
                <a:solidFill>
                  <a:srgbClr val="1B203D"/>
                </a:solidFill>
                <a:latin typeface="Arial" panose="020B0604020202020204" pitchFamily="34" charset="0"/>
                <a:ea typeface="Arial" panose="020B0604020202020204" pitchFamily="34" charset="0"/>
                <a:cs typeface="Arial" panose="020B0604020202020204" pitchFamily="34" charset="0"/>
              </a:rPr>
              <a:t>CM will follow part four of </a:t>
            </a:r>
            <a:r>
              <a:rPr lang="en-US" sz="1200" dirty="0" err="1">
                <a:solidFill>
                  <a:srgbClr val="1B203D"/>
                </a:solidFill>
                <a:latin typeface="Arial" panose="020B0604020202020204" pitchFamily="34" charset="0"/>
                <a:ea typeface="Arial" panose="020B0604020202020204" pitchFamily="34" charset="0"/>
                <a:cs typeface="Arial" panose="020B0604020202020204" pitchFamily="34" charset="0"/>
              </a:rPr>
              <a:t>KCSiE</a:t>
            </a:r>
            <a:r>
              <a:rPr lang="en-US" sz="1200" dirty="0">
                <a:solidFill>
                  <a:srgbClr val="1B203D"/>
                </a:solidFill>
                <a:latin typeface="Arial" panose="020B0604020202020204" pitchFamily="34" charset="0"/>
                <a:ea typeface="Arial" panose="020B0604020202020204" pitchFamily="34" charset="0"/>
                <a:cs typeface="Arial" panose="020B0604020202020204" pitchFamily="34" charset="0"/>
              </a:rPr>
              <a:t> and the Hertfordshire Safeguarding Children Partnership procedures 5.1.5</a:t>
            </a:r>
          </a:p>
          <a:p>
            <a:pPr marL="171450" marR="0" lvl="0" indent="-171450" defTabSz="914400" rtl="0" eaLnBrk="1" fontAlgn="base" latinLnBrk="0" hangingPunct="1">
              <a:spcAft>
                <a:spcPts val="1800"/>
              </a:spcAft>
              <a:buClrTx/>
              <a:buSzTx/>
              <a:buFont typeface="Arial" panose="020B0604020202020204" pitchFamily="34" charset="0"/>
              <a:buChar char="•"/>
              <a:tabLst/>
              <a:defRPr/>
            </a:pPr>
            <a:r>
              <a:rPr lang="en-US" sz="1200" dirty="0">
                <a:solidFill>
                  <a:srgbClr val="1B203D"/>
                </a:solidFill>
                <a:latin typeface="Arial" panose="020B0604020202020204" pitchFamily="34" charset="0"/>
                <a:ea typeface="Arial" panose="020B0604020202020204" pitchFamily="34" charset="0"/>
                <a:cs typeface="Arial" panose="020B0604020202020204" pitchFamily="34" charset="0"/>
              </a:rPr>
              <a:t>CM will make a referral within one working day to the Local Authority Designated Officer (LADO) </a:t>
            </a:r>
          </a:p>
          <a:p>
            <a:pPr marL="171450" marR="0" lvl="0" indent="-171450" defTabSz="914400" rtl="0" eaLnBrk="1" fontAlgn="base" latinLnBrk="0" hangingPunct="1">
              <a:spcAft>
                <a:spcPts val="1800"/>
              </a:spcAft>
              <a:buClrTx/>
              <a:buSzTx/>
              <a:buFont typeface="Arial" panose="020B0604020202020204" pitchFamily="34" charset="0"/>
              <a:buChar char="•"/>
              <a:tabLst/>
              <a:defRPr/>
            </a:pPr>
            <a:r>
              <a:rPr kumimoji="0" lang="en-US" sz="1200" i="0" u="none" strike="noStrike" kern="1200" cap="none" spc="0" normalizeH="0" baseline="0" noProof="0" dirty="0">
                <a:ln>
                  <a:noFill/>
                </a:ln>
                <a:solidFill>
                  <a:srgbClr val="1B203D"/>
                </a:solidFill>
                <a:effectLst/>
                <a:uLnTx/>
                <a:uFillTx/>
                <a:latin typeface="Arial" panose="020B0604020202020204" pitchFamily="34" charset="0"/>
                <a:ea typeface="Arial" panose="020B0604020202020204" pitchFamily="34" charset="0"/>
                <a:cs typeface="Arial" panose="020B0604020202020204" pitchFamily="34" charset="0"/>
              </a:rPr>
              <a:t>If a child has suffered significant harm, referral also to be made to children social care, and if </a:t>
            </a:r>
            <a:r>
              <a:rPr lang="en-US" sz="1200" dirty="0">
                <a:solidFill>
                  <a:srgbClr val="1B203D"/>
                </a:solidFill>
                <a:latin typeface="Arial" panose="020B0604020202020204" pitchFamily="34" charset="0"/>
                <a:ea typeface="Arial" panose="020B0604020202020204" pitchFamily="34" charset="0"/>
                <a:cs typeface="Arial" panose="020B0604020202020204" pitchFamily="34" charset="0"/>
              </a:rPr>
              <a:t>a criminal offence has been committed, also to the police</a:t>
            </a:r>
          </a:p>
          <a:p>
            <a:pPr marR="0" lvl="0" defTabSz="914400" rtl="0" eaLnBrk="1" fontAlgn="base" latinLnBrk="0" hangingPunct="1">
              <a:spcAft>
                <a:spcPts val="1800"/>
              </a:spcAft>
              <a:buClrTx/>
              <a:buSzTx/>
              <a:tabLst/>
              <a:defRPr/>
            </a:pPr>
            <a:r>
              <a:rPr lang="en-US" sz="1200" dirty="0">
                <a:solidFill>
                  <a:srgbClr val="1B203D"/>
                </a:solidFill>
                <a:latin typeface="Arial" panose="020B0604020202020204" pitchFamily="34" charset="0"/>
                <a:ea typeface="Arial" panose="020B0604020202020204" pitchFamily="34" charset="0"/>
                <a:cs typeface="Arial" panose="020B0604020202020204" pitchFamily="34" charset="0"/>
              </a:rPr>
              <a:t>All the above agencies, along with your schools' case manager will meet and plan what to do next.</a:t>
            </a:r>
          </a:p>
          <a:p>
            <a:pPr marR="0" lvl="0" defTabSz="914400" rtl="0" eaLnBrk="1" fontAlgn="base" latinLnBrk="0" hangingPunct="1">
              <a:spcAft>
                <a:spcPts val="1800"/>
              </a:spcAft>
              <a:buClrTx/>
              <a:buSzTx/>
              <a:tabLst/>
              <a:defRPr/>
            </a:pPr>
            <a:r>
              <a:rPr kumimoji="0" lang="en-US" sz="1200" b="0" i="0" strike="noStrike" kern="1200" cap="none" spc="0" normalizeH="0" baseline="0" noProof="0" dirty="0">
                <a:ln>
                  <a:noFill/>
                </a:ln>
                <a:solidFill>
                  <a:srgbClr val="1B203D"/>
                </a:solidFill>
                <a:effectLst/>
                <a:uLnTx/>
                <a:uFillTx/>
                <a:latin typeface="Arial" panose="020B0604020202020204" pitchFamily="34" charset="0"/>
                <a:ea typeface="Arial" panose="020B0604020202020204" pitchFamily="34" charset="0"/>
                <a:cs typeface="Arial" panose="020B0604020202020204" pitchFamily="34" charset="0"/>
              </a:rPr>
              <a:t>The subject of any allegation will be given an opportunity to represent their views at an appropriate stage of the inquiries and will be provided with support and advice.</a:t>
            </a:r>
            <a:r>
              <a:rPr lang="en-US" sz="1200" dirty="0">
                <a:solidFill>
                  <a:srgbClr val="1B203D"/>
                </a:solidFill>
                <a:latin typeface="Arial" panose="020B0604020202020204" pitchFamily="34" charset="0"/>
                <a:ea typeface="Arial" panose="020B0604020202020204" pitchFamily="34" charset="0"/>
                <a:cs typeface="Arial" panose="020B0604020202020204" pitchFamily="34" charset="0"/>
              </a:rPr>
              <a:t> </a:t>
            </a:r>
            <a:endParaRPr kumimoji="0" lang="en-US" sz="1200" b="0" i="0" strike="noStrike" kern="1200" cap="none" spc="0" normalizeH="0" baseline="0" noProof="0" dirty="0">
              <a:ln>
                <a:noFill/>
              </a:ln>
              <a:solidFill>
                <a:srgbClr val="1B203D"/>
              </a:solidFill>
              <a:effectLst/>
              <a:uLnTx/>
              <a:uFillTx/>
              <a:latin typeface="Arial" panose="020B0604020202020204" pitchFamily="34" charset="0"/>
              <a:ea typeface="Arial" panose="020B0604020202020204" pitchFamily="34" charset="0"/>
              <a:cs typeface="Arial" panose="020B0604020202020204" pitchFamily="34" charset="0"/>
            </a:endParaRPr>
          </a:p>
          <a:p>
            <a:endParaRPr lang="en-GB" dirty="0"/>
          </a:p>
          <a:p>
            <a:endParaRPr lang="en-GB" dirty="0"/>
          </a:p>
        </p:txBody>
      </p:sp>
      <p:sp>
        <p:nvSpPr>
          <p:cNvPr id="4" name="Slide Number Placeholder 3">
            <a:extLst>
              <a:ext uri="{FF2B5EF4-FFF2-40B4-BE49-F238E27FC236}">
                <a16:creationId xmlns:a16="http://schemas.microsoft.com/office/drawing/2014/main" id="{4A3DE43F-F00A-789F-5A4F-0B1CB2EBA92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E33447-85CD-48AC-96B2-25B9E8AD4C3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Arial" charset="0"/>
            </a:endParaRPr>
          </a:p>
        </p:txBody>
      </p:sp>
    </p:spTree>
    <p:extLst>
      <p:ext uri="{BB962C8B-B14F-4D97-AF65-F5344CB8AC3E}">
        <p14:creationId xmlns:p14="http://schemas.microsoft.com/office/powerpoint/2010/main" val="30748586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A6D06-0845-34D5-A525-B7D4119FBE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C255C2-EB1F-2BB9-20B3-DC2DFD796D5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ED8BF11-44B6-31D5-3A79-AF6933CE52B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Emphasis that is key that all staff children and stakeholder know who to report allegations and concerns to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What school and college staff should do if they have a safeguarding concern or an allegation about another staff member </a:t>
            </a:r>
            <a:endParaRPr kumimoji="0" lang="en-GB" sz="1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Slide Number Placeholder 3">
            <a:extLst>
              <a:ext uri="{FF2B5EF4-FFF2-40B4-BE49-F238E27FC236}">
                <a16:creationId xmlns:a16="http://schemas.microsoft.com/office/drawing/2014/main" id="{B0C812A7-C2DA-BACE-42C9-CF940D15E58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988234-CDA6-4F0A-81A4-83143EC031A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Arial" charset="0"/>
            </a:endParaRPr>
          </a:p>
        </p:txBody>
      </p:sp>
    </p:spTree>
    <p:extLst>
      <p:ext uri="{BB962C8B-B14F-4D97-AF65-F5344CB8AC3E}">
        <p14:creationId xmlns:p14="http://schemas.microsoft.com/office/powerpoint/2010/main" val="23388454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E0446-4474-83EF-8A0A-56AC5AA830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8B134C-93DB-7CE9-B7A6-65AC4F691C7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6D58827-5CCC-2F2C-5B59-6B5411FBBD7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Emphasis that is key that all staff children and stakeholder know who to report allegations and concerns to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74. Where a staff member feels unable to raise an issue with their employer, </a:t>
            </a:r>
            <a:r>
              <a:rPr lang="en-GB" dirty="0"/>
              <a:t>or feels that their genuine concerns are not being addressed, other whistleblowing channels are open to them: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 general advice on whistleblowing can be found at whistleblowing for employees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 the NSPCC Whistleblowing Advice Line is available as an alternative route for staff who do not feel able to raise concerns regarding child protection failures internally, or have concerns about the way a concern is being handled by their school or college. Staff can call 0800 028 0285 – and the line is available from 08:00 to 20:00 Monday to Friday, and 09:00 to 18:00 at weekends. The email address is help@nspcc.org.uk1</a:t>
            </a:r>
            <a:endPar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7. What you should do if you have concerns about safe working practices within your school</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effectLst/>
                <a:latin typeface="Calibri" panose="020F0502020204030204" pitchFamily="34" charset="0"/>
                <a:ea typeface="Calibri" panose="020F0502020204030204" pitchFamily="34" charset="0"/>
                <a:cs typeface="Times New Roman" panose="02020603050405020304" pitchFamily="18" charset="0"/>
              </a:rPr>
              <a:t>Whistle blowing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Slide Number Placeholder 3">
            <a:extLst>
              <a:ext uri="{FF2B5EF4-FFF2-40B4-BE49-F238E27FC236}">
                <a16:creationId xmlns:a16="http://schemas.microsoft.com/office/drawing/2014/main" id="{9C2280E9-7A69-A4E8-6CA9-0E092F53EBE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988234-CDA6-4F0A-81A4-83143EC031A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Arial" charset="0"/>
            </a:endParaRPr>
          </a:p>
        </p:txBody>
      </p:sp>
    </p:spTree>
    <p:extLst>
      <p:ext uri="{BB962C8B-B14F-4D97-AF65-F5344CB8AC3E}">
        <p14:creationId xmlns:p14="http://schemas.microsoft.com/office/powerpoint/2010/main" val="13593395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a:defRPr/>
            </a:pPr>
            <a:r>
              <a:rPr lang="en-GB"/>
              <a:t>Green box are preventative and supportive resources to maintain good mental health and wellbeing</a:t>
            </a:r>
          </a:p>
          <a:p>
            <a:pPr>
              <a:defRPr/>
            </a:pPr>
            <a:r>
              <a:rPr lang="en-GB"/>
              <a:t>Lilac box has helplines and resources for when staff are struggling with mental health/need more support to prevent crisis or when in crisis</a:t>
            </a:r>
          </a:p>
          <a:p>
            <a:pPr>
              <a:defRPr/>
            </a:pPr>
            <a:endParaRPr lang="en-GB"/>
          </a:p>
          <a:p>
            <a:pPr>
              <a:defRPr/>
            </a:pPr>
            <a:r>
              <a:rPr lang="en-GB"/>
              <a:t>You are all amazing the job you do is so important. You cannot look after children and keep them safe if you are not well and feeling safe.</a:t>
            </a:r>
          </a:p>
          <a:p>
            <a:pPr>
              <a:defRPr/>
            </a:pPr>
            <a:endParaRPr lang="en-US"/>
          </a:p>
          <a:p>
            <a:pPr>
              <a:defRPr/>
            </a:pPr>
            <a:r>
              <a:rPr lang="en-GB"/>
              <a:t>You cannot walk through water and not expect to get wet. Working in schools is a highly demanding job and this can add strain to staff.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a:defRPr/>
            </a:pPr>
            <a:r>
              <a:rPr lang="en-GB"/>
              <a:t>Many of us working with children are empathetic people – it is both our super power but also a great vulnerability. When a child shares something potentially distressing or you are working within safeguarding, it can be very easy to get secondary trauma or vicarious trauma. </a:t>
            </a:r>
            <a:endParaRPr lang="en-GB">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Please reach out to colleagues and your leadership team to find out what support is out there for you. Above are some links for support. We must look after ourselves and we cannot pour from an empty cup.</a:t>
            </a:r>
            <a:endParaRPr lang="en-GB">
              <a:cs typeface="Calibri"/>
            </a:endParaRPr>
          </a:p>
          <a:p>
            <a:endParaRPr lang="en-GB"/>
          </a:p>
        </p:txBody>
      </p:sp>
      <p:sp>
        <p:nvSpPr>
          <p:cNvPr id="4" name="Slide Number Placeholder 3"/>
          <p:cNvSpPr>
            <a:spLocks noGrp="1"/>
          </p:cNvSpPr>
          <p:nvPr>
            <p:ph type="sldNum" sz="quarter" idx="5"/>
          </p:nvPr>
        </p:nvSpPr>
        <p:spPr/>
        <p:txBody>
          <a:bodyPr/>
          <a:lstStyle/>
          <a:p>
            <a:fld id="{0B1FFB81-7E2C-3749-B71C-8A7E9E574748}" type="slidenum">
              <a:rPr lang="en-GB" smtClean="0"/>
              <a:t>26</a:t>
            </a:fld>
            <a:endParaRPr lang="en-GB"/>
          </a:p>
        </p:txBody>
      </p:sp>
    </p:spTree>
    <p:extLst>
      <p:ext uri="{BB962C8B-B14F-4D97-AF65-F5344CB8AC3E}">
        <p14:creationId xmlns:p14="http://schemas.microsoft.com/office/powerpoint/2010/main" val="8048605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ts val="3266"/>
              </a:lnSpc>
              <a:spcBef>
                <a:spcPct val="0"/>
              </a:spcBef>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B1FFB81-7E2C-3749-B71C-8A7E9E574748}" type="slidenum">
              <a:rPr kumimoji="0" lang="en-GB" sz="12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1897285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9D3656-3E07-D3F8-8928-4E2485443A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3FD4E9-DE42-6AA8-D66F-09008A297C7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CD28098-CD73-EF90-E842-726A735D8718}"/>
              </a:ext>
            </a:extLst>
          </p:cNvPr>
          <p:cNvSpPr>
            <a:spLocks noGrp="1"/>
          </p:cNvSpPr>
          <p:nvPr>
            <p:ph type="body" idx="1"/>
          </p:nvPr>
        </p:nvSpPr>
        <p:spPr/>
        <p:txBody>
          <a:bodyPr/>
          <a:lstStyle/>
          <a:p>
            <a:r>
              <a:rPr lang="en-GB" sz="1200" b="1" i="1" dirty="0">
                <a:latin typeface="Arial" panose="020B0604020202020204" pitchFamily="34" charset="0"/>
                <a:cs typeface="Arial" panose="020B0604020202020204" pitchFamily="34" charset="0"/>
              </a:rPr>
              <a:t>Legislation</a:t>
            </a:r>
          </a:p>
          <a:p>
            <a:endParaRPr lang="en-GB" sz="1200" b="1" i="1" dirty="0">
              <a:latin typeface="Arial" panose="020B0604020202020204" pitchFamily="34" charset="0"/>
              <a:cs typeface="Arial" panose="020B0604020202020204" pitchFamily="34" charset="0"/>
            </a:endParaRPr>
          </a:p>
          <a:p>
            <a:r>
              <a:rPr lang="en-GB" sz="1200" b="1" dirty="0">
                <a:latin typeface="Arial" panose="020B0604020202020204" pitchFamily="34" charset="0"/>
                <a:cs typeface="Arial" panose="020B0604020202020204" pitchFamily="34" charset="0"/>
              </a:rPr>
              <a:t>The Children Act 1989</a:t>
            </a:r>
          </a:p>
          <a:p>
            <a:pPr algn="l"/>
            <a:r>
              <a:rPr lang="en-GB" b="0" i="0" dirty="0">
                <a:solidFill>
                  <a:srgbClr val="111111"/>
                </a:solidFill>
                <a:effectLst/>
                <a:latin typeface="-apple-system"/>
              </a:rPr>
              <a:t>The Children’s Act 1989 is a key piece of legislation in the United Kingdom that provides a comprehensive framework for the care and protection of children. The main points include:</a:t>
            </a:r>
          </a:p>
          <a:p>
            <a:pPr algn="l">
              <a:buFont typeface="Arial" panose="020B0604020202020204" pitchFamily="34" charset="0"/>
              <a:buChar char="•"/>
            </a:pPr>
            <a:r>
              <a:rPr lang="en-GB" b="0" i="0" dirty="0">
                <a:solidFill>
                  <a:srgbClr val="111111"/>
                </a:solidFill>
                <a:effectLst/>
                <a:latin typeface="-apple-system"/>
              </a:rPr>
              <a:t>The welfare of the child is the paramount consideration.</a:t>
            </a:r>
          </a:p>
          <a:p>
            <a:pPr algn="l">
              <a:buFont typeface="Arial" panose="020B0604020202020204" pitchFamily="34" charset="0"/>
              <a:buChar char="•"/>
            </a:pPr>
            <a:r>
              <a:rPr lang="en-GB" b="0" i="0" dirty="0">
                <a:solidFill>
                  <a:srgbClr val="111111"/>
                </a:solidFill>
                <a:effectLst/>
                <a:latin typeface="-apple-system"/>
              </a:rPr>
              <a:t>Children should be raised within their own families whenever possible.</a:t>
            </a:r>
          </a:p>
          <a:p>
            <a:pPr algn="l">
              <a:buFont typeface="Arial" panose="020B0604020202020204" pitchFamily="34" charset="0"/>
              <a:buChar char="•"/>
            </a:pPr>
            <a:r>
              <a:rPr lang="en-GB" b="0" i="0" dirty="0">
                <a:solidFill>
                  <a:srgbClr val="111111"/>
                </a:solidFill>
                <a:effectLst/>
                <a:latin typeface="-apple-system"/>
              </a:rPr>
              <a:t>Parents have responsibilities rather than rights.</a:t>
            </a:r>
          </a:p>
          <a:p>
            <a:pPr algn="l">
              <a:buFont typeface="Arial" panose="020B0604020202020204" pitchFamily="34" charset="0"/>
              <a:buChar char="•"/>
            </a:pPr>
            <a:r>
              <a:rPr lang="en-GB" b="0" i="0" dirty="0">
                <a:solidFill>
                  <a:srgbClr val="111111"/>
                </a:solidFill>
                <a:effectLst/>
                <a:latin typeface="-apple-system"/>
              </a:rPr>
              <a:t>Courts should only intervene when it’s in the best interests of the child.</a:t>
            </a:r>
          </a:p>
          <a:p>
            <a:pPr algn="l">
              <a:buFont typeface="Arial" panose="020B0604020202020204" pitchFamily="34" charset="0"/>
              <a:buChar char="•"/>
            </a:pPr>
            <a:r>
              <a:rPr lang="en-GB" b="0" i="0" dirty="0">
                <a:solidFill>
                  <a:srgbClr val="111111"/>
                </a:solidFill>
                <a:effectLst/>
                <a:latin typeface="-apple-system"/>
              </a:rPr>
              <a:t>Local authorities have duties to support families and protect children who may be at risk.</a:t>
            </a:r>
          </a:p>
          <a:p>
            <a:endParaRPr lang="en-GB" sz="1200" b="1"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Sets out the legal basis of support and protection of children;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S17 child in need ( impairment to health and development)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S47 Child protection ( suffered significant harm  / at risk of harm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S27 Agencies must cooperate with the LA to safeguard children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i="0" u="none" strike="noStrike" dirty="0">
                <a:solidFill>
                  <a:srgbClr val="4007A2"/>
                </a:solidFill>
                <a:effectLst/>
                <a:latin typeface="-apple-system"/>
                <a:hlinkClick r:id="rId3"/>
              </a:rPr>
              <a:t>The Children Act 2004 is a UK law that </a:t>
            </a:r>
            <a:r>
              <a:rPr lang="en-GB" b="1" i="0" u="none" strike="noStrike" dirty="0">
                <a:solidFill>
                  <a:srgbClr val="4007A2"/>
                </a:solidFill>
                <a:effectLst/>
                <a:latin typeface="-apple-system"/>
                <a:hlinkClick r:id="rId3"/>
              </a:rPr>
              <a:t>aims to improve the safeguarding and welfare of children</a:t>
            </a:r>
            <a:r>
              <a:rPr lang="en-GB" b="1" i="0" u="none" strike="noStrike" baseline="30000" dirty="0">
                <a:solidFill>
                  <a:srgbClr val="123BB6"/>
                </a:solidFill>
                <a:effectLst/>
                <a:latin typeface="-apple-system"/>
                <a:hlinkClick r:id="rId3"/>
              </a:rPr>
              <a:t>1234</a:t>
            </a:r>
            <a:r>
              <a:rPr lang="en-GB" b="0" i="0" dirty="0">
                <a:solidFill>
                  <a:srgbClr val="111111"/>
                </a:solidFill>
                <a:effectLst/>
                <a:latin typeface="-apple-system"/>
              </a:rPr>
              <a:t>. </a:t>
            </a:r>
            <a:r>
              <a:rPr lang="en-GB" b="0" i="0" u="none" strike="noStrike" dirty="0">
                <a:solidFill>
                  <a:srgbClr val="4007A2"/>
                </a:solidFill>
                <a:effectLst/>
                <a:latin typeface="-apple-system"/>
                <a:hlinkClick r:id="rId4"/>
              </a:rPr>
              <a:t>The Act established a Children’s Commissioner in England, who reports to Parliament on children’s issues</a:t>
            </a:r>
            <a:r>
              <a:rPr lang="en-GB" b="1" i="0" u="none" strike="noStrike" baseline="30000" dirty="0">
                <a:solidFill>
                  <a:srgbClr val="123BB6"/>
                </a:solidFill>
                <a:effectLst/>
                <a:latin typeface="-apple-system"/>
                <a:hlinkClick r:id="rId4"/>
              </a:rPr>
              <a:t>12</a:t>
            </a:r>
            <a:r>
              <a:rPr lang="en-GB" b="0" i="0" dirty="0">
                <a:solidFill>
                  <a:srgbClr val="111111"/>
                </a:solidFill>
                <a:effectLst/>
                <a:latin typeface="-apple-system"/>
              </a:rPr>
              <a:t>. </a:t>
            </a:r>
            <a:r>
              <a:rPr lang="en-GB" b="0" i="0" u="none" strike="noStrike" dirty="0">
                <a:solidFill>
                  <a:srgbClr val="4007A2"/>
                </a:solidFill>
                <a:effectLst/>
                <a:latin typeface="-apple-system"/>
                <a:hlinkClick r:id="rId5"/>
              </a:rPr>
              <a:t>The Act also created Local Safeguarding Children's Boards (LSCBs) in England and Wales, which coordinate and monitor the effectiveness of local agencies in protecting children</a:t>
            </a:r>
            <a:r>
              <a:rPr lang="en-GB" b="1" i="0" u="none" strike="noStrike" baseline="30000" dirty="0">
                <a:solidFill>
                  <a:srgbClr val="123BB6"/>
                </a:solidFill>
                <a:effectLst/>
                <a:latin typeface="-apple-system"/>
                <a:hlinkClick r:id="rId5"/>
              </a:rPr>
              <a:t>1</a:t>
            </a:r>
            <a:r>
              <a:rPr lang="en-GB" b="0" i="0" dirty="0">
                <a:solidFill>
                  <a:srgbClr val="111111"/>
                </a:solidFill>
                <a:effectLst/>
                <a:latin typeface="-apple-system"/>
              </a:rPr>
              <a:t>. </a:t>
            </a:r>
            <a:r>
              <a:rPr lang="en-GB" b="0" i="0" u="none" strike="noStrike" dirty="0">
                <a:solidFill>
                  <a:srgbClr val="4007A2"/>
                </a:solidFill>
                <a:effectLst/>
                <a:latin typeface="-apple-system"/>
                <a:hlinkClick r:id="rId6"/>
              </a:rPr>
              <a:t>The Act placed a duty on local authorities and other organisations to ensure their functions and services are fulfilled with regard to safeguarding and promoting the welfare of children</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endParaRPr lang="en-GB" sz="1200" b="1" dirty="0">
              <a:latin typeface="Arial" panose="020B0604020202020204" pitchFamily="34" charset="0"/>
              <a:cs typeface="Arial" panose="020B0604020202020204" pitchFamily="34" charset="0"/>
            </a:endParaRPr>
          </a:p>
          <a:p>
            <a:r>
              <a:rPr lang="en-GB" sz="1200" b="1" dirty="0">
                <a:latin typeface="Arial" panose="020B0604020202020204" pitchFamily="34" charset="0"/>
                <a:cs typeface="Arial" panose="020B0604020202020204" pitchFamily="34" charset="0"/>
              </a:rPr>
              <a:t>Working Together to Safeguard Children 2018</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Statutory guidance for all agencies to work together to safeguard and promote the welfare of children.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Sets out the principals, practice and procedures of how all agencies support and protect children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Schools / colleges are named as a partner agency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76. Schools, colleges, early years and childcare settings, and other educational providers (including alternative provision) all have a pivotal role to play in safeguarding children and promoting their welfare. Their insight and co-operation are vital to the successful delivery of multi-agency safeguarding arrangements. People working in education settings play an important role in building relationships, identifying concerns and providing direct support to children.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They may be the first trusted adult to whom children report safeguarding concerns. LSPs should give careful consideration to naming all local schools, colleges and education providers set out in the 2018 Regulations27 as relevant agencies. The statutory guidance ‘Keeping children safe in education’ and ‘Early years foundation stage (EYFS) statutory framework’ set out the safeguarding duties and expectations on schools, colleges and other education providers and should be read alongside this guidance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i="1"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B0C0C"/>
                </a:solidFill>
                <a:effectLst/>
                <a:uLnTx/>
                <a:uFillTx/>
                <a:latin typeface="GDS Transport"/>
                <a:ea typeface="+mn-ea"/>
                <a:cs typeface="Arial" panose="020B0604020202020204" pitchFamily="34" charset="0"/>
              </a:rPr>
              <a:t>HSCP</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141412"/>
                </a:solidFill>
                <a:effectLst/>
                <a:latin typeface="Source Sans Pro" panose="020B0503030403020204" pitchFamily="34" charset="0"/>
              </a:rPr>
              <a:t>The three safeguarding partners (local authorities, chief officers of police, and clinical commissioning groups)  make arrangements to work together with relevant agencies to safeguard and protect the welfare of children in the area </a:t>
            </a:r>
            <a:r>
              <a:rPr lang="en-GB" b="0" i="0" dirty="0">
                <a:solidFill>
                  <a:srgbClr val="435059"/>
                </a:solidFill>
                <a:effectLst/>
                <a:latin typeface="Source Serif Pro" panose="020B0604020202020204" pitchFamily="18" charset="0"/>
              </a:rPr>
              <a:t>Partnership working means that, all agencies and professionals aim to work together to safeguard children. </a:t>
            </a:r>
            <a:r>
              <a:rPr lang="en-GB" b="0" i="0" dirty="0">
                <a:solidFill>
                  <a:srgbClr val="141412"/>
                </a:solidFill>
                <a:effectLst/>
                <a:latin typeface="Source Sans Pro" panose="020B0503030403020204" pitchFamily="34" charset="0"/>
              </a:rPr>
              <a:t>..</a:t>
            </a:r>
            <a:r>
              <a:rPr lang="en-GB" b="0" i="0" dirty="0">
                <a:solidFill>
                  <a:srgbClr val="000000"/>
                </a:solidFill>
                <a:effectLst/>
                <a:latin typeface="NSPCC-Regular"/>
              </a:rPr>
              <a:t> It is important for all agencies to work together as they can help to form a jigsaw of information surrounding the child. </a:t>
            </a:r>
            <a:r>
              <a:rPr lang="en-GB" b="0" i="0" dirty="0">
                <a:solidFill>
                  <a:srgbClr val="435059"/>
                </a:solidFill>
                <a:effectLst/>
                <a:latin typeface="Source Serif Pro" panose="020B0604020202020204" pitchFamily="18" charset="0"/>
              </a:rPr>
              <a:t>Each professional or agency will have a different role to play but each of them is all as important. Good communication between them all is vital and failing to do so could mean that a child who is suffering will be left unnoticed. Police, health visitors, GP, hospitals, child minders, nursery, school, after school clubs, leisure clubs, social workers, family, friends, neighbours and the local community are all responsible for safeguarding children before it reaches crisis point. </a:t>
            </a:r>
            <a:r>
              <a:rPr lang="en-GB" b="0" i="0" dirty="0">
                <a:solidFill>
                  <a:srgbClr val="000000"/>
                </a:solidFill>
                <a:effectLst/>
                <a:latin typeface="NSPCC-Regular"/>
              </a:rPr>
              <a:t>Better information gathering and joint working leads to improved safeguarding.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dirty="0">
              <a:solidFill>
                <a:srgbClr val="000000"/>
              </a:solidFill>
              <a:effectLst/>
              <a:latin typeface="NSPCC-Regular"/>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1B203D"/>
                </a:solidFill>
                <a:effectLst/>
                <a:uLnTx/>
                <a:uFillTx/>
                <a:latin typeface="Arial"/>
                <a:ea typeface="+mn-ea"/>
                <a:cs typeface="Arial"/>
              </a:rPr>
              <a:t>Every local authority, Integrated Care Board and constabulary in England must be covered by a multi-agency safeguarding arrangement. </a:t>
            </a:r>
            <a:r>
              <a:rPr kumimoji="0" lang="en-US" sz="1200" b="0" i="0" u="none" strike="noStrike" kern="0" cap="none" spc="0" normalizeH="0" baseline="0" noProof="0" dirty="0">
                <a:ln>
                  <a:noFill/>
                </a:ln>
                <a:solidFill>
                  <a:srgbClr val="1B203D"/>
                </a:solidFill>
                <a:effectLst/>
                <a:uLnTx/>
                <a:uFillTx/>
                <a:latin typeface="Arial"/>
                <a:ea typeface="+mn-ea"/>
                <a:cs typeface="Arial"/>
              </a:rPr>
              <a:t>The ‘three partners’ who are jointly responsible and accountable for strategic development of safeguarding arrangements in their local area and are </a:t>
            </a:r>
            <a:r>
              <a:rPr kumimoji="0" lang="en-GB" sz="1200" b="1" i="0" u="none" strike="noStrike" kern="1200" cap="none" spc="0" normalizeH="0" baseline="0" noProof="0" dirty="0">
                <a:ln>
                  <a:noFill/>
                </a:ln>
                <a:solidFill>
                  <a:srgbClr val="1B203D"/>
                </a:solidFill>
                <a:effectLst/>
                <a:uLnTx/>
                <a:uFillTx/>
                <a:latin typeface="Arial"/>
                <a:ea typeface="+mn-ea"/>
                <a:cs typeface="Arial"/>
              </a:rPr>
              <a:t>defined in legislation </a:t>
            </a:r>
            <a:r>
              <a:rPr kumimoji="0" lang="en-GB" sz="1200" b="0" i="0" u="none" strike="noStrike" kern="1200" cap="none" spc="0" normalizeH="0" baseline="0" noProof="0" dirty="0">
                <a:ln>
                  <a:noFill/>
                </a:ln>
                <a:solidFill>
                  <a:srgbClr val="1B203D"/>
                </a:solidFill>
                <a:effectLst/>
                <a:uLnTx/>
                <a:uFillTx/>
                <a:latin typeface="Arial"/>
                <a:ea typeface="+mn-ea"/>
                <a:cs typeface="Arial"/>
              </a:rPr>
              <a:t>the Children Act 2004 (as amended by the Children and Social Work Act, 2017). In Hertfordshire this is as follows: </a:t>
            </a:r>
            <a:endParaRPr kumimoji="0" lang="en-GB" sz="1200" b="0" i="0" u="none" strike="noStrike" kern="0" cap="none" spc="0" normalizeH="0" baseline="0" noProof="0" dirty="0">
              <a:ln>
                <a:noFill/>
              </a:ln>
              <a:solidFill>
                <a:srgbClr val="1B203D"/>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i="1"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Education Act 2002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rial"/>
                <a:cs typeface="Arial"/>
              </a:rPr>
              <a:t>Sections 157 and 175 of the Education Act 2002 places a statutory duty on independent and maintained schools to make arrangements to ensure that in discharging their functions, they have regard to the need to safeguard and promote the welfare of children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dirty="0">
              <a:ln>
                <a:noFill/>
              </a:ln>
              <a:solidFill>
                <a:prstClr val="black"/>
              </a:solidFill>
              <a:effectLst/>
              <a:uLnTx/>
              <a:uFillTx/>
              <a:latin typeface="Arial"/>
              <a:ea typeface="Calibri" panose="020F0502020204030204" pitchFamily="34" charset="0"/>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dirty="0">
                <a:ln>
                  <a:noFill/>
                </a:ln>
                <a:solidFill>
                  <a:srgbClr val="0B0C0C"/>
                </a:solidFill>
                <a:effectLst/>
                <a:uLnTx/>
                <a:uFillTx/>
                <a:latin typeface="Arial"/>
                <a:cs typeface="Arial"/>
              </a:rPr>
              <a:t>Keeping Children Safe in Education </a:t>
            </a:r>
            <a:r>
              <a:rPr lang="en-GB" b="1" dirty="0">
                <a:solidFill>
                  <a:srgbClr val="0B0C0C"/>
                </a:solidFill>
                <a:latin typeface="Arial"/>
                <a:cs typeface="Arial"/>
              </a:rPr>
              <a:t>2026</a:t>
            </a:r>
            <a:endParaRPr lang="en-GB" sz="1000" b="1" i="0" u="none" strike="noStrike" kern="1200" cap="none" spc="0" normalizeH="0" baseline="0" noProof="0" dirty="0">
              <a:ln>
                <a:noFill/>
              </a:ln>
              <a:solidFill>
                <a:srgbClr val="0B0C0C"/>
              </a:solidFill>
              <a:effectLst/>
              <a:uLnTx/>
              <a:uFillTx/>
              <a:latin typeface="Arial" panose="020B0604020202020204" pitchFamily="34" charset="0"/>
              <a:cs typeface="Arial" panose="020B0604020202020204" pitchFamily="34" charset="0"/>
            </a:endParaRPr>
          </a:p>
          <a:p>
            <a:r>
              <a:rPr lang="en-GB" sz="1200" dirty="0"/>
              <a:t>This is statutory guidance from the DfE  under Section 175 of the Education Act 2002 (as amended), the Education (Independent School Standards) Regulations 2014, the Non-Maintained Special Schools (England) Regulations 2015 and the Apprenticeships, Skills, Children and Learning Act 2009 (as amended). Schools and colleges in England must have regard to it when carrying out their duties to safeguard and promote the welfare of children. For the purposes of this guidance children includes everyone under the age of 18.</a:t>
            </a:r>
            <a:endParaRPr kumimoji="0" lang="en-GB" sz="1200" b="0" i="0" u="none" strike="noStrike" kern="1200" cap="none" spc="0" normalizeH="0" baseline="0" noProof="0" dirty="0">
              <a:ln>
                <a:noFill/>
              </a:ln>
              <a:solidFill>
                <a:prstClr val="black"/>
              </a:solidFill>
              <a:effectLst/>
              <a:uLnTx/>
              <a:uFillTx/>
              <a:latin typeface="Arial"/>
              <a:ea typeface="Calibri" panose="020F0502020204030204" pitchFamily="34" charset="0"/>
              <a:cs typeface="Arial"/>
            </a:endParaRPr>
          </a:p>
          <a:p>
            <a:endParaRPr lang="en-GB" sz="1200" b="0" dirty="0">
              <a:latin typeface="Arial" panose="020B0604020202020204" pitchFamily="34" charset="0"/>
              <a:cs typeface="Arial" panose="020B0604020202020204" pitchFamily="34" charset="0"/>
            </a:endParaRPr>
          </a:p>
          <a:p>
            <a:r>
              <a:rPr lang="en-GB" sz="1200" b="1" dirty="0">
                <a:latin typeface="Arial"/>
                <a:cs typeface="Arial"/>
              </a:rPr>
              <a:t>Statutory Framework for the early years foundation stage 2023</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0B0C0C"/>
                </a:solidFill>
                <a:effectLst/>
                <a:latin typeface="GDS Transport"/>
              </a:rPr>
              <a:t>The standards that school and childcare providers must meet for the learning, development and care of children from birth to 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B0C0C"/>
                </a:solidFill>
                <a:effectLst/>
                <a:uLnTx/>
                <a:uFillTx/>
                <a:latin typeface="GDS Transport"/>
                <a:ea typeface="+mn-ea"/>
                <a:cs typeface="Arial" panose="020B0604020202020204" pitchFamily="34" charset="0"/>
              </a:rPr>
              <a:t>WT 2023</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Early years and childcare 233. Early years providers have a duty under section 40 of the Childcare Act 2006131 to comply with the welfare requirements of the early years foundation stage (EYFS)132. Early years providers must ensure that: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 they are alert to any issues of concern in the child’s life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 they implement policies and procedures to safeguard children. This must include an explanation of the action to be taken when there are safeguarding concerns about a child and in the event of an allegation being made against a member of staff.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policy must also cover the use of mobile phones and cameras in the setting, that staff complete safeguarding training that enables them to understand their safeguarding policy and procedures, have up-to-date knowledge of safeguarding issues, and recognise signs of potential abuse and neglect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 they have a practitioner who is designated to take lead responsibility for safeguarding children within each early years setting and who must liaise with local statutory children’s </a:t>
            </a:r>
            <a:endParaRPr kumimoji="0" lang="en-GB" sz="1200" b="0" i="0" u="none" strike="noStrike" kern="1200" cap="none" spc="0" normalizeH="0" baseline="0" noProof="0" dirty="0">
              <a:ln>
                <a:noFill/>
              </a:ln>
              <a:solidFill>
                <a:srgbClr val="0B0C0C"/>
              </a:solidFill>
              <a:effectLst/>
              <a:uLnTx/>
              <a:uFillTx/>
              <a:latin typeface="GDS Transport"/>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srgbClr val="0B0C0C"/>
              </a:solidFill>
              <a:effectLst/>
              <a:uLnTx/>
              <a:uFillTx/>
              <a:latin typeface="GDS Transport"/>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B0C0C"/>
              </a:solidFill>
              <a:effectLst/>
              <a:uLnTx/>
              <a:uFillTx/>
              <a:latin typeface="GDS Transport"/>
              <a:ea typeface="+mn-ea"/>
              <a:cs typeface="Arial" panose="020B0604020202020204" pitchFamily="34" charset="0"/>
            </a:endParaRPr>
          </a:p>
          <a:p>
            <a:r>
              <a:rPr lang="en-GB" sz="1200" b="1" dirty="0">
                <a:latin typeface="Arial" panose="020B0604020202020204" pitchFamily="34" charset="0"/>
                <a:cs typeface="Arial" panose="020B0604020202020204" pitchFamily="34" charset="0"/>
              </a:rPr>
              <a:t>The Independent School Standards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Non statutory guidance sets out the standards that DfE inspect independent schools</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r>
              <a:rPr lang="en-GB" dirty="0"/>
              <a:t>guidance from the Department for Education (DfE). This guidance is not statutory. It has been produced to help proprietors and others understand the obligations under the independent school standards contained in the Schedule to the Education (Independent School Standards) Regulations 2014</a:t>
            </a:r>
          </a:p>
          <a:p>
            <a:endParaRPr lang="en-GB" dirty="0"/>
          </a:p>
          <a:p>
            <a:pPr algn="l"/>
            <a:r>
              <a:rPr lang="en-GB" b="0" i="0" dirty="0">
                <a:solidFill>
                  <a:srgbClr val="000000"/>
                </a:solidFill>
                <a:effectLst/>
                <a:latin typeface="arial"/>
                <a:cs typeface="arial"/>
              </a:rPr>
              <a:t>PART 3Welfare, health and safety of pupils ( safeguarding section </a:t>
            </a:r>
            <a:r>
              <a:rPr lang="en-GB" b="0" i="0" dirty="0" err="1">
                <a:solidFill>
                  <a:srgbClr val="000000"/>
                </a:solidFill>
                <a:effectLst/>
                <a:latin typeface="arial"/>
                <a:cs typeface="arial"/>
              </a:rPr>
              <a:t>fr</a:t>
            </a:r>
            <a:r>
              <a:rPr lang="en-GB" b="0" i="0" dirty="0">
                <a:solidFill>
                  <a:srgbClr val="000000"/>
                </a:solidFill>
                <a:effectLst/>
                <a:latin typeface="arial"/>
                <a:cs typeface="arial"/>
              </a:rPr>
              <a:t> the independent sector </a:t>
            </a:r>
          </a:p>
          <a:p>
            <a:pPr algn="just"/>
            <a:r>
              <a:rPr lang="en-GB" b="1" i="0" dirty="0">
                <a:solidFill>
                  <a:srgbClr val="1E1E1E"/>
                </a:solidFill>
                <a:effectLst/>
                <a:latin typeface="arial" panose="020B0604020202020204" pitchFamily="34" charset="0"/>
              </a:rPr>
              <a:t>5.</a:t>
            </a:r>
            <a:r>
              <a:rPr lang="en-GB" b="0" i="0" dirty="0">
                <a:solidFill>
                  <a:srgbClr val="1E1E1E"/>
                </a:solidFill>
                <a:effectLst/>
                <a:latin typeface="arial" panose="020B0604020202020204" pitchFamily="34" charset="0"/>
              </a:rPr>
              <a:t>  The standards about welfare, health and safety of pupils at the independent school are those contained in this Part.</a:t>
            </a:r>
          </a:p>
          <a:p>
            <a:pPr algn="just"/>
            <a:r>
              <a:rPr lang="en-GB" b="1" i="0" dirty="0">
                <a:solidFill>
                  <a:srgbClr val="1E1E1E"/>
                </a:solidFill>
                <a:effectLst/>
                <a:latin typeface="arial" panose="020B0604020202020204" pitchFamily="34" charset="0"/>
              </a:rPr>
              <a:t>6.</a:t>
            </a:r>
            <a:r>
              <a:rPr lang="en-GB" b="0" i="0" dirty="0">
                <a:solidFill>
                  <a:srgbClr val="1E1E1E"/>
                </a:solidFill>
                <a:effectLst/>
                <a:latin typeface="arial" panose="020B0604020202020204" pitchFamily="34" charset="0"/>
              </a:rPr>
              <a:t>  The standard in this paragraph is met if the proprietor ensures that—</a:t>
            </a:r>
          </a:p>
          <a:p>
            <a:pPr algn="l"/>
            <a:r>
              <a:rPr lang="en-GB" b="0" i="0" dirty="0">
                <a:solidFill>
                  <a:srgbClr val="1E1E1E"/>
                </a:solidFill>
                <a:effectLst/>
                <a:latin typeface="arial" panose="020B0604020202020204" pitchFamily="34" charset="0"/>
              </a:rPr>
              <a:t>(a)arrangements are made to safeguard and promote the welfare of pupils at the independent school,</a:t>
            </a:r>
          </a:p>
          <a:p>
            <a:pPr algn="l"/>
            <a:r>
              <a:rPr lang="en-GB" b="0" i="0" dirty="0">
                <a:solidFill>
                  <a:srgbClr val="1E1E1E"/>
                </a:solidFill>
                <a:effectLst/>
                <a:latin typeface="arial" panose="020B0604020202020204" pitchFamily="34" charset="0"/>
              </a:rPr>
              <a:t>(b)a written policy to safeguard and promote the welfare of pupils is drawn up and effectively implemented, and</a:t>
            </a:r>
          </a:p>
          <a:p>
            <a:pPr algn="l"/>
            <a:r>
              <a:rPr lang="en-GB" b="0" i="0" dirty="0">
                <a:solidFill>
                  <a:srgbClr val="1E1E1E"/>
                </a:solidFill>
                <a:effectLst/>
                <a:latin typeface="arial" panose="020B0604020202020204" pitchFamily="34" charset="0"/>
              </a:rPr>
              <a:t>(c)those arrangements and that policy have regard to any relevant guidance issued by the Welsh Ministers.</a:t>
            </a:r>
          </a:p>
          <a:p>
            <a:pPr algn="just"/>
            <a:r>
              <a:rPr lang="en-GB" b="1" i="0" dirty="0">
                <a:solidFill>
                  <a:srgbClr val="1E1E1E"/>
                </a:solidFill>
                <a:effectLst/>
                <a:latin typeface="arial" panose="020B0604020202020204" pitchFamily="34" charset="0"/>
              </a:rPr>
              <a:t>7.</a:t>
            </a:r>
            <a:r>
              <a:rPr lang="en-GB" b="0" i="0" dirty="0">
                <a:solidFill>
                  <a:srgbClr val="1E1E1E"/>
                </a:solidFill>
                <a:effectLst/>
                <a:latin typeface="arial" panose="020B0604020202020204" pitchFamily="34" charset="0"/>
              </a:rPr>
              <a:t>  Where the independent school provides boarding accommodation the standard in this paragraph is met where the proprietor ensures that—</a:t>
            </a:r>
          </a:p>
          <a:p>
            <a:pPr algn="l"/>
            <a:r>
              <a:rPr lang="en-GB" b="0" i="0" dirty="0">
                <a:solidFill>
                  <a:srgbClr val="1E1E1E"/>
                </a:solidFill>
                <a:effectLst/>
                <a:latin typeface="arial" panose="020B0604020202020204" pitchFamily="34" charset="0"/>
              </a:rPr>
              <a:t>(a)arrangements are made to safeguard and promote the welfare of boarders while they are accommodated at the independent school,</a:t>
            </a:r>
          </a:p>
          <a:p>
            <a:pPr algn="l"/>
            <a:r>
              <a:rPr lang="en-GB" b="0" i="0" dirty="0">
                <a:solidFill>
                  <a:srgbClr val="1E1E1E"/>
                </a:solidFill>
                <a:effectLst/>
                <a:latin typeface="arial" panose="020B0604020202020204" pitchFamily="34" charset="0"/>
              </a:rPr>
              <a:t>(b)a written boarding accommodation policy is drawn up and effectively implemented, and</a:t>
            </a:r>
          </a:p>
          <a:p>
            <a:pPr algn="l"/>
            <a:r>
              <a:rPr lang="en-GB" b="0" i="0" dirty="0">
                <a:solidFill>
                  <a:srgbClr val="1E1E1E"/>
                </a:solidFill>
                <a:effectLst/>
                <a:latin typeface="arial" panose="020B0604020202020204" pitchFamily="34" charset="0"/>
              </a:rPr>
              <a:t>(c)those arrangements and that policy have regard to the National Minimum Standards for Boarding Schools or, where applicable, the National Minimum Standards for Residential Special Schools.</a:t>
            </a:r>
          </a:p>
          <a:p>
            <a:pPr algn="just"/>
            <a:r>
              <a:rPr lang="en-GB" b="1" i="0" dirty="0">
                <a:solidFill>
                  <a:srgbClr val="1E1E1E"/>
                </a:solidFill>
                <a:effectLst/>
                <a:latin typeface="arial" panose="020B0604020202020204" pitchFamily="34" charset="0"/>
              </a:rPr>
              <a:t>8.</a:t>
            </a:r>
            <a:r>
              <a:rPr lang="en-GB" b="0" i="0" dirty="0">
                <a:solidFill>
                  <a:srgbClr val="1E1E1E"/>
                </a:solidFill>
                <a:effectLst/>
                <a:latin typeface="arial" panose="020B0604020202020204" pitchFamily="34" charset="0"/>
              </a:rPr>
              <a:t>  The standard in this paragraph is met if the proprietor ensures that—</a:t>
            </a:r>
          </a:p>
          <a:p>
            <a:pPr algn="l"/>
            <a:r>
              <a:rPr lang="en-GB" b="0" i="0" dirty="0">
                <a:solidFill>
                  <a:srgbClr val="1E1E1E"/>
                </a:solidFill>
                <a:effectLst/>
                <a:latin typeface="arial" panose="020B0604020202020204" pitchFamily="34" charset="0"/>
              </a:rPr>
              <a:t>(a)the welfare of pupils at the independent school is safeguarded and promoted by the drawing up and effective implementation of a written risk assessment policy that includes assessment of activities undertaken outside of the independent school’s premises, and</a:t>
            </a:r>
          </a:p>
          <a:p>
            <a:pPr algn="l"/>
            <a:r>
              <a:rPr lang="en-GB" b="0" i="0" dirty="0">
                <a:solidFill>
                  <a:srgbClr val="1E1E1E"/>
                </a:solidFill>
                <a:effectLst/>
                <a:latin typeface="arial" panose="020B0604020202020204" pitchFamily="34" charset="0"/>
              </a:rPr>
              <a:t>(b)appropriate action is taken to reduce risks that are identified.</a:t>
            </a:r>
          </a:p>
          <a:p>
            <a:pPr algn="just"/>
            <a:r>
              <a:rPr lang="en-GB" b="1" i="0" dirty="0">
                <a:solidFill>
                  <a:srgbClr val="1E1E1E"/>
                </a:solidFill>
                <a:effectLst/>
                <a:latin typeface="arial" panose="020B0604020202020204" pitchFamily="34" charset="0"/>
              </a:rPr>
              <a:t>9.</a:t>
            </a:r>
            <a:r>
              <a:rPr lang="en-GB" b="0" i="0" dirty="0">
                <a:solidFill>
                  <a:srgbClr val="1E1E1E"/>
                </a:solidFill>
                <a:effectLst/>
                <a:latin typeface="arial" panose="020B0604020202020204" pitchFamily="34" charset="0"/>
              </a:rPr>
              <a:t>  The standard in this paragraph is met where the proprietor ensures that all staff, supply staff and persons with leadership and management responsibilities at the independent school actively promote the well-being of pupils.</a:t>
            </a:r>
          </a:p>
          <a:p>
            <a:pPr algn="just"/>
            <a:r>
              <a:rPr lang="en-GB" b="1" i="0" dirty="0">
                <a:solidFill>
                  <a:srgbClr val="1E1E1E"/>
                </a:solidFill>
                <a:effectLst/>
                <a:latin typeface="arial" panose="020B0604020202020204" pitchFamily="34" charset="0"/>
              </a:rPr>
              <a:t>10.</a:t>
            </a:r>
            <a:r>
              <a:rPr lang="en-GB" b="0" i="0" dirty="0">
                <a:solidFill>
                  <a:srgbClr val="1E1E1E"/>
                </a:solidFill>
                <a:effectLst/>
                <a:latin typeface="arial" panose="020B0604020202020204" pitchFamily="34" charset="0"/>
              </a:rPr>
              <a:t>  The standard in this paragraph is met where the proprietor ensures that—</a:t>
            </a:r>
          </a:p>
          <a:p>
            <a:pPr algn="l"/>
            <a:r>
              <a:rPr lang="en-GB" b="0" i="0" dirty="0">
                <a:solidFill>
                  <a:srgbClr val="1E1E1E"/>
                </a:solidFill>
                <a:effectLst/>
                <a:latin typeface="arial" panose="020B0604020202020204" pitchFamily="34" charset="0"/>
              </a:rPr>
              <a:t>(a)all staff, supply staff, volunteers and pupils receive appropriate training in the independent school’s safeguarding policy in accordance with any guidance issued by the Welsh Ministers in relation to safeguarding, and</a:t>
            </a:r>
          </a:p>
          <a:p>
            <a:pPr algn="l"/>
            <a:r>
              <a:rPr lang="en-GB" b="0" i="0" dirty="0">
                <a:solidFill>
                  <a:srgbClr val="1E1E1E"/>
                </a:solidFill>
                <a:effectLst/>
                <a:latin typeface="arial" panose="020B0604020202020204" pitchFamily="34" charset="0"/>
              </a:rPr>
              <a:t>(b)a written record of that training is maintained.</a:t>
            </a:r>
          </a:p>
          <a:p>
            <a:pPr algn="just"/>
            <a:r>
              <a:rPr lang="en-GB" b="1" i="0" dirty="0">
                <a:solidFill>
                  <a:srgbClr val="1E1E1E"/>
                </a:solidFill>
                <a:effectLst/>
                <a:latin typeface="arial" panose="020B0604020202020204" pitchFamily="34" charset="0"/>
              </a:rPr>
              <a:t>11.</a:t>
            </a:r>
            <a:r>
              <a:rPr lang="en-GB" b="0" i="0" dirty="0">
                <a:solidFill>
                  <a:srgbClr val="1E1E1E"/>
                </a:solidFill>
                <a:effectLst/>
                <a:latin typeface="arial" panose="020B0604020202020204" pitchFamily="34" charset="0"/>
              </a:rPr>
              <a:t>  The standard in this paragraph is met if the proprietor promotes good behaviour amongst pupils by ensuring that—</a:t>
            </a:r>
          </a:p>
          <a:p>
            <a:pPr algn="l"/>
            <a:r>
              <a:rPr lang="en-GB" b="0" i="0" dirty="0">
                <a:solidFill>
                  <a:srgbClr val="1E1E1E"/>
                </a:solidFill>
                <a:effectLst/>
                <a:latin typeface="arial" panose="020B0604020202020204" pitchFamily="34" charset="0"/>
              </a:rPr>
              <a:t>(a)a written behaviour policy is drawn up and effectively implemented that—</a:t>
            </a:r>
          </a:p>
          <a:p>
            <a:endParaRPr lang="en-GB" dirty="0"/>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547B2E42-49D4-A7C0-7909-C7A370BBF2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E33447-85CD-48AC-96B2-25B9E8AD4C3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Arial" charset="0"/>
            </a:endParaRPr>
          </a:p>
        </p:txBody>
      </p:sp>
    </p:spTree>
    <p:extLst>
      <p:ext uri="{BB962C8B-B14F-4D97-AF65-F5344CB8AC3E}">
        <p14:creationId xmlns:p14="http://schemas.microsoft.com/office/powerpoint/2010/main" val="31175711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1B3A6-7858-076D-7E9F-D988AF9F32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32C71E-D83C-14B6-F833-755E469022A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C46A445-D258-6B88-50FC-94B99C0023A3}"/>
              </a:ext>
            </a:extLst>
          </p:cNvPr>
          <p:cNvSpPr>
            <a:spLocks noGrp="1"/>
          </p:cNvSpPr>
          <p:nvPr>
            <p:ph type="body" idx="1"/>
          </p:nvPr>
        </p:nvSpPr>
        <p:spPr/>
        <p:txBody>
          <a:bodyPr/>
          <a:lstStyle/>
          <a:p>
            <a:r>
              <a:rPr lang="en-GB" dirty="0"/>
              <a:t>What school and college staff need to know</a:t>
            </a:r>
          </a:p>
          <a:p>
            <a:r>
              <a:rPr lang="en-GB" dirty="0"/>
              <a:t>All staff should be aware of systems within their school or college which support safeguarding, and these should be explained to them as part of staff induction. This should include the:</a:t>
            </a:r>
          </a:p>
          <a:p>
            <a:r>
              <a:rPr lang="en-GB" dirty="0"/>
              <a:t> • child protection policy (which should amongst other things also include the policy and procedures to deal with child-on-child abuse), </a:t>
            </a:r>
          </a:p>
          <a:p>
            <a:r>
              <a:rPr lang="en-GB" dirty="0"/>
              <a:t>• behaviour policy (which should include measures to prevent bullying, including cyberbullying, prejudice-based and discriminatory bullying), </a:t>
            </a:r>
          </a:p>
          <a:p>
            <a:r>
              <a:rPr lang="en-GB" dirty="0"/>
              <a:t>• staff behaviour policy (sometimes called a code of conduct) should amongst other things, include low-level concerns, allegations against staff and whistleblowing, </a:t>
            </a:r>
          </a:p>
          <a:p>
            <a:r>
              <a:rPr lang="en-GB" dirty="0"/>
              <a:t>• safeguarding response to children who are absent from education, particularly on repeat occasions and/or prolonged periods, and </a:t>
            </a:r>
          </a:p>
          <a:p>
            <a:r>
              <a:rPr lang="en-GB" dirty="0"/>
              <a:t>• role of the designated safeguarding lead (including the identity of the designated safeguarding lead and any deputies). </a:t>
            </a:r>
          </a:p>
          <a:p>
            <a:r>
              <a:rPr lang="en-GB" dirty="0"/>
              <a:t>Copies of policies and a copy of Part one of </a:t>
            </a:r>
            <a:r>
              <a:rPr lang="en-GB" dirty="0" err="1"/>
              <a:t>KCSiE</a:t>
            </a:r>
            <a:r>
              <a:rPr lang="en-GB" dirty="0"/>
              <a:t> should be provided to all staff and volunteers at induction. </a:t>
            </a:r>
          </a:p>
        </p:txBody>
      </p:sp>
      <p:sp>
        <p:nvSpPr>
          <p:cNvPr id="4" name="Slide Number Placeholder 3">
            <a:extLst>
              <a:ext uri="{FF2B5EF4-FFF2-40B4-BE49-F238E27FC236}">
                <a16:creationId xmlns:a16="http://schemas.microsoft.com/office/drawing/2014/main" id="{3FBE53E7-4CDE-66F8-E9F5-9080431D93A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E33447-85CD-48AC-96B2-25B9E8AD4C3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Arial" charset="0"/>
            </a:endParaRPr>
          </a:p>
        </p:txBody>
      </p:sp>
    </p:spTree>
    <p:extLst>
      <p:ext uri="{BB962C8B-B14F-4D97-AF65-F5344CB8AC3E}">
        <p14:creationId xmlns:p14="http://schemas.microsoft.com/office/powerpoint/2010/main" val="16790427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920CB4-9CB5-655C-4992-7ABCC0A598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841FD5-0E55-29C2-4651-94B92544F59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43F253E-EF28-6FFE-05E6-AED5DDEC5320}"/>
              </a:ext>
            </a:extLst>
          </p:cNvPr>
          <p:cNvSpPr>
            <a:spLocks noGrp="1"/>
          </p:cNvSpPr>
          <p:nvPr>
            <p:ph type="body" idx="1"/>
          </p:nvPr>
        </p:nvSpPr>
        <p:spPr/>
        <p:txBody>
          <a:bodyPr/>
          <a:lstStyle/>
          <a:p>
            <a:r>
              <a:rPr lang="en-GB" dirty="0"/>
              <a:t>DSL to point out what the CP policy looks like, and provide the link to your schools website .</a:t>
            </a:r>
          </a:p>
          <a:p>
            <a:r>
              <a:rPr lang="en-GB" dirty="0"/>
              <a:t>you can pick out the most relevant chapters that set out the process for how staff identify and respond to concerns about children and adults ( LLC or allegations) </a:t>
            </a:r>
          </a:p>
        </p:txBody>
      </p:sp>
      <p:sp>
        <p:nvSpPr>
          <p:cNvPr id="4" name="Slide Number Placeholder 3">
            <a:extLst>
              <a:ext uri="{FF2B5EF4-FFF2-40B4-BE49-F238E27FC236}">
                <a16:creationId xmlns:a16="http://schemas.microsoft.com/office/drawing/2014/main" id="{74734A25-D86A-68AF-F2D1-3A072517178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E33447-85CD-48AC-96B2-25B9E8AD4C3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Arial" charset="0"/>
            </a:endParaRPr>
          </a:p>
        </p:txBody>
      </p:sp>
    </p:spTree>
    <p:extLst>
      <p:ext uri="{BB962C8B-B14F-4D97-AF65-F5344CB8AC3E}">
        <p14:creationId xmlns:p14="http://schemas.microsoft.com/office/powerpoint/2010/main" val="26926986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3D6E20-7351-F439-8498-DA875DCE34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039528-8764-EBC8-8935-BCEE588E81D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EBB6C05-21EF-9096-5059-CB8E040AD349}"/>
              </a:ext>
            </a:extLst>
          </p:cNvPr>
          <p:cNvSpPr>
            <a:spLocks noGrp="1"/>
          </p:cNvSpPr>
          <p:nvPr>
            <p:ph type="body" idx="1"/>
          </p:nvPr>
        </p:nvSpPr>
        <p:spPr/>
        <p:txBody>
          <a:bodyPr/>
          <a:lstStyle/>
          <a:p>
            <a:r>
              <a:rPr lang="en-GB" sz="1200" u="sng" kern="1200" dirty="0">
                <a:solidFill>
                  <a:schemeClr val="tx1"/>
                </a:solidFill>
                <a:effectLst/>
                <a:latin typeface="+mn-lt"/>
                <a:ea typeface="+mn-ea"/>
                <a:cs typeface="+mn-cs"/>
                <a:hlinkClick r:id="rId3"/>
              </a:rPr>
              <a:t>Behaviour: policies and guidance - Hertfordshire Grid for Learning</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 </a:t>
            </a:r>
            <a:r>
              <a:rPr lang="en-GB" sz="1200" b="1" kern="1200" dirty="0">
                <a:solidFill>
                  <a:schemeClr val="tx1"/>
                </a:solidFill>
                <a:effectLst/>
                <a:latin typeface="+mn-lt"/>
                <a:ea typeface="+mn-ea"/>
                <a:cs typeface="+mn-cs"/>
              </a:rPr>
              <a:t>Hertfordshire Model Behaviour Policy</a:t>
            </a:r>
            <a:r>
              <a:rPr lang="en-GB" sz="1200" kern="1200" dirty="0">
                <a:solidFill>
                  <a:schemeClr val="tx1"/>
                </a:solidFill>
                <a:effectLst/>
                <a:latin typeface="+mn-lt"/>
                <a:ea typeface="+mn-ea"/>
                <a:cs typeface="+mn-cs"/>
              </a:rPr>
              <a:t> (often implemented through the county's </a:t>
            </a:r>
            <a:r>
              <a:rPr lang="en-GB" sz="1200" b="1" kern="1200" dirty="0">
                <a:solidFill>
                  <a:schemeClr val="tx1"/>
                </a:solidFill>
                <a:effectLst/>
                <a:latin typeface="+mn-lt"/>
                <a:ea typeface="+mn-ea"/>
                <a:cs typeface="+mn-cs"/>
              </a:rPr>
              <a:t>Therapeutic Thinking / Hertfordshire STEPS</a:t>
            </a:r>
            <a:r>
              <a:rPr lang="en-GB" sz="1200" kern="1200" dirty="0">
                <a:solidFill>
                  <a:schemeClr val="tx1"/>
                </a:solidFill>
                <a:effectLst/>
                <a:latin typeface="+mn-lt"/>
                <a:ea typeface="+mn-ea"/>
                <a:cs typeface="+mn-cs"/>
              </a:rPr>
              <a:t> approach) sets out how schools should promote positive behaviour, manage challenging behaviour, and create a safe, inclusive learning environment. It is intended as a framework that schools adapt to their own circumstances rather than adopt unchanged. </a:t>
            </a:r>
          </a:p>
          <a:p>
            <a:r>
              <a:rPr lang="en-GB" sz="1200" kern="1200" dirty="0">
                <a:solidFill>
                  <a:schemeClr val="tx1"/>
                </a:solidFill>
                <a:effectLst/>
                <a:latin typeface="+mn-lt"/>
                <a:ea typeface="+mn-ea"/>
                <a:cs typeface="+mn-cs"/>
              </a:rPr>
              <a:t>Key elements typically include:</a:t>
            </a:r>
          </a:p>
          <a:p>
            <a:pPr lvl="0"/>
            <a:r>
              <a:rPr lang="en-GB" sz="1200" b="1" kern="1200" dirty="0">
                <a:solidFill>
                  <a:schemeClr val="tx1"/>
                </a:solidFill>
                <a:effectLst/>
                <a:latin typeface="+mn-lt"/>
                <a:ea typeface="+mn-ea"/>
                <a:cs typeface="+mn-cs"/>
              </a:rPr>
              <a:t>Promoting positive behaviour and inclusion</a:t>
            </a:r>
            <a:r>
              <a:rPr lang="en-GB" sz="1200" kern="1200" dirty="0">
                <a:solidFill>
                  <a:schemeClr val="tx1"/>
                </a:solidFill>
                <a:effectLst/>
                <a:latin typeface="+mn-lt"/>
                <a:ea typeface="+mn-ea"/>
                <a:cs typeface="+mn-cs"/>
              </a:rPr>
              <a:t> by establishing clear expectations, respect, and supportive relationships. </a:t>
            </a:r>
          </a:p>
          <a:p>
            <a:pPr lvl="0"/>
            <a:r>
              <a:rPr lang="en-GB" sz="1200" b="1" kern="1200" dirty="0">
                <a:solidFill>
                  <a:schemeClr val="tx1"/>
                </a:solidFill>
                <a:effectLst/>
                <a:latin typeface="+mn-lt"/>
                <a:ea typeface="+mn-ea"/>
                <a:cs typeface="+mn-cs"/>
              </a:rPr>
              <a:t>A therapeutic approach to behaviour</a:t>
            </a:r>
            <a:r>
              <a:rPr lang="en-GB" sz="1200" kern="1200" dirty="0">
                <a:solidFill>
                  <a:schemeClr val="tx1"/>
                </a:solidFill>
                <a:effectLst/>
                <a:latin typeface="+mn-lt"/>
                <a:ea typeface="+mn-ea"/>
                <a:cs typeface="+mn-cs"/>
              </a:rPr>
              <a:t>, focusing on understanding the reasons behind behaviour and helping children develop self-regulation, rather than relying primarily on punishment. </a:t>
            </a:r>
          </a:p>
          <a:p>
            <a:pPr lvl="0"/>
            <a:r>
              <a:rPr lang="en-GB" sz="1200" b="1" kern="1200" dirty="0">
                <a:solidFill>
                  <a:schemeClr val="tx1"/>
                </a:solidFill>
                <a:effectLst/>
                <a:latin typeface="+mn-lt"/>
                <a:ea typeface="+mn-ea"/>
                <a:cs typeface="+mn-cs"/>
              </a:rPr>
              <a:t>Consistency across staff</a:t>
            </a:r>
            <a:r>
              <a:rPr lang="en-GB" sz="1200" kern="1200" dirty="0">
                <a:solidFill>
                  <a:schemeClr val="tx1"/>
                </a:solidFill>
                <a:effectLst/>
                <a:latin typeface="+mn-lt"/>
                <a:ea typeface="+mn-ea"/>
                <a:cs typeface="+mn-cs"/>
              </a:rPr>
              <a:t>, with agreed responses, communication methods, and behaviour support strategies. </a:t>
            </a:r>
          </a:p>
          <a:p>
            <a:pPr lvl="0"/>
            <a:r>
              <a:rPr lang="en-GB" sz="1200" b="1" kern="1200" dirty="0">
                <a:solidFill>
                  <a:schemeClr val="tx1"/>
                </a:solidFill>
                <a:effectLst/>
                <a:latin typeface="+mn-lt"/>
                <a:ea typeface="+mn-ea"/>
                <a:cs typeface="+mn-cs"/>
              </a:rPr>
              <a:t>De-escalation and prevention</a:t>
            </a:r>
            <a:r>
              <a:rPr lang="en-GB" sz="1200" kern="1200" dirty="0">
                <a:solidFill>
                  <a:schemeClr val="tx1"/>
                </a:solidFill>
                <a:effectLst/>
                <a:latin typeface="+mn-lt"/>
                <a:ea typeface="+mn-ea"/>
                <a:cs typeface="+mn-cs"/>
              </a:rPr>
              <a:t>, encouraging staff to identify triggers, reduce conflict, and prevent situations from reaching crisis point. </a:t>
            </a:r>
          </a:p>
          <a:p>
            <a:pPr lvl="0"/>
            <a:r>
              <a:rPr lang="en-GB" sz="1200" b="1" kern="1200" dirty="0">
                <a:solidFill>
                  <a:schemeClr val="tx1"/>
                </a:solidFill>
                <a:effectLst/>
                <a:latin typeface="+mn-lt"/>
                <a:ea typeface="+mn-ea"/>
                <a:cs typeface="+mn-cs"/>
              </a:rPr>
              <a:t>Restoration and repair</a:t>
            </a:r>
            <a:r>
              <a:rPr lang="en-GB" sz="1200" kern="1200" dirty="0">
                <a:solidFill>
                  <a:schemeClr val="tx1"/>
                </a:solidFill>
                <a:effectLst/>
                <a:latin typeface="+mn-lt"/>
                <a:ea typeface="+mn-ea"/>
                <a:cs typeface="+mn-cs"/>
              </a:rPr>
              <a:t>, helping pupils reflect on the impact of their behaviour and rebuild relationships where harm has occurred. </a:t>
            </a:r>
          </a:p>
          <a:p>
            <a:pPr lvl="0"/>
            <a:r>
              <a:rPr lang="en-GB" sz="1200" b="1" kern="1200" dirty="0">
                <a:solidFill>
                  <a:schemeClr val="tx1"/>
                </a:solidFill>
                <a:effectLst/>
                <a:latin typeface="+mn-lt"/>
                <a:ea typeface="+mn-ea"/>
                <a:cs typeface="+mn-cs"/>
              </a:rPr>
              <a:t>Support for pupils with additional needs</a:t>
            </a:r>
            <a:r>
              <a:rPr lang="en-GB" sz="1200" kern="1200" dirty="0">
                <a:solidFill>
                  <a:schemeClr val="tx1"/>
                </a:solidFill>
                <a:effectLst/>
                <a:latin typeface="+mn-lt"/>
                <a:ea typeface="+mn-ea"/>
                <a:cs typeface="+mn-cs"/>
              </a:rPr>
              <a:t>, recognising that behaviour may be linked to SEND, communication difficulties, trauma, or unmet needs. </a:t>
            </a:r>
          </a:p>
          <a:p>
            <a:pPr lvl="0"/>
            <a:r>
              <a:rPr lang="en-GB" sz="1200" b="1" kern="1200" dirty="0">
                <a:solidFill>
                  <a:schemeClr val="tx1"/>
                </a:solidFill>
                <a:effectLst/>
                <a:latin typeface="+mn-lt"/>
                <a:ea typeface="+mn-ea"/>
                <a:cs typeface="+mn-cs"/>
              </a:rPr>
              <a:t>Risk management and restrictive intervention guidance</a:t>
            </a:r>
            <a:r>
              <a:rPr lang="en-GB" sz="1200" kern="1200" dirty="0">
                <a:solidFill>
                  <a:schemeClr val="tx1"/>
                </a:solidFill>
                <a:effectLst/>
                <a:latin typeface="+mn-lt"/>
                <a:ea typeface="+mn-ea"/>
                <a:cs typeface="+mn-cs"/>
              </a:rPr>
              <a:t>, including when reasonable force may be used as a last resort to keep people safe. </a:t>
            </a:r>
          </a:p>
          <a:p>
            <a:pPr lvl="0"/>
            <a:r>
              <a:rPr lang="en-GB" sz="1200" b="1" kern="1200" dirty="0">
                <a:solidFill>
                  <a:schemeClr val="tx1"/>
                </a:solidFill>
                <a:effectLst/>
                <a:latin typeface="+mn-lt"/>
                <a:ea typeface="+mn-ea"/>
                <a:cs typeface="+mn-cs"/>
              </a:rPr>
              <a:t>Roles and responsibilities</a:t>
            </a:r>
            <a:r>
              <a:rPr lang="en-GB" sz="1200" kern="1200" dirty="0">
                <a:solidFill>
                  <a:schemeClr val="tx1"/>
                </a:solidFill>
                <a:effectLst/>
                <a:latin typeface="+mn-lt"/>
                <a:ea typeface="+mn-ea"/>
                <a:cs typeface="+mn-cs"/>
              </a:rPr>
              <a:t> of school leaders, staff, pupils, parents, and governors in maintaining positive behaviour standards. </a:t>
            </a:r>
          </a:p>
          <a:p>
            <a:r>
              <a:rPr lang="en-GB" sz="1200" kern="1200" dirty="0">
                <a:solidFill>
                  <a:schemeClr val="tx1"/>
                </a:solidFill>
                <a:effectLst/>
                <a:latin typeface="+mn-lt"/>
                <a:ea typeface="+mn-ea"/>
                <a:cs typeface="+mn-cs"/>
              </a:rPr>
              <a:t>At its core, the Hertfordshire approach emphasises </a:t>
            </a:r>
            <a:r>
              <a:rPr lang="en-GB" sz="1200" b="1" kern="1200" dirty="0">
                <a:solidFill>
                  <a:schemeClr val="tx1"/>
                </a:solidFill>
                <a:effectLst/>
                <a:latin typeface="+mn-lt"/>
                <a:ea typeface="+mn-ea"/>
                <a:cs typeface="+mn-cs"/>
              </a:rPr>
              <a:t>care and control rather than punishment</a:t>
            </a:r>
            <a:r>
              <a:rPr lang="en-GB" sz="1200" kern="1200" dirty="0">
                <a:solidFill>
                  <a:schemeClr val="tx1"/>
                </a:solidFill>
                <a:effectLst/>
                <a:latin typeface="+mn-lt"/>
                <a:ea typeface="+mn-ea"/>
                <a:cs typeface="+mn-cs"/>
              </a:rPr>
              <a:t>, helping children learn positive behaviour through understanding, support, consistency, and relationship-building. </a:t>
            </a:r>
          </a:p>
          <a:p>
            <a:r>
              <a:rPr lang="en-GB" sz="1200" kern="1200" dirty="0">
                <a:solidFill>
                  <a:schemeClr val="tx1"/>
                </a:solidFill>
                <a:effectLst/>
                <a:latin typeface="+mn-lt"/>
                <a:ea typeface="+mn-ea"/>
                <a:cs typeface="+mn-cs"/>
              </a:rPr>
              <a:t> </a:t>
            </a:r>
          </a:p>
          <a:p>
            <a:endParaRPr lang="en-GB" dirty="0"/>
          </a:p>
        </p:txBody>
      </p:sp>
      <p:sp>
        <p:nvSpPr>
          <p:cNvPr id="4" name="Slide Number Placeholder 3">
            <a:extLst>
              <a:ext uri="{FF2B5EF4-FFF2-40B4-BE49-F238E27FC236}">
                <a16:creationId xmlns:a16="http://schemas.microsoft.com/office/drawing/2014/main" id="{3DB3F554-55F5-423E-0352-DA586BE0608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E33447-85CD-48AC-96B2-25B9E8AD4C3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Arial" charset="0"/>
            </a:endParaRPr>
          </a:p>
        </p:txBody>
      </p:sp>
    </p:spTree>
    <p:extLst>
      <p:ext uri="{BB962C8B-B14F-4D97-AF65-F5344CB8AC3E}">
        <p14:creationId xmlns:p14="http://schemas.microsoft.com/office/powerpoint/2010/main" val="17951377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2EC85-829D-ED5B-9ED9-2102467E35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4A14E2-BA65-E350-502B-89F9757E8DA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E4AE20A-CCD3-2285-C46D-0EAEBFE05120}"/>
              </a:ext>
            </a:extLst>
          </p:cNvPr>
          <p:cNvSpPr>
            <a:spLocks noGrp="1"/>
          </p:cNvSpPr>
          <p:nvPr>
            <p:ph type="body" idx="1"/>
          </p:nvPr>
        </p:nvSpPr>
        <p:spPr/>
        <p:txBody>
          <a:bodyPr/>
          <a:lstStyle/>
          <a:p>
            <a:pPr rtl="0" fontAlgn="t"/>
            <a:r>
              <a:rPr lang="en-GB" sz="1200" b="0" i="0" kern="1200" dirty="0">
                <a:solidFill>
                  <a:schemeClr val="tx1"/>
                </a:solidFill>
                <a:effectLst/>
                <a:latin typeface="Arial" panose="020B0604020202020204" pitchFamily="34" charset="0"/>
                <a:ea typeface="+mn-ea"/>
                <a:cs typeface="Arial" panose="020B0604020202020204" pitchFamily="34" charset="0"/>
              </a:rPr>
              <a:t>A strong safeguarding culture is the foundation of effective child protection. </a:t>
            </a:r>
          </a:p>
          <a:p>
            <a:pPr rtl="0" fontAlgn="t"/>
            <a:endParaRPr lang="en-GB" sz="1200" b="0" i="0" kern="1200" dirty="0">
              <a:solidFill>
                <a:schemeClr val="tx1"/>
              </a:solidFill>
              <a:effectLst/>
              <a:latin typeface="Arial" panose="020B0604020202020204" pitchFamily="34" charset="0"/>
              <a:ea typeface="+mn-ea"/>
              <a:cs typeface="Arial" panose="020B0604020202020204" pitchFamily="34" charset="0"/>
            </a:endParaRPr>
          </a:p>
          <a:p>
            <a:pPr rtl="0" fontAlgn="t"/>
            <a:r>
              <a:rPr lang="en-GB" sz="1200" b="0" i="0" kern="1200" dirty="0">
                <a:solidFill>
                  <a:schemeClr val="tx1"/>
                </a:solidFill>
                <a:effectLst/>
                <a:latin typeface="Arial" panose="020B0604020202020204" pitchFamily="34" charset="0"/>
                <a:ea typeface="+mn-ea"/>
                <a:cs typeface="Arial" panose="020B0604020202020204" pitchFamily="34" charset="0"/>
              </a:rPr>
              <a:t>Safeguarding is not the responsibility of one person or team; it is everyone's responsibility. </a:t>
            </a:r>
          </a:p>
          <a:p>
            <a:pPr rtl="0" fontAlgn="t"/>
            <a:endParaRPr lang="en-GB" sz="1200" b="0" i="0" kern="1200" dirty="0">
              <a:solidFill>
                <a:schemeClr val="tx1"/>
              </a:solidFill>
              <a:effectLst/>
              <a:latin typeface="Arial" panose="020B0604020202020204" pitchFamily="34" charset="0"/>
              <a:ea typeface="+mn-ea"/>
              <a:cs typeface="Arial" panose="020B0604020202020204" pitchFamily="34" charset="0"/>
            </a:endParaRPr>
          </a:p>
          <a:p>
            <a:pPr rtl="0" fontAlgn="t"/>
            <a:r>
              <a:rPr lang="en-GB" sz="1200" b="0" i="0" kern="1200" dirty="0">
                <a:solidFill>
                  <a:schemeClr val="tx1"/>
                </a:solidFill>
                <a:effectLst/>
                <a:latin typeface="Arial" panose="020B0604020202020204" pitchFamily="34" charset="0"/>
                <a:ea typeface="+mn-ea"/>
                <a:cs typeface="Arial" panose="020B0604020202020204" pitchFamily="34" charset="0"/>
              </a:rPr>
              <a:t>A whole school approach ensures that children experience consistent messages, expectations, support, and protection across all aspects of school life. When every member of staff understands their role, remains vigilant, shares concerns promptly, and follows agreed procedures, opportunities to identify risks early and prevent harm are significantly increased.</a:t>
            </a:r>
          </a:p>
          <a:p>
            <a:pPr rtl="0" fontAlgn="t"/>
            <a:endParaRPr lang="en-GB" sz="1200" b="0" i="0" kern="1200" dirty="0">
              <a:solidFill>
                <a:schemeClr val="tx1"/>
              </a:solidFill>
              <a:effectLst/>
              <a:latin typeface="Arial" panose="020B0604020202020204" pitchFamily="34" charset="0"/>
              <a:ea typeface="+mn-ea"/>
              <a:cs typeface="Arial" panose="020B0604020202020204" pitchFamily="34" charset="0"/>
            </a:endParaRPr>
          </a:p>
          <a:p>
            <a:pPr rtl="0" fontAlgn="t"/>
            <a:r>
              <a:rPr lang="en-GB" sz="1200" b="0" i="0" kern="1200" dirty="0">
                <a:solidFill>
                  <a:schemeClr val="tx1"/>
                </a:solidFill>
                <a:effectLst/>
                <a:latin typeface="Arial" panose="020B0604020202020204" pitchFamily="34" charset="0"/>
                <a:ea typeface="+mn-ea"/>
                <a:cs typeface="Arial" panose="020B0604020202020204" pitchFamily="34" charset="0"/>
              </a:rPr>
              <a:t>A positive safeguarding culture not only protects children but also protects staff. Clear policies, professional boundaries, effective record-keeping, appropriate information sharing, and adherence to safer working practices help staff make informed decisions, reduce the risk of misunderstandings or allegations, and ensure accountability. Working within an open, supportive culture where concerns can be raised without hesitation promotes safe practice, professional confidence, and collective responsibility for safeguarding.</a:t>
            </a:r>
          </a:p>
          <a:p>
            <a:pPr rtl="0" fontAlgn="t"/>
            <a:endParaRPr lang="en-GB" sz="1200" b="0" i="0" kern="1200" dirty="0">
              <a:solidFill>
                <a:schemeClr val="tx1"/>
              </a:solidFill>
              <a:effectLst/>
              <a:latin typeface="Arial" panose="020B0604020202020204" pitchFamily="34" charset="0"/>
              <a:ea typeface="+mn-ea"/>
              <a:cs typeface="Arial" panose="020B0604020202020204" pitchFamily="34" charset="0"/>
            </a:endParaRPr>
          </a:p>
          <a:p>
            <a:pPr rtl="0" fontAlgn="t"/>
            <a:r>
              <a:rPr lang="en-GB" sz="1200" b="0" i="0" kern="1200" dirty="0">
                <a:solidFill>
                  <a:schemeClr val="tx1"/>
                </a:solidFill>
                <a:effectLst/>
                <a:latin typeface="Arial" panose="020B0604020202020204" pitchFamily="34" charset="0"/>
                <a:ea typeface="+mn-ea"/>
                <a:cs typeface="Arial" panose="020B0604020202020204" pitchFamily="34" charset="0"/>
              </a:rPr>
              <a:t>Ultimately, safeguarding is most effective when it is embedded in everyday practice, reflected in the school's values, and championed by all staff, creating an environment where children feel safe, are heard, and can thrive.</a:t>
            </a:r>
          </a:p>
          <a:p>
            <a:pPr rtl="0" fontAlgn="t"/>
            <a:r>
              <a:rPr lang="en-GB" sz="1200" b="0" i="0" kern="1200" dirty="0">
                <a:solidFill>
                  <a:schemeClr val="tx1"/>
                </a:solidFill>
                <a:effectLst/>
                <a:latin typeface="Arial" panose="020B0604020202020204" pitchFamily="34" charset="0"/>
                <a:ea typeface="+mn-ea"/>
                <a:cs typeface="Arial" panose="020B0604020202020204" pitchFamily="34" charset="0"/>
              </a:rPr>
              <a:t>Alternatively, for a shorter training slide:</a:t>
            </a:r>
          </a:p>
          <a:p>
            <a:pPr rtl="0" fontAlgn="t"/>
            <a:endParaRPr lang="en-GB" sz="1200" b="0" i="0" kern="1200" dirty="0">
              <a:solidFill>
                <a:schemeClr val="tx1"/>
              </a:solidFill>
              <a:effectLst/>
              <a:latin typeface="Arial" panose="020B0604020202020204" pitchFamily="34" charset="0"/>
              <a:ea typeface="+mn-ea"/>
              <a:cs typeface="Arial" panose="020B0604020202020204" pitchFamily="34" charset="0"/>
            </a:endParaRPr>
          </a:p>
          <a:p>
            <a:pPr rtl="0" fontAlgn="t"/>
            <a:r>
              <a:rPr lang="en-GB" sz="1200" b="0" i="0" kern="1200" dirty="0">
                <a:solidFill>
                  <a:schemeClr val="tx1"/>
                </a:solidFill>
                <a:effectLst/>
                <a:latin typeface="Arial" panose="020B0604020202020204" pitchFamily="34" charset="0"/>
                <a:ea typeface="+mn-ea"/>
                <a:cs typeface="Arial" panose="020B0604020202020204" pitchFamily="34" charset="0"/>
              </a:rPr>
              <a:t>A whole school safeguarding culture prevents harm by ensuring that everyone remains alert to potential concerns, acts consistently, and responds appropriately. When safeguarding is embedded in everyday practice, children are better protected, risks are identified earlier, and staff are supported to work safely through clear expectations, professional boundaries, and shared responsibility.</a:t>
            </a:r>
          </a:p>
          <a:p>
            <a:endParaRPr lang="en-GB" dirty="0"/>
          </a:p>
        </p:txBody>
      </p:sp>
      <p:sp>
        <p:nvSpPr>
          <p:cNvPr id="4" name="Slide Number Placeholder 3">
            <a:extLst>
              <a:ext uri="{FF2B5EF4-FFF2-40B4-BE49-F238E27FC236}">
                <a16:creationId xmlns:a16="http://schemas.microsoft.com/office/drawing/2014/main" id="{F92ED00D-2443-8512-291A-7536DAD2DAA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E33447-85CD-48AC-96B2-25B9E8AD4C3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Arial" charset="0"/>
            </a:endParaRPr>
          </a:p>
        </p:txBody>
      </p:sp>
    </p:spTree>
    <p:extLst>
      <p:ext uri="{BB962C8B-B14F-4D97-AF65-F5344CB8AC3E}">
        <p14:creationId xmlns:p14="http://schemas.microsoft.com/office/powerpoint/2010/main" val="3245236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286E2-5A2B-D693-75D7-942EB4A568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560FBF-8F34-E2ED-ABE6-E9E0452E026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67ADB72-54D0-617E-C6C2-5ECA1D9561BB}"/>
              </a:ext>
            </a:extLst>
          </p:cNvPr>
          <p:cNvSpPr>
            <a:spLocks noGrp="1"/>
          </p:cNvSpPr>
          <p:nvPr>
            <p:ph type="body" idx="1"/>
          </p:nvPr>
        </p:nvSpPr>
        <p:spPr/>
        <p:txBody>
          <a:bodyPr/>
          <a:lstStyle/>
          <a:p>
            <a:pPr rtl="0" fontAlgn="t"/>
            <a:r>
              <a:rPr lang="en-GB" sz="1200" b="1" i="0" kern="1200" dirty="0">
                <a:solidFill>
                  <a:schemeClr val="tx1"/>
                </a:solidFill>
                <a:effectLst/>
                <a:latin typeface="+mn-lt"/>
                <a:ea typeface="+mn-ea"/>
                <a:cs typeface="+mn-cs"/>
              </a:rPr>
              <a:t>Attendance</a:t>
            </a:r>
            <a:r>
              <a:rPr lang="en-GB" sz="1200" b="0" i="0" kern="1200" dirty="0">
                <a:solidFill>
                  <a:schemeClr val="tx1"/>
                </a:solidFill>
                <a:effectLst/>
                <a:latin typeface="+mn-lt"/>
                <a:ea typeface="+mn-ea"/>
                <a:cs typeface="+mn-cs"/>
              </a:rPr>
              <a:t> is a safeguarding issue, not just an educational issue.</a:t>
            </a:r>
          </a:p>
          <a:p>
            <a:pPr rtl="0" fontAlgn="t"/>
            <a:endParaRPr lang="en-GB" sz="1200" b="0" i="0" kern="1200" dirty="0">
              <a:solidFill>
                <a:schemeClr val="tx1"/>
              </a:solidFill>
              <a:effectLst/>
              <a:latin typeface="+mn-lt"/>
              <a:ea typeface="+mn-ea"/>
              <a:cs typeface="+mn-cs"/>
            </a:endParaRPr>
          </a:p>
          <a:p>
            <a:pPr rtl="0" fontAlgn="t"/>
            <a:r>
              <a:rPr lang="en-GB" sz="1200" b="0" i="0" kern="1200" dirty="0">
                <a:solidFill>
                  <a:schemeClr val="tx1"/>
                </a:solidFill>
                <a:effectLst/>
                <a:latin typeface="+mn-lt"/>
                <a:ea typeface="+mn-ea"/>
                <a:cs typeface="+mn-cs"/>
              </a:rPr>
              <a:t>Children who are absent from education for prolonged periods, attend irregularly, or have repeated unexplained absences may be at increased risk of harm. </a:t>
            </a:r>
          </a:p>
          <a:p>
            <a:pPr rtl="0" fontAlgn="t"/>
            <a:r>
              <a:rPr lang="en-GB" sz="1200" b="0" i="0" kern="1200" dirty="0">
                <a:solidFill>
                  <a:schemeClr val="tx1"/>
                </a:solidFill>
                <a:effectLst/>
                <a:latin typeface="+mn-lt"/>
                <a:ea typeface="+mn-ea"/>
                <a:cs typeface="+mn-cs"/>
              </a:rPr>
              <a:t>Poor attendance can be an indicator of a range of safeguarding concerns, including:</a:t>
            </a:r>
          </a:p>
          <a:p>
            <a:pPr marL="171450" indent="-171450" rtl="0" fontAlgn="t">
              <a:buFont typeface="Arial" panose="020B0604020202020204" pitchFamily="34" charset="0"/>
              <a:buChar char="•"/>
            </a:pPr>
            <a:r>
              <a:rPr lang="en-GB" sz="1200" b="0" i="0" kern="1200" dirty="0">
                <a:solidFill>
                  <a:schemeClr val="tx1"/>
                </a:solidFill>
                <a:effectLst/>
                <a:latin typeface="+mn-lt"/>
                <a:ea typeface="+mn-ea"/>
                <a:cs typeface="+mn-cs"/>
              </a:rPr>
              <a:t>Neglect</a:t>
            </a:r>
          </a:p>
          <a:p>
            <a:pPr marL="171450" indent="-171450" rtl="0" fontAlgn="t">
              <a:buFont typeface="Arial" panose="020B0604020202020204" pitchFamily="34" charset="0"/>
              <a:buChar char="•"/>
            </a:pPr>
            <a:r>
              <a:rPr lang="en-GB" sz="1200" b="0" i="0" kern="1200" dirty="0">
                <a:solidFill>
                  <a:schemeClr val="tx1"/>
                </a:solidFill>
                <a:effectLst/>
                <a:latin typeface="+mn-lt"/>
                <a:ea typeface="+mn-ea"/>
                <a:cs typeface="+mn-cs"/>
              </a:rPr>
              <a:t>Domestic abuse within the family</a:t>
            </a:r>
          </a:p>
          <a:p>
            <a:pPr marL="171450" indent="-171450" rtl="0" fontAlgn="t">
              <a:buFont typeface="Arial" panose="020B0604020202020204" pitchFamily="34" charset="0"/>
              <a:buChar char="•"/>
            </a:pPr>
            <a:r>
              <a:rPr lang="en-GB" sz="1200" b="0" i="0" kern="1200" dirty="0">
                <a:solidFill>
                  <a:schemeClr val="tx1"/>
                </a:solidFill>
                <a:effectLst/>
                <a:latin typeface="+mn-lt"/>
                <a:ea typeface="+mn-ea"/>
                <a:cs typeface="+mn-cs"/>
              </a:rPr>
              <a:t>Mental health difficulties</a:t>
            </a:r>
          </a:p>
          <a:p>
            <a:pPr marL="171450" indent="-171450" rtl="0" fontAlgn="t">
              <a:buFont typeface="Arial" panose="020B0604020202020204" pitchFamily="34" charset="0"/>
              <a:buChar char="•"/>
            </a:pPr>
            <a:r>
              <a:rPr lang="en-GB" sz="1200" b="0" i="0" kern="1200" dirty="0">
                <a:solidFill>
                  <a:schemeClr val="tx1"/>
                </a:solidFill>
                <a:effectLst/>
                <a:latin typeface="+mn-lt"/>
                <a:ea typeface="+mn-ea"/>
                <a:cs typeface="+mn-cs"/>
              </a:rPr>
              <a:t>Child Sexual Exploitation (CSE)</a:t>
            </a:r>
          </a:p>
          <a:p>
            <a:pPr marL="171450" indent="-171450" rtl="0" fontAlgn="t">
              <a:buFont typeface="Arial" panose="020B0604020202020204" pitchFamily="34" charset="0"/>
              <a:buChar char="•"/>
            </a:pPr>
            <a:r>
              <a:rPr lang="en-GB" sz="1200" b="0" i="0" kern="1200" dirty="0">
                <a:solidFill>
                  <a:schemeClr val="tx1"/>
                </a:solidFill>
                <a:effectLst/>
                <a:latin typeface="+mn-lt"/>
                <a:ea typeface="+mn-ea"/>
                <a:cs typeface="+mn-cs"/>
              </a:rPr>
              <a:t>Child Criminal Exploitation (CCE)</a:t>
            </a:r>
          </a:p>
          <a:p>
            <a:pPr marL="171450" indent="-171450" rtl="0" fontAlgn="t">
              <a:buFont typeface="Arial" panose="020B0604020202020204" pitchFamily="34" charset="0"/>
              <a:buChar char="•"/>
            </a:pPr>
            <a:r>
              <a:rPr lang="en-GB" sz="1200" b="0" i="0" kern="1200" dirty="0">
                <a:solidFill>
                  <a:schemeClr val="tx1"/>
                </a:solidFill>
                <a:effectLst/>
                <a:latin typeface="+mn-lt"/>
                <a:ea typeface="+mn-ea"/>
                <a:cs typeface="+mn-cs"/>
              </a:rPr>
              <a:t>County Lines activity</a:t>
            </a:r>
          </a:p>
          <a:p>
            <a:pPr marL="171450" indent="-171450" rtl="0" fontAlgn="t">
              <a:buFont typeface="Arial" panose="020B0604020202020204" pitchFamily="34" charset="0"/>
              <a:buChar char="•"/>
            </a:pPr>
            <a:r>
              <a:rPr lang="en-GB" sz="1200" b="0" i="0" kern="1200" dirty="0">
                <a:solidFill>
                  <a:schemeClr val="tx1"/>
                </a:solidFill>
                <a:effectLst/>
                <a:latin typeface="+mn-lt"/>
                <a:ea typeface="+mn-ea"/>
                <a:cs typeface="+mn-cs"/>
              </a:rPr>
              <a:t>Forced marriage or honour-based abuse</a:t>
            </a:r>
          </a:p>
          <a:p>
            <a:pPr marL="171450" indent="-171450" rtl="0" fontAlgn="t">
              <a:buFont typeface="Arial" panose="020B0604020202020204" pitchFamily="34" charset="0"/>
              <a:buChar char="•"/>
            </a:pPr>
            <a:r>
              <a:rPr lang="en-GB" sz="1200" b="0" i="0" kern="1200" dirty="0">
                <a:solidFill>
                  <a:schemeClr val="tx1"/>
                </a:solidFill>
                <a:effectLst/>
                <a:latin typeface="+mn-lt"/>
                <a:ea typeface="+mn-ea"/>
                <a:cs typeface="+mn-cs"/>
              </a:rPr>
              <a:t>Missing episodes and other vulnerabilities</a:t>
            </a:r>
          </a:p>
          <a:p>
            <a:pPr rtl="0" fontAlgn="t"/>
            <a:r>
              <a:rPr lang="en-GB" sz="1200" b="0" i="0" kern="1200" dirty="0">
                <a:solidFill>
                  <a:schemeClr val="tx1"/>
                </a:solidFill>
                <a:effectLst/>
                <a:latin typeface="+mn-lt"/>
                <a:ea typeface="+mn-ea"/>
                <a:cs typeface="+mn-cs"/>
              </a:rPr>
              <a:t>Staff are often the first professionals to notice changes in attendance patterns. Even when there is a seemingly reasonable explanation for absence, staff should remain professionally curious if attendance concerns persist or patterns emerge.</a:t>
            </a:r>
          </a:p>
          <a:p>
            <a:pPr rtl="0" fontAlgn="t"/>
            <a:endParaRPr lang="en-GB" sz="1200" b="1" i="0" kern="1200" dirty="0">
              <a:solidFill>
                <a:schemeClr val="tx1"/>
              </a:solidFill>
              <a:effectLst/>
              <a:latin typeface="+mn-lt"/>
              <a:ea typeface="+mn-ea"/>
              <a:cs typeface="+mn-cs"/>
            </a:endParaRPr>
          </a:p>
          <a:p>
            <a:pPr rtl="0" fontAlgn="t"/>
            <a:r>
              <a:rPr lang="en-GB" sz="1200" b="1" i="0" kern="1200" dirty="0">
                <a:solidFill>
                  <a:schemeClr val="tx1"/>
                </a:solidFill>
                <a:effectLst/>
                <a:latin typeface="+mn-lt"/>
                <a:ea typeface="+mn-ea"/>
                <a:cs typeface="+mn-cs"/>
              </a:rPr>
              <a:t>What staff must do</a:t>
            </a:r>
          </a:p>
          <a:p>
            <a:pPr rtl="0" fontAlgn="t"/>
            <a:r>
              <a:rPr lang="en-GB" sz="1200" b="0" i="0" kern="1200" dirty="0">
                <a:solidFill>
                  <a:schemeClr val="tx1"/>
                </a:solidFill>
                <a:effectLst/>
                <a:latin typeface="+mn-lt"/>
                <a:ea typeface="+mn-ea"/>
                <a:cs typeface="+mn-cs"/>
              </a:rPr>
              <a:t>All staff have a duty to:</a:t>
            </a:r>
          </a:p>
          <a:p>
            <a:pPr marL="171450" indent="-171450" rtl="0" fontAlgn="t">
              <a:buFont typeface="Arial" panose="020B0604020202020204" pitchFamily="34" charset="0"/>
              <a:buChar char="•"/>
            </a:pPr>
            <a:r>
              <a:rPr lang="en-GB" sz="1200" b="0" i="0" kern="1200" dirty="0">
                <a:solidFill>
                  <a:schemeClr val="tx1"/>
                </a:solidFill>
                <a:effectLst/>
                <a:latin typeface="+mn-lt"/>
                <a:ea typeface="+mn-ea"/>
                <a:cs typeface="+mn-cs"/>
              </a:rPr>
              <a:t>Monitor attendance and punctuality closely.</a:t>
            </a:r>
          </a:p>
          <a:p>
            <a:pPr marL="171450" indent="-171450" rtl="0" fontAlgn="t">
              <a:buFont typeface="Arial" panose="020B0604020202020204" pitchFamily="34" charset="0"/>
              <a:buChar char="•"/>
            </a:pPr>
            <a:r>
              <a:rPr lang="en-GB" sz="1200" b="0" i="0" kern="1200" dirty="0">
                <a:solidFill>
                  <a:schemeClr val="tx1"/>
                </a:solidFill>
                <a:effectLst/>
                <a:latin typeface="+mn-lt"/>
                <a:ea typeface="+mn-ea"/>
                <a:cs typeface="+mn-cs"/>
              </a:rPr>
              <a:t>Notice patterns of absence or lateness, particularly repeated Mondays, Fridays, specific lessons, or periods after holidays.</a:t>
            </a:r>
          </a:p>
          <a:p>
            <a:pPr marL="171450" indent="-171450" rtl="0" fontAlgn="t">
              <a:buFont typeface="Arial" panose="020B0604020202020204" pitchFamily="34" charset="0"/>
              <a:buChar char="•"/>
            </a:pPr>
            <a:r>
              <a:rPr lang="en-GB" sz="1200" b="0" i="0" kern="1200" dirty="0">
                <a:solidFill>
                  <a:schemeClr val="tx1"/>
                </a:solidFill>
                <a:effectLst/>
                <a:latin typeface="+mn-lt"/>
                <a:ea typeface="+mn-ea"/>
                <a:cs typeface="+mn-cs"/>
              </a:rPr>
              <a:t>Record concerns in line with school procedures.</a:t>
            </a:r>
          </a:p>
          <a:p>
            <a:pPr marL="171450" indent="-171450" rtl="0" fontAlgn="t">
              <a:buFont typeface="Arial" panose="020B0604020202020204" pitchFamily="34" charset="0"/>
              <a:buChar char="•"/>
            </a:pPr>
            <a:r>
              <a:rPr lang="en-GB" sz="1200" b="0" i="0" kern="1200" dirty="0">
                <a:solidFill>
                  <a:schemeClr val="tx1"/>
                </a:solidFill>
                <a:effectLst/>
                <a:latin typeface="+mn-lt"/>
                <a:ea typeface="+mn-ea"/>
                <a:cs typeface="+mn-cs"/>
              </a:rPr>
              <a:t>Report attendance concerns promptly to the Designated Safeguarding Lead (DSL) or Deputy DSL.</a:t>
            </a:r>
          </a:p>
          <a:p>
            <a:pPr marL="171450" indent="-171450" rtl="0" fontAlgn="t">
              <a:buFont typeface="Arial" panose="020B0604020202020204" pitchFamily="34" charset="0"/>
              <a:buChar char="•"/>
            </a:pPr>
            <a:r>
              <a:rPr lang="en-GB" sz="1200" b="0" i="0" kern="1200" dirty="0">
                <a:solidFill>
                  <a:schemeClr val="tx1"/>
                </a:solidFill>
                <a:effectLst/>
                <a:latin typeface="+mn-lt"/>
                <a:ea typeface="+mn-ea"/>
                <a:cs typeface="+mn-cs"/>
              </a:rPr>
              <a:t>Share any additional information that may help build the wider safeguarding picture.</a:t>
            </a:r>
          </a:p>
          <a:p>
            <a:pPr rtl="0" fontAlgn="t"/>
            <a:r>
              <a:rPr lang="en-GB" sz="1200" b="1" i="0" kern="1200" dirty="0">
                <a:solidFill>
                  <a:schemeClr val="tx1"/>
                </a:solidFill>
                <a:effectLst/>
                <a:latin typeface="+mn-lt"/>
                <a:ea typeface="+mn-ea"/>
                <a:cs typeface="+mn-cs"/>
              </a:rPr>
              <a:t>Professional Curiosity</a:t>
            </a:r>
          </a:p>
          <a:p>
            <a:pPr rtl="0" fontAlgn="t"/>
            <a:r>
              <a:rPr lang="en-GB" sz="1200" b="0" i="0" kern="1200" dirty="0">
                <a:solidFill>
                  <a:schemeClr val="tx1"/>
                </a:solidFill>
                <a:effectLst/>
                <a:latin typeface="+mn-lt"/>
                <a:ea typeface="+mn-ea"/>
                <a:cs typeface="+mn-cs"/>
              </a:rPr>
              <a:t>Encourage staff to ask themselves:</a:t>
            </a:r>
          </a:p>
          <a:p>
            <a:pPr marL="171450" indent="-171450" rtl="0" fontAlgn="t">
              <a:buFont typeface="Arial" panose="020B0604020202020204" pitchFamily="34" charset="0"/>
              <a:buChar char="•"/>
            </a:pPr>
            <a:r>
              <a:rPr lang="en-GB" sz="1200" b="0" i="0" kern="1200" dirty="0">
                <a:solidFill>
                  <a:schemeClr val="tx1"/>
                </a:solidFill>
                <a:effectLst/>
                <a:latin typeface="+mn-lt"/>
                <a:ea typeface="+mn-ea"/>
                <a:cs typeface="+mn-cs"/>
              </a:rPr>
              <a:t>Has this child's attendance recently changed?</a:t>
            </a:r>
          </a:p>
          <a:p>
            <a:pPr marL="171450" indent="-171450" rtl="0" fontAlgn="t">
              <a:buFont typeface="Arial" panose="020B0604020202020204" pitchFamily="34" charset="0"/>
              <a:buChar char="•"/>
            </a:pPr>
            <a:r>
              <a:rPr lang="en-GB" sz="1200" b="0" i="0" kern="1200" dirty="0">
                <a:solidFill>
                  <a:schemeClr val="tx1"/>
                </a:solidFill>
                <a:effectLst/>
                <a:latin typeface="+mn-lt"/>
                <a:ea typeface="+mn-ea"/>
                <a:cs typeface="+mn-cs"/>
              </a:rPr>
              <a:t>Is there a pattern emerging?</a:t>
            </a:r>
          </a:p>
          <a:p>
            <a:pPr marL="171450" indent="-171450" rtl="0" fontAlgn="t">
              <a:buFont typeface="Arial" panose="020B0604020202020204" pitchFamily="34" charset="0"/>
              <a:buChar char="•"/>
            </a:pPr>
            <a:r>
              <a:rPr lang="en-GB" sz="1200" b="0" i="0" kern="1200" dirty="0">
                <a:solidFill>
                  <a:schemeClr val="tx1"/>
                </a:solidFill>
                <a:effectLst/>
                <a:latin typeface="+mn-lt"/>
                <a:ea typeface="+mn-ea"/>
                <a:cs typeface="+mn-cs"/>
              </a:rPr>
              <a:t>Is the explanation consistent with what is known about the child?</a:t>
            </a:r>
          </a:p>
          <a:p>
            <a:pPr marL="171450" indent="-171450" rtl="0" fontAlgn="t">
              <a:buFont typeface="Arial" panose="020B0604020202020204" pitchFamily="34" charset="0"/>
              <a:buChar char="•"/>
            </a:pPr>
            <a:r>
              <a:rPr lang="en-GB" sz="1200" b="0" i="0" kern="1200" dirty="0">
                <a:solidFill>
                  <a:schemeClr val="tx1"/>
                </a:solidFill>
                <a:effectLst/>
                <a:latin typeface="+mn-lt"/>
                <a:ea typeface="+mn-ea"/>
                <a:cs typeface="+mn-cs"/>
              </a:rPr>
              <a:t>Are there any other indicators of vulnerability or risk?</a:t>
            </a:r>
          </a:p>
          <a:p>
            <a:pPr marL="171450" indent="-171450" rtl="0" fontAlgn="t">
              <a:buFont typeface="Arial" panose="020B0604020202020204" pitchFamily="34" charset="0"/>
              <a:buChar char="•"/>
            </a:pPr>
            <a:r>
              <a:rPr lang="en-GB" sz="1200" b="0" i="0" kern="1200" dirty="0">
                <a:solidFill>
                  <a:schemeClr val="tx1"/>
                </a:solidFill>
                <a:effectLst/>
                <a:latin typeface="+mn-lt"/>
                <a:ea typeface="+mn-ea"/>
                <a:cs typeface="+mn-cs"/>
              </a:rPr>
              <a:t>Could this absence be masking a safeguarding concern?</a:t>
            </a:r>
          </a:p>
          <a:p>
            <a:pPr rtl="0" fontAlgn="t"/>
            <a:r>
              <a:rPr lang="en-GB" sz="1200" b="0" i="0" kern="1200" dirty="0">
                <a:solidFill>
                  <a:schemeClr val="tx1"/>
                </a:solidFill>
                <a:effectLst/>
                <a:latin typeface="+mn-lt"/>
                <a:ea typeface="+mn-ea"/>
                <a:cs typeface="+mn-cs"/>
              </a:rPr>
              <a:t>Remind staff that safeguarding concerns are often identified through a collection of small pieces of information rather than one significant event.</a:t>
            </a:r>
          </a:p>
          <a:p>
            <a:pPr rtl="0" fontAlgn="t"/>
            <a:endParaRPr lang="en-GB" sz="1200" b="1" i="0" kern="1200" dirty="0">
              <a:solidFill>
                <a:schemeClr val="tx1"/>
              </a:solidFill>
              <a:effectLst/>
              <a:latin typeface="+mn-lt"/>
              <a:ea typeface="+mn-ea"/>
              <a:cs typeface="+mn-cs"/>
            </a:endParaRPr>
          </a:p>
          <a:p>
            <a:pPr rtl="0" fontAlgn="t"/>
            <a:r>
              <a:rPr lang="en-GB" sz="1200" b="1" i="0" kern="1200" dirty="0">
                <a:solidFill>
                  <a:schemeClr val="tx1"/>
                </a:solidFill>
                <a:effectLst/>
                <a:latin typeface="+mn-lt"/>
                <a:ea typeface="+mn-ea"/>
                <a:cs typeface="+mn-cs"/>
              </a:rPr>
              <a:t>Why this matters</a:t>
            </a:r>
          </a:p>
          <a:p>
            <a:pPr rtl="0" fontAlgn="t"/>
            <a:r>
              <a:rPr lang="en-GB" sz="1200" b="0" i="0" kern="1200" dirty="0">
                <a:solidFill>
                  <a:schemeClr val="tx1"/>
                </a:solidFill>
                <a:effectLst/>
                <a:latin typeface="+mn-lt"/>
                <a:ea typeface="+mn-ea"/>
                <a:cs typeface="+mn-cs"/>
              </a:rPr>
              <a:t>A child who is persistently absent may gradually become a child missing education. Early identification and reporting of attendance concerns enables the school to:</a:t>
            </a:r>
          </a:p>
          <a:p>
            <a:pPr marL="171450" indent="-171450" rtl="0" fontAlgn="t">
              <a:buFont typeface="Arial" panose="020B0604020202020204" pitchFamily="34" charset="0"/>
              <a:buChar char="•"/>
            </a:pPr>
            <a:r>
              <a:rPr lang="en-GB" sz="1200" b="0" i="0" kern="1200" dirty="0">
                <a:solidFill>
                  <a:schemeClr val="tx1"/>
                </a:solidFill>
                <a:effectLst/>
                <a:latin typeface="+mn-lt"/>
                <a:ea typeface="+mn-ea"/>
                <a:cs typeface="+mn-cs"/>
              </a:rPr>
              <a:t>Identify abuse and neglect at the earliest opportunity.</a:t>
            </a:r>
          </a:p>
          <a:p>
            <a:pPr marL="171450" indent="-171450" rtl="0" fontAlgn="t">
              <a:buFont typeface="Arial" panose="020B0604020202020204" pitchFamily="34" charset="0"/>
              <a:buChar char="•"/>
            </a:pPr>
            <a:r>
              <a:rPr lang="en-GB" sz="1200" b="0" i="0" kern="1200" dirty="0">
                <a:solidFill>
                  <a:schemeClr val="tx1"/>
                </a:solidFill>
                <a:effectLst/>
                <a:latin typeface="+mn-lt"/>
                <a:ea typeface="+mn-ea"/>
                <a:cs typeface="+mn-cs"/>
              </a:rPr>
              <a:t>Provide support to children and families.</a:t>
            </a:r>
          </a:p>
          <a:p>
            <a:pPr marL="171450" indent="-171450" rtl="0" fontAlgn="t">
              <a:buFont typeface="Arial" panose="020B0604020202020204" pitchFamily="34" charset="0"/>
              <a:buChar char="•"/>
            </a:pPr>
            <a:r>
              <a:rPr lang="en-GB" sz="1200" b="0" i="0" kern="1200" dirty="0">
                <a:solidFill>
                  <a:schemeClr val="tx1"/>
                </a:solidFill>
                <a:effectLst/>
                <a:latin typeface="+mn-lt"/>
                <a:ea typeface="+mn-ea"/>
                <a:cs typeface="+mn-cs"/>
              </a:rPr>
              <a:t>Prevent escalation of risks.</a:t>
            </a:r>
          </a:p>
          <a:p>
            <a:pPr marL="171450" indent="-171450" rtl="0" fontAlgn="t">
              <a:buFont typeface="Arial" panose="020B0604020202020204" pitchFamily="34" charset="0"/>
              <a:buChar char="•"/>
            </a:pPr>
            <a:r>
              <a:rPr lang="en-GB" sz="1200" b="0" i="0" kern="1200" dirty="0">
                <a:solidFill>
                  <a:schemeClr val="tx1"/>
                </a:solidFill>
                <a:effectLst/>
                <a:latin typeface="+mn-lt"/>
                <a:ea typeface="+mn-ea"/>
                <a:cs typeface="+mn-cs"/>
              </a:rPr>
              <a:t>Fulfil statutory safeguarding responsibilities.</a:t>
            </a:r>
          </a:p>
          <a:p>
            <a:pPr marL="171450" indent="-171450" rtl="0" fontAlgn="t">
              <a:buFont typeface="Arial" panose="020B0604020202020204" pitchFamily="34" charset="0"/>
              <a:buChar char="•"/>
            </a:pPr>
            <a:r>
              <a:rPr lang="en-GB" sz="1200" b="0" i="0" kern="1200" dirty="0">
                <a:solidFill>
                  <a:schemeClr val="tx1"/>
                </a:solidFill>
                <a:effectLst/>
                <a:latin typeface="+mn-lt"/>
                <a:ea typeface="+mn-ea"/>
                <a:cs typeface="+mn-cs"/>
              </a:rPr>
              <a:t>Ensure children remain visible, safe, and able to access education.</a:t>
            </a:r>
          </a:p>
          <a:p>
            <a:pPr rtl="0" fontAlgn="t"/>
            <a:endParaRPr lang="en-GB" sz="1200" b="1" i="0" kern="1200" dirty="0">
              <a:solidFill>
                <a:schemeClr val="tx1"/>
              </a:solidFill>
              <a:effectLst/>
              <a:latin typeface="+mn-lt"/>
              <a:ea typeface="+mn-ea"/>
              <a:cs typeface="+mn-cs"/>
            </a:endParaRPr>
          </a:p>
          <a:p>
            <a:pPr rtl="0" fontAlgn="t"/>
            <a:r>
              <a:rPr lang="en-GB" sz="1200" b="1" i="0" kern="1200" dirty="0">
                <a:solidFill>
                  <a:schemeClr val="tx1"/>
                </a:solidFill>
                <a:effectLst/>
                <a:latin typeface="+mn-lt"/>
                <a:ea typeface="+mn-ea"/>
                <a:cs typeface="+mn-cs"/>
              </a:rPr>
              <a:t>DSL to emphasis : </a:t>
            </a:r>
          </a:p>
          <a:p>
            <a:pPr rtl="0" fontAlgn="t"/>
            <a:r>
              <a:rPr lang="en-GB" sz="1200" b="1" i="0" kern="1200" dirty="0">
                <a:solidFill>
                  <a:schemeClr val="tx1"/>
                </a:solidFill>
                <a:effectLst/>
                <a:latin typeface="+mn-lt"/>
                <a:ea typeface="+mn-ea"/>
                <a:cs typeface="+mn-cs"/>
              </a:rPr>
              <a:t>"Every absence tells a story. It is not the responsibility of staff to investigate the reason, but it is their responsibility to notice, record, and report concerns. By remaining vigilant to attendance patterns and sharing concerns with the DSL, staff play a vital role in protecting children from harm."</a:t>
            </a:r>
            <a:endParaRPr lang="en-GB" sz="1200" b="0" i="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C3869904-6427-6889-15CA-8A15F3127E0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E33447-85CD-48AC-96B2-25B9E8AD4C3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Arial" charset="0"/>
            </a:endParaRPr>
          </a:p>
        </p:txBody>
      </p:sp>
    </p:spTree>
    <p:extLst>
      <p:ext uri="{BB962C8B-B14F-4D97-AF65-F5344CB8AC3E}">
        <p14:creationId xmlns:p14="http://schemas.microsoft.com/office/powerpoint/2010/main" val="41238675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D3686C-4288-EAE6-7A10-7130D46F2F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AED2C8-CD2B-B437-8BB4-9687D941584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8CA1668-36F8-AD60-6F3F-6D206C60AAC8}"/>
              </a:ext>
            </a:extLst>
          </p:cNvPr>
          <p:cNvSpPr>
            <a:spLocks noGrp="1"/>
          </p:cNvSpPr>
          <p:nvPr>
            <p:ph type="body" idx="1"/>
          </p:nvPr>
        </p:nvSpPr>
        <p:spPr/>
        <p:txBody>
          <a:bodyPr/>
          <a:lstStyle/>
          <a:p>
            <a:pPr fontAlgn="t"/>
            <a:r>
              <a:rPr lang="en-GB" sz="1200" b="1" i="0" kern="1200" dirty="0">
                <a:solidFill>
                  <a:schemeClr val="tx1"/>
                </a:solidFill>
                <a:effectLst/>
                <a:latin typeface="Arial" panose="020B0604020202020204" pitchFamily="34" charset="0"/>
                <a:ea typeface="+mn-ea"/>
                <a:cs typeface="Arial" panose="020B0604020202020204" pitchFamily="34" charset="0"/>
              </a:rPr>
              <a:t>DSL and Deputy DSLs have lead responsibility for safeguarding, but safeguarding remains everyone's responsibility.</a:t>
            </a:r>
            <a:endParaRPr lang="en-GB" sz="1200" b="0" i="0" kern="1200" dirty="0">
              <a:solidFill>
                <a:schemeClr val="tx1"/>
              </a:solidFill>
              <a:effectLst/>
              <a:latin typeface="Arial" panose="020B0604020202020204" pitchFamily="34" charset="0"/>
              <a:ea typeface="+mn-ea"/>
              <a:cs typeface="Arial" panose="020B0604020202020204" pitchFamily="34" charset="0"/>
            </a:endParaRPr>
          </a:p>
          <a:p>
            <a:pPr fontAlgn="t"/>
            <a:r>
              <a:rPr lang="en-GB" sz="1200" b="1" i="0" kern="1200" dirty="0">
                <a:solidFill>
                  <a:schemeClr val="tx1"/>
                </a:solidFill>
                <a:effectLst/>
                <a:latin typeface="Arial" panose="020B0604020202020204" pitchFamily="34" charset="0"/>
                <a:ea typeface="+mn-ea"/>
                <a:cs typeface="Arial" panose="020B0604020202020204" pitchFamily="34" charset="0"/>
              </a:rPr>
              <a:t>Trainer Notes: The Role of the DSL and Deputy DSLs</a:t>
            </a:r>
          </a:p>
          <a:p>
            <a:pPr fontAlgn="t"/>
            <a:endParaRPr lang="en-GB" sz="1200" b="0" i="0" kern="1200" dirty="0">
              <a:solidFill>
                <a:schemeClr val="tx1"/>
              </a:solidFill>
              <a:effectLst/>
              <a:latin typeface="Arial" panose="020B0604020202020204" pitchFamily="34" charset="0"/>
              <a:ea typeface="+mn-ea"/>
              <a:cs typeface="Arial" panose="020B0604020202020204" pitchFamily="34" charset="0"/>
            </a:endParaRPr>
          </a:p>
          <a:p>
            <a:pPr fontAlgn="t"/>
            <a:r>
              <a:rPr lang="en-GB" sz="1200" b="0" i="0" kern="1200" dirty="0">
                <a:solidFill>
                  <a:schemeClr val="tx1"/>
                </a:solidFill>
                <a:effectLst/>
                <a:latin typeface="Arial" panose="020B0604020202020204" pitchFamily="34" charset="0"/>
                <a:ea typeface="+mn-ea"/>
                <a:cs typeface="Arial" panose="020B0604020202020204" pitchFamily="34" charset="0"/>
              </a:rPr>
              <a:t>The DSL is the school's safeguarding ‘expert and coordinator,’ but all staff have a duty to identify, record and report concerns.</a:t>
            </a:r>
          </a:p>
          <a:p>
            <a:pPr fontAlgn="t"/>
            <a:endParaRPr lang="en-GB" sz="1200" b="0" i="0" kern="1200" dirty="0">
              <a:solidFill>
                <a:schemeClr val="tx1"/>
              </a:solidFill>
              <a:effectLst/>
              <a:latin typeface="Arial" panose="020B0604020202020204" pitchFamily="34" charset="0"/>
              <a:ea typeface="+mn-ea"/>
              <a:cs typeface="Arial" panose="020B0604020202020204" pitchFamily="34" charset="0"/>
            </a:endParaRPr>
          </a:p>
          <a:p>
            <a:pPr fontAlgn="t"/>
            <a:r>
              <a:rPr lang="en-GB" sz="1200" b="0" i="0" kern="1200" dirty="0">
                <a:solidFill>
                  <a:schemeClr val="tx1"/>
                </a:solidFill>
                <a:effectLst/>
                <a:latin typeface="Arial" panose="020B0604020202020204" pitchFamily="34" charset="0"/>
                <a:ea typeface="+mn-ea"/>
                <a:cs typeface="Arial" panose="020B0604020202020204" pitchFamily="34" charset="0"/>
              </a:rPr>
              <a:t>The Designated Safeguarding Lead (DSL) is responsible for leading safeguarding and child protection within the school. They act as the central point of contact for safeguarding concerns and ensure that children receive the right support at the right time.</a:t>
            </a:r>
          </a:p>
          <a:p>
            <a:pPr fontAlgn="t"/>
            <a:endParaRPr lang="en-GB" sz="1200" b="0" i="0" kern="1200" dirty="0">
              <a:solidFill>
                <a:schemeClr val="tx1"/>
              </a:solidFill>
              <a:effectLst/>
              <a:latin typeface="Arial" panose="020B0604020202020204" pitchFamily="34" charset="0"/>
              <a:ea typeface="+mn-ea"/>
              <a:cs typeface="Arial" panose="020B0604020202020204" pitchFamily="34" charset="0"/>
            </a:endParaRPr>
          </a:p>
          <a:p>
            <a:pPr fontAlgn="t"/>
            <a:r>
              <a:rPr lang="en-GB" sz="1200" b="0" i="0" kern="1200" dirty="0">
                <a:solidFill>
                  <a:schemeClr val="tx1"/>
                </a:solidFill>
                <a:effectLst/>
                <a:latin typeface="Arial" panose="020B0604020202020204" pitchFamily="34" charset="0"/>
                <a:ea typeface="+mn-ea"/>
                <a:cs typeface="Arial" panose="020B0604020202020204" pitchFamily="34" charset="0"/>
              </a:rPr>
              <a:t>Deputy DSLs are trained to the same standard as the DSL and support the safeguarding function. They carry out the role in the DSL's absence and help ensure safeguarding arrangements remain effective at all times.</a:t>
            </a:r>
          </a:p>
          <a:p>
            <a:pPr fontAlgn="t"/>
            <a:endParaRPr lang="en-GB" sz="1200" b="1" i="0" kern="1200" dirty="0">
              <a:solidFill>
                <a:schemeClr val="tx1"/>
              </a:solidFill>
              <a:effectLst/>
              <a:latin typeface="Arial" panose="020B0604020202020204" pitchFamily="34" charset="0"/>
              <a:ea typeface="+mn-ea"/>
              <a:cs typeface="Arial" panose="020B0604020202020204" pitchFamily="34" charset="0"/>
            </a:endParaRPr>
          </a:p>
          <a:p>
            <a:pPr fontAlgn="t"/>
            <a:r>
              <a:rPr lang="en-GB" sz="1200" b="1" i="0" kern="1200" dirty="0">
                <a:solidFill>
                  <a:schemeClr val="tx1"/>
                </a:solidFill>
                <a:effectLst/>
                <a:latin typeface="Arial" panose="020B0604020202020204" pitchFamily="34" charset="0"/>
                <a:ea typeface="+mn-ea"/>
                <a:cs typeface="Arial" panose="020B0604020202020204" pitchFamily="34" charset="0"/>
              </a:rPr>
              <a:t>What the DSL and Deputies ACTUALLY DO</a:t>
            </a:r>
          </a:p>
          <a:p>
            <a:pPr fontAlgn="t"/>
            <a:r>
              <a:rPr lang="en-GB" sz="1200" b="0" i="0" kern="1200" dirty="0">
                <a:solidFill>
                  <a:schemeClr val="tx1"/>
                </a:solidFill>
                <a:effectLst/>
                <a:latin typeface="Arial" panose="020B0604020202020204" pitchFamily="34" charset="0"/>
                <a:ea typeface="+mn-ea"/>
                <a:cs typeface="Arial" panose="020B0604020202020204" pitchFamily="34" charset="0"/>
              </a:rPr>
              <a:t>The DSL and Deputy DSLs:</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Manage referrals to Children's Social Care, Early Help, Police and other agencies.</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Provide advice and support to staff about safeguarding concerns.</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Maintain accurate, confidential safeguarding records.</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Monitor vulnerable children and coordinate support plans.</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Ensure information is shared appropriately and in a timely manner.</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Work with parents, carers, external agencies and professionals.</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Lead on safeguarding training and staff awareness.</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Support children who are subject to Child Protection Plans, Child in Need Plans or who require Early Help.</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Promote a culture where safeguarding concerns are taken seriously and acted upon.</a:t>
            </a:r>
          </a:p>
          <a:p>
            <a:pPr fontAlgn="t"/>
            <a:endParaRPr lang="en-GB" sz="1200" b="1" i="0" kern="1200" dirty="0">
              <a:solidFill>
                <a:schemeClr val="tx1"/>
              </a:solidFill>
              <a:effectLst/>
              <a:latin typeface="Arial" panose="020B0604020202020204" pitchFamily="34" charset="0"/>
              <a:ea typeface="+mn-ea"/>
              <a:cs typeface="Arial" panose="020B0604020202020204" pitchFamily="34" charset="0"/>
            </a:endParaRPr>
          </a:p>
          <a:p>
            <a:pPr fontAlgn="t"/>
            <a:r>
              <a:rPr lang="en-GB" sz="1200" b="1" i="0" kern="1200" dirty="0">
                <a:solidFill>
                  <a:schemeClr val="tx1"/>
                </a:solidFill>
                <a:effectLst/>
                <a:latin typeface="Arial" panose="020B0604020202020204" pitchFamily="34" charset="0"/>
                <a:ea typeface="+mn-ea"/>
                <a:cs typeface="Arial" panose="020B0604020202020204" pitchFamily="34" charset="0"/>
              </a:rPr>
              <a:t>What Staff Need to Know</a:t>
            </a:r>
          </a:p>
          <a:p>
            <a:pPr fontAlgn="t"/>
            <a:r>
              <a:rPr lang="en-GB" sz="1200" b="0" i="0" kern="1200" dirty="0">
                <a:solidFill>
                  <a:schemeClr val="tx1"/>
                </a:solidFill>
                <a:effectLst/>
                <a:latin typeface="Arial" panose="020B0604020202020204" pitchFamily="34" charset="0"/>
                <a:ea typeface="+mn-ea"/>
                <a:cs typeface="Arial" panose="020B0604020202020204" pitchFamily="34" charset="0"/>
              </a:rPr>
              <a:t>Staff should never assume that someone else will report a concern.</a:t>
            </a:r>
          </a:p>
          <a:p>
            <a:pPr fontAlgn="t"/>
            <a:endParaRPr lang="en-GB" sz="1200" b="0" i="0" kern="1200" dirty="0">
              <a:solidFill>
                <a:schemeClr val="tx1"/>
              </a:solidFill>
              <a:effectLst/>
              <a:latin typeface="Arial" panose="020B0604020202020204" pitchFamily="34" charset="0"/>
              <a:ea typeface="+mn-ea"/>
              <a:cs typeface="Arial" panose="020B0604020202020204" pitchFamily="34" charset="0"/>
            </a:endParaRPr>
          </a:p>
          <a:p>
            <a:pPr fontAlgn="t"/>
            <a:r>
              <a:rPr lang="en-GB" sz="1200" b="0" i="1" kern="1200" dirty="0">
                <a:solidFill>
                  <a:schemeClr val="tx1"/>
                </a:solidFill>
                <a:effectLst/>
                <a:latin typeface="Arial" panose="020B0604020202020204" pitchFamily="34" charset="0"/>
                <a:ea typeface="+mn-ea"/>
                <a:cs typeface="Arial" panose="020B0604020202020204" pitchFamily="34" charset="0"/>
              </a:rPr>
              <a:t>The expectation is:</a:t>
            </a:r>
          </a:p>
          <a:p>
            <a:pPr fontAlgn="t"/>
            <a:r>
              <a:rPr lang="en-GB" sz="1200" b="1" i="0" kern="1200" dirty="0">
                <a:solidFill>
                  <a:schemeClr val="tx1"/>
                </a:solidFill>
                <a:effectLst/>
                <a:latin typeface="Arial" panose="020B0604020202020204" pitchFamily="34" charset="0"/>
                <a:ea typeface="+mn-ea"/>
                <a:cs typeface="Arial" panose="020B0604020202020204" pitchFamily="34" charset="0"/>
              </a:rPr>
              <a:t>See it → Record it → Report it</a:t>
            </a:r>
            <a:endParaRPr lang="en-GB" sz="1200" b="0" i="0" kern="1200" dirty="0">
              <a:solidFill>
                <a:schemeClr val="tx1"/>
              </a:solidFill>
              <a:effectLst/>
              <a:latin typeface="Arial" panose="020B0604020202020204" pitchFamily="34" charset="0"/>
              <a:ea typeface="+mn-ea"/>
              <a:cs typeface="Arial" panose="020B0604020202020204" pitchFamily="34" charset="0"/>
            </a:endParaRP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Staff are not expected to investigate concerns or make decisions about abuse. Their responsibility is to:</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Be alert to signs of abuse, neglect and vulnerability.</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Listen to children carefully.</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Record concerns factually and promptly.</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Report concerns immediately to the DSL or a Deputy DSL.</a:t>
            </a:r>
          </a:p>
          <a:p>
            <a:pPr fontAlgn="t"/>
            <a:endParaRPr lang="en-GB" sz="1200" b="1" i="0" kern="1200" dirty="0">
              <a:solidFill>
                <a:schemeClr val="tx1"/>
              </a:solidFill>
              <a:effectLst/>
              <a:latin typeface="Arial" panose="020B0604020202020204" pitchFamily="34" charset="0"/>
              <a:ea typeface="+mn-ea"/>
              <a:cs typeface="Arial" panose="020B0604020202020204" pitchFamily="34" charset="0"/>
            </a:endParaRPr>
          </a:p>
          <a:p>
            <a:pPr fontAlgn="t"/>
            <a:r>
              <a:rPr lang="en-GB" sz="1200" b="1" i="0" kern="1200" dirty="0">
                <a:solidFill>
                  <a:schemeClr val="tx1"/>
                </a:solidFill>
                <a:effectLst/>
                <a:latin typeface="Arial" panose="020B0604020202020204" pitchFamily="34" charset="0"/>
                <a:ea typeface="+mn-ea"/>
                <a:cs typeface="Arial" panose="020B0604020202020204" pitchFamily="34" charset="0"/>
              </a:rPr>
              <a:t>Why the DSL Role is SO IMPORTANT </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The DSL is able to see the bigger safeguarding picture.</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A single concern reported by a member of staff may seem insignificant on its own. However, when combined with information from attendance, behaviour, family circumstances, health, or other agencies, it may indicate that a child is at risk of harm.</a:t>
            </a:r>
          </a:p>
          <a:p>
            <a:pPr marL="171450" indent="-171450" fontAlgn="t">
              <a:buFont typeface="Arial" panose="020B0604020202020204" pitchFamily="34" charset="0"/>
              <a:buChar char="•"/>
            </a:pPr>
            <a:r>
              <a:rPr lang="en-GB" sz="1200" b="0" i="0" kern="1200" dirty="0">
                <a:solidFill>
                  <a:schemeClr val="tx1"/>
                </a:solidFill>
                <a:effectLst/>
                <a:latin typeface="Arial" panose="020B0604020202020204" pitchFamily="34" charset="0"/>
                <a:ea typeface="+mn-ea"/>
                <a:cs typeface="Arial" panose="020B0604020202020204" pitchFamily="34" charset="0"/>
              </a:rPr>
              <a:t>This is why staff should always report concerns, even if they seem small.</a:t>
            </a:r>
          </a:p>
          <a:p>
            <a:pPr marL="171450" indent="-171450" fontAlgn="t">
              <a:buFont typeface="Arial" panose="020B0604020202020204" pitchFamily="34" charset="0"/>
              <a:buChar char="•"/>
            </a:pPr>
            <a:endParaRPr lang="en-GB" sz="1200" b="1" i="0" kern="1200" dirty="0">
              <a:solidFill>
                <a:schemeClr val="tx1"/>
              </a:solidFill>
              <a:effectLst/>
              <a:latin typeface="Arial" panose="020B0604020202020204" pitchFamily="34" charset="0"/>
              <a:ea typeface="+mn-ea"/>
              <a:cs typeface="Arial" panose="020B0604020202020204" pitchFamily="34" charset="0"/>
            </a:endParaRPr>
          </a:p>
          <a:p>
            <a:pPr fontAlgn="t"/>
            <a:r>
              <a:rPr lang="en-GB" sz="1200" b="1" i="0" kern="1200" dirty="0">
                <a:solidFill>
                  <a:schemeClr val="tx1"/>
                </a:solidFill>
                <a:effectLst/>
                <a:latin typeface="Arial" panose="020B0604020202020204" pitchFamily="34" charset="0"/>
                <a:ea typeface="+mn-ea"/>
                <a:cs typeface="Arial" panose="020B0604020202020204" pitchFamily="34" charset="0"/>
              </a:rPr>
              <a:t>Reassure staff and volunteers : </a:t>
            </a:r>
          </a:p>
          <a:p>
            <a:pPr fontAlgn="t"/>
            <a:r>
              <a:rPr lang="en-GB" sz="1200" b="0" i="0" kern="1200" dirty="0">
                <a:solidFill>
                  <a:schemeClr val="tx1"/>
                </a:solidFill>
                <a:effectLst/>
                <a:latin typeface="Arial" panose="020B0604020202020204" pitchFamily="34" charset="0"/>
                <a:ea typeface="+mn-ea"/>
                <a:cs typeface="Arial" panose="020B0604020202020204" pitchFamily="34" charset="0"/>
              </a:rPr>
              <a:t>Staff should feel confident to seek advice from the DSL and should never worry about "getting it wrong."</a:t>
            </a:r>
          </a:p>
          <a:p>
            <a:pPr fontAlgn="t"/>
            <a:r>
              <a:rPr lang="en-GB" sz="1200" b="0" i="0" kern="1200" dirty="0">
                <a:solidFill>
                  <a:schemeClr val="tx1"/>
                </a:solidFill>
                <a:effectLst/>
                <a:latin typeface="Arial" panose="020B0604020202020204" pitchFamily="34" charset="0"/>
                <a:ea typeface="+mn-ea"/>
                <a:cs typeface="Arial" panose="020B0604020202020204" pitchFamily="34" charset="0"/>
              </a:rPr>
              <a:t>A helpful message you can reinforce is:</a:t>
            </a:r>
          </a:p>
          <a:p>
            <a:pPr fontAlgn="t"/>
            <a:r>
              <a:rPr lang="en-GB" sz="1200" b="0" i="1" kern="1200" dirty="0">
                <a:solidFill>
                  <a:schemeClr val="tx1"/>
                </a:solidFill>
                <a:effectLst/>
                <a:latin typeface="Arial" panose="020B0604020202020204" pitchFamily="34" charset="0"/>
                <a:ea typeface="+mn-ea"/>
                <a:cs typeface="Arial" panose="020B0604020202020204" pitchFamily="34" charset="0"/>
              </a:rPr>
              <a:t>"You may only see one piece of the puzzle. The DSL holds the wider picture. No concern is too small to share if it relates to the safety or welfare of a child."</a:t>
            </a:r>
          </a:p>
          <a:p>
            <a:pPr fontAlgn="t"/>
            <a:endParaRPr lang="en-GB" sz="1200" b="1" i="1" kern="1200" dirty="0">
              <a:solidFill>
                <a:schemeClr val="tx1"/>
              </a:solidFill>
              <a:effectLst/>
              <a:latin typeface="Arial" panose="020B0604020202020204" pitchFamily="34" charset="0"/>
              <a:ea typeface="+mn-ea"/>
              <a:cs typeface="Arial" panose="020B0604020202020204" pitchFamily="34" charset="0"/>
            </a:endParaRPr>
          </a:p>
          <a:p>
            <a:pPr fontAlgn="t"/>
            <a:r>
              <a:rPr lang="en-GB" sz="1200" b="1" i="0" kern="1200" dirty="0">
                <a:solidFill>
                  <a:schemeClr val="tx1"/>
                </a:solidFill>
                <a:effectLst/>
                <a:latin typeface="Arial" panose="020B0604020202020204" pitchFamily="34" charset="0"/>
                <a:ea typeface="+mn-ea"/>
                <a:cs typeface="Arial" panose="020B0604020202020204" pitchFamily="34" charset="0"/>
              </a:rPr>
              <a:t>Lastly DSL can emphasise </a:t>
            </a:r>
          </a:p>
          <a:p>
            <a:pPr fontAlgn="t"/>
            <a:r>
              <a:rPr lang="en-GB" sz="1200" b="1" i="0" kern="1200" dirty="0">
                <a:solidFill>
                  <a:schemeClr val="tx1"/>
                </a:solidFill>
                <a:effectLst/>
                <a:latin typeface="Arial" panose="020B0604020202020204" pitchFamily="34" charset="0"/>
                <a:ea typeface="+mn-ea"/>
                <a:cs typeface="Arial" panose="020B0604020202020204" pitchFamily="34" charset="0"/>
              </a:rPr>
              <a:t>The DSL and Deputy DSLs lead safeguarding, but they rely on all staff being vigilant, professionally curious, and willing to share concerns. Effective safeguarding depends on everyone understanding their role and working together to keep children safe.</a:t>
            </a:r>
            <a:endParaRPr lang="en-GB" sz="1200" b="0" i="0" kern="1200" dirty="0">
              <a:solidFill>
                <a:schemeClr val="tx1"/>
              </a:solidFill>
              <a:effectLst/>
              <a:latin typeface="Arial" panose="020B0604020202020204" pitchFamily="34" charset="0"/>
              <a:ea typeface="+mn-ea"/>
              <a:cs typeface="Arial" panose="020B0604020202020204" pitchFamily="34" charset="0"/>
            </a:endParaRPr>
          </a:p>
          <a:p>
            <a:endParaRPr lang="en-GB" dirty="0"/>
          </a:p>
        </p:txBody>
      </p:sp>
      <p:sp>
        <p:nvSpPr>
          <p:cNvPr id="4" name="Slide Number Placeholder 3">
            <a:extLst>
              <a:ext uri="{FF2B5EF4-FFF2-40B4-BE49-F238E27FC236}">
                <a16:creationId xmlns:a16="http://schemas.microsoft.com/office/drawing/2014/main" id="{48E75C7D-50CA-AF74-1898-6E31024D819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E33447-85CD-48AC-96B2-25B9E8AD4C3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Arial" charset="0"/>
            </a:endParaRPr>
          </a:p>
        </p:txBody>
      </p:sp>
    </p:spTree>
    <p:extLst>
      <p:ext uri="{BB962C8B-B14F-4D97-AF65-F5344CB8AC3E}">
        <p14:creationId xmlns:p14="http://schemas.microsoft.com/office/powerpoint/2010/main" val="3674913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446CD-4330-7CB4-9D01-E7DB1A293E9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5F707A6-54F9-8443-9B98-E105FA89A7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E7F918A-53E4-8CF9-6703-023A0D6E2BF1}"/>
              </a:ext>
            </a:extLst>
          </p:cNvPr>
          <p:cNvSpPr>
            <a:spLocks noGrp="1"/>
          </p:cNvSpPr>
          <p:nvPr>
            <p:ph type="dt" sz="half" idx="10"/>
          </p:nvPr>
        </p:nvSpPr>
        <p:spPr/>
        <p:txBody>
          <a:bodyPr/>
          <a:lstStyle/>
          <a:p>
            <a:fld id="{E7E6B04F-5B72-4867-A4F9-5D08CA7FEF0A}" type="datetimeFigureOut">
              <a:rPr lang="en-GB" smtClean="0"/>
              <a:t>07/08/2026</a:t>
            </a:fld>
            <a:endParaRPr lang="en-GB"/>
          </a:p>
        </p:txBody>
      </p:sp>
      <p:sp>
        <p:nvSpPr>
          <p:cNvPr id="5" name="Footer Placeholder 4">
            <a:extLst>
              <a:ext uri="{FF2B5EF4-FFF2-40B4-BE49-F238E27FC236}">
                <a16:creationId xmlns:a16="http://schemas.microsoft.com/office/drawing/2014/main" id="{121C4CC1-602B-A130-EA16-54FC8AF4D18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804CC02-8F73-67FA-FF6A-77CBF6A6B87D}"/>
              </a:ext>
            </a:extLst>
          </p:cNvPr>
          <p:cNvSpPr>
            <a:spLocks noGrp="1"/>
          </p:cNvSpPr>
          <p:nvPr>
            <p:ph type="sldNum" sz="quarter" idx="12"/>
          </p:nvPr>
        </p:nvSpPr>
        <p:spPr/>
        <p:txBody>
          <a:bodyPr/>
          <a:lstStyle/>
          <a:p>
            <a:fld id="{297CF163-719F-420A-946A-941EBC633BE9}" type="slidenum">
              <a:rPr lang="en-GB" smtClean="0"/>
              <a:t>‹#›</a:t>
            </a:fld>
            <a:endParaRPr lang="en-GB"/>
          </a:p>
        </p:txBody>
      </p:sp>
    </p:spTree>
    <p:extLst>
      <p:ext uri="{BB962C8B-B14F-4D97-AF65-F5344CB8AC3E}">
        <p14:creationId xmlns:p14="http://schemas.microsoft.com/office/powerpoint/2010/main" val="28377177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8E8EF-070B-3E36-F7DE-FF7AD3A0512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647FB8D-032A-76E7-3FF7-EB65DA34328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9F2DB07-DEC7-0F94-83CE-AD377D34FFD1}"/>
              </a:ext>
            </a:extLst>
          </p:cNvPr>
          <p:cNvSpPr>
            <a:spLocks noGrp="1"/>
          </p:cNvSpPr>
          <p:nvPr>
            <p:ph type="dt" sz="half" idx="10"/>
          </p:nvPr>
        </p:nvSpPr>
        <p:spPr/>
        <p:txBody>
          <a:bodyPr/>
          <a:lstStyle/>
          <a:p>
            <a:fld id="{E7E6B04F-5B72-4867-A4F9-5D08CA7FEF0A}" type="datetimeFigureOut">
              <a:rPr lang="en-GB" smtClean="0"/>
              <a:t>07/08/2026</a:t>
            </a:fld>
            <a:endParaRPr lang="en-GB"/>
          </a:p>
        </p:txBody>
      </p:sp>
      <p:sp>
        <p:nvSpPr>
          <p:cNvPr id="5" name="Footer Placeholder 4">
            <a:extLst>
              <a:ext uri="{FF2B5EF4-FFF2-40B4-BE49-F238E27FC236}">
                <a16:creationId xmlns:a16="http://schemas.microsoft.com/office/drawing/2014/main" id="{36FDEC8C-4196-091B-5ABB-B959EB87183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B2C664B-BBEF-88AD-18A2-FA5F7935E9A5}"/>
              </a:ext>
            </a:extLst>
          </p:cNvPr>
          <p:cNvSpPr>
            <a:spLocks noGrp="1"/>
          </p:cNvSpPr>
          <p:nvPr>
            <p:ph type="sldNum" sz="quarter" idx="12"/>
          </p:nvPr>
        </p:nvSpPr>
        <p:spPr/>
        <p:txBody>
          <a:bodyPr/>
          <a:lstStyle/>
          <a:p>
            <a:fld id="{297CF163-719F-420A-946A-941EBC633BE9}" type="slidenum">
              <a:rPr lang="en-GB" smtClean="0"/>
              <a:t>‹#›</a:t>
            </a:fld>
            <a:endParaRPr lang="en-GB"/>
          </a:p>
        </p:txBody>
      </p:sp>
    </p:spTree>
    <p:extLst>
      <p:ext uri="{BB962C8B-B14F-4D97-AF65-F5344CB8AC3E}">
        <p14:creationId xmlns:p14="http://schemas.microsoft.com/office/powerpoint/2010/main" val="1153143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39A1CDE-C2F5-A584-3561-85ADCFCE945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9EB2249-E4DD-FA12-B058-DB4E6B5536C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7310C2F-D210-82DD-C646-2D879EB56167}"/>
              </a:ext>
            </a:extLst>
          </p:cNvPr>
          <p:cNvSpPr>
            <a:spLocks noGrp="1"/>
          </p:cNvSpPr>
          <p:nvPr>
            <p:ph type="dt" sz="half" idx="10"/>
          </p:nvPr>
        </p:nvSpPr>
        <p:spPr/>
        <p:txBody>
          <a:bodyPr/>
          <a:lstStyle/>
          <a:p>
            <a:fld id="{E7E6B04F-5B72-4867-A4F9-5D08CA7FEF0A}" type="datetimeFigureOut">
              <a:rPr lang="en-GB" smtClean="0"/>
              <a:t>07/08/2026</a:t>
            </a:fld>
            <a:endParaRPr lang="en-GB"/>
          </a:p>
        </p:txBody>
      </p:sp>
      <p:sp>
        <p:nvSpPr>
          <p:cNvPr id="5" name="Footer Placeholder 4">
            <a:extLst>
              <a:ext uri="{FF2B5EF4-FFF2-40B4-BE49-F238E27FC236}">
                <a16:creationId xmlns:a16="http://schemas.microsoft.com/office/drawing/2014/main" id="{9E29B554-D04C-13B3-0922-C51504D67F3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4CA6D9E-EE0F-D78E-B239-39EF6F276C10}"/>
              </a:ext>
            </a:extLst>
          </p:cNvPr>
          <p:cNvSpPr>
            <a:spLocks noGrp="1"/>
          </p:cNvSpPr>
          <p:nvPr>
            <p:ph type="sldNum" sz="quarter" idx="12"/>
          </p:nvPr>
        </p:nvSpPr>
        <p:spPr/>
        <p:txBody>
          <a:bodyPr/>
          <a:lstStyle/>
          <a:p>
            <a:fld id="{297CF163-719F-420A-946A-941EBC633BE9}" type="slidenum">
              <a:rPr lang="en-GB" smtClean="0"/>
              <a:t>‹#›</a:t>
            </a:fld>
            <a:endParaRPr lang="en-GB"/>
          </a:p>
        </p:txBody>
      </p:sp>
    </p:spTree>
    <p:extLst>
      <p:ext uri="{BB962C8B-B14F-4D97-AF65-F5344CB8AC3E}">
        <p14:creationId xmlns:p14="http://schemas.microsoft.com/office/powerpoint/2010/main" val="3516403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0B422-ECC9-8116-F719-0E7BF12B941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34684EB-C8C5-98A1-CBE8-6585CB2887D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E8C0A6-2D04-EE56-16D0-7EE0982C84AD}"/>
              </a:ext>
            </a:extLst>
          </p:cNvPr>
          <p:cNvSpPr>
            <a:spLocks noGrp="1"/>
          </p:cNvSpPr>
          <p:nvPr>
            <p:ph type="dt" sz="half" idx="10"/>
          </p:nvPr>
        </p:nvSpPr>
        <p:spPr/>
        <p:txBody>
          <a:bodyPr/>
          <a:lstStyle/>
          <a:p>
            <a:fld id="{E7E6B04F-5B72-4867-A4F9-5D08CA7FEF0A}" type="datetimeFigureOut">
              <a:rPr lang="en-GB" smtClean="0"/>
              <a:t>07/08/2026</a:t>
            </a:fld>
            <a:endParaRPr lang="en-GB"/>
          </a:p>
        </p:txBody>
      </p:sp>
      <p:sp>
        <p:nvSpPr>
          <p:cNvPr id="5" name="Footer Placeholder 4">
            <a:extLst>
              <a:ext uri="{FF2B5EF4-FFF2-40B4-BE49-F238E27FC236}">
                <a16:creationId xmlns:a16="http://schemas.microsoft.com/office/drawing/2014/main" id="{D5EC1226-6198-A4EB-841A-4228C3AAA4F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3D910D8-30BA-4F30-219A-95B564D3C12B}"/>
              </a:ext>
            </a:extLst>
          </p:cNvPr>
          <p:cNvSpPr>
            <a:spLocks noGrp="1"/>
          </p:cNvSpPr>
          <p:nvPr>
            <p:ph type="sldNum" sz="quarter" idx="12"/>
          </p:nvPr>
        </p:nvSpPr>
        <p:spPr/>
        <p:txBody>
          <a:bodyPr/>
          <a:lstStyle/>
          <a:p>
            <a:fld id="{297CF163-719F-420A-946A-941EBC633BE9}" type="slidenum">
              <a:rPr lang="en-GB" smtClean="0"/>
              <a:t>‹#›</a:t>
            </a:fld>
            <a:endParaRPr lang="en-GB"/>
          </a:p>
        </p:txBody>
      </p:sp>
    </p:spTree>
    <p:extLst>
      <p:ext uri="{BB962C8B-B14F-4D97-AF65-F5344CB8AC3E}">
        <p14:creationId xmlns:p14="http://schemas.microsoft.com/office/powerpoint/2010/main" val="1779967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A9219-7917-6DA5-82F3-F4844F8259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70D6AF8-54B4-9431-6A5D-D94A1265138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A285281-F759-7C39-6F20-196027458325}"/>
              </a:ext>
            </a:extLst>
          </p:cNvPr>
          <p:cNvSpPr>
            <a:spLocks noGrp="1"/>
          </p:cNvSpPr>
          <p:nvPr>
            <p:ph type="dt" sz="half" idx="10"/>
          </p:nvPr>
        </p:nvSpPr>
        <p:spPr/>
        <p:txBody>
          <a:bodyPr/>
          <a:lstStyle/>
          <a:p>
            <a:fld id="{E7E6B04F-5B72-4867-A4F9-5D08CA7FEF0A}" type="datetimeFigureOut">
              <a:rPr lang="en-GB" smtClean="0"/>
              <a:t>07/08/2026</a:t>
            </a:fld>
            <a:endParaRPr lang="en-GB"/>
          </a:p>
        </p:txBody>
      </p:sp>
      <p:sp>
        <p:nvSpPr>
          <p:cNvPr id="5" name="Footer Placeholder 4">
            <a:extLst>
              <a:ext uri="{FF2B5EF4-FFF2-40B4-BE49-F238E27FC236}">
                <a16:creationId xmlns:a16="http://schemas.microsoft.com/office/drawing/2014/main" id="{917E619C-DCC1-8473-8F54-E14A8D76CEC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695EE1-4D0F-B4A5-742E-59A359E05AFC}"/>
              </a:ext>
            </a:extLst>
          </p:cNvPr>
          <p:cNvSpPr>
            <a:spLocks noGrp="1"/>
          </p:cNvSpPr>
          <p:nvPr>
            <p:ph type="sldNum" sz="quarter" idx="12"/>
          </p:nvPr>
        </p:nvSpPr>
        <p:spPr/>
        <p:txBody>
          <a:bodyPr/>
          <a:lstStyle/>
          <a:p>
            <a:fld id="{297CF163-719F-420A-946A-941EBC633BE9}" type="slidenum">
              <a:rPr lang="en-GB" smtClean="0"/>
              <a:t>‹#›</a:t>
            </a:fld>
            <a:endParaRPr lang="en-GB"/>
          </a:p>
        </p:txBody>
      </p:sp>
    </p:spTree>
    <p:extLst>
      <p:ext uri="{BB962C8B-B14F-4D97-AF65-F5344CB8AC3E}">
        <p14:creationId xmlns:p14="http://schemas.microsoft.com/office/powerpoint/2010/main" val="1774947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349A8-4467-792B-FEBC-FA6EC9321F9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359B110-B3CC-105E-562C-A0EF16A7031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FCAFF9D-8E6F-1F13-CBA3-53799ACB576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EF6AE8C-4ADC-10F8-8FCB-A27573B1B0CD}"/>
              </a:ext>
            </a:extLst>
          </p:cNvPr>
          <p:cNvSpPr>
            <a:spLocks noGrp="1"/>
          </p:cNvSpPr>
          <p:nvPr>
            <p:ph type="dt" sz="half" idx="10"/>
          </p:nvPr>
        </p:nvSpPr>
        <p:spPr/>
        <p:txBody>
          <a:bodyPr/>
          <a:lstStyle/>
          <a:p>
            <a:fld id="{E7E6B04F-5B72-4867-A4F9-5D08CA7FEF0A}" type="datetimeFigureOut">
              <a:rPr lang="en-GB" smtClean="0"/>
              <a:t>07/08/2026</a:t>
            </a:fld>
            <a:endParaRPr lang="en-GB"/>
          </a:p>
        </p:txBody>
      </p:sp>
      <p:sp>
        <p:nvSpPr>
          <p:cNvPr id="6" name="Footer Placeholder 5">
            <a:extLst>
              <a:ext uri="{FF2B5EF4-FFF2-40B4-BE49-F238E27FC236}">
                <a16:creationId xmlns:a16="http://schemas.microsoft.com/office/drawing/2014/main" id="{393CD017-93D6-8510-404F-C48CB4ED756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85E56EA-AF28-F378-B662-794927F1BD70}"/>
              </a:ext>
            </a:extLst>
          </p:cNvPr>
          <p:cNvSpPr>
            <a:spLocks noGrp="1"/>
          </p:cNvSpPr>
          <p:nvPr>
            <p:ph type="sldNum" sz="quarter" idx="12"/>
          </p:nvPr>
        </p:nvSpPr>
        <p:spPr/>
        <p:txBody>
          <a:bodyPr/>
          <a:lstStyle/>
          <a:p>
            <a:fld id="{297CF163-719F-420A-946A-941EBC633BE9}" type="slidenum">
              <a:rPr lang="en-GB" smtClean="0"/>
              <a:t>‹#›</a:t>
            </a:fld>
            <a:endParaRPr lang="en-GB"/>
          </a:p>
        </p:txBody>
      </p:sp>
    </p:spTree>
    <p:extLst>
      <p:ext uri="{BB962C8B-B14F-4D97-AF65-F5344CB8AC3E}">
        <p14:creationId xmlns:p14="http://schemas.microsoft.com/office/powerpoint/2010/main" val="2492106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85337-DDF5-0FF2-3DF6-02BAF510C0A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14D4335-3DF2-CE89-2A70-CDEAF0D7F2F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D8DC807-3EFE-2A54-F63D-9EDD6A550D7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6E202C1-8E5E-EE87-DFA3-82AE5748BB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7A2C9F6-F69B-0B80-D270-ACB1696D775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DCA5798-D85F-19E3-9D30-43CA127E4202}"/>
              </a:ext>
            </a:extLst>
          </p:cNvPr>
          <p:cNvSpPr>
            <a:spLocks noGrp="1"/>
          </p:cNvSpPr>
          <p:nvPr>
            <p:ph type="dt" sz="half" idx="10"/>
          </p:nvPr>
        </p:nvSpPr>
        <p:spPr/>
        <p:txBody>
          <a:bodyPr/>
          <a:lstStyle/>
          <a:p>
            <a:fld id="{E7E6B04F-5B72-4867-A4F9-5D08CA7FEF0A}" type="datetimeFigureOut">
              <a:rPr lang="en-GB" smtClean="0"/>
              <a:t>07/08/2026</a:t>
            </a:fld>
            <a:endParaRPr lang="en-GB"/>
          </a:p>
        </p:txBody>
      </p:sp>
      <p:sp>
        <p:nvSpPr>
          <p:cNvPr id="8" name="Footer Placeholder 7">
            <a:extLst>
              <a:ext uri="{FF2B5EF4-FFF2-40B4-BE49-F238E27FC236}">
                <a16:creationId xmlns:a16="http://schemas.microsoft.com/office/drawing/2014/main" id="{09D365D3-E49C-9D9D-24C7-74D0BD6A2F0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6AFA8A6-A965-4210-34EF-74D2F72EC58D}"/>
              </a:ext>
            </a:extLst>
          </p:cNvPr>
          <p:cNvSpPr>
            <a:spLocks noGrp="1"/>
          </p:cNvSpPr>
          <p:nvPr>
            <p:ph type="sldNum" sz="quarter" idx="12"/>
          </p:nvPr>
        </p:nvSpPr>
        <p:spPr/>
        <p:txBody>
          <a:bodyPr/>
          <a:lstStyle/>
          <a:p>
            <a:fld id="{297CF163-719F-420A-946A-941EBC633BE9}" type="slidenum">
              <a:rPr lang="en-GB" smtClean="0"/>
              <a:t>‹#›</a:t>
            </a:fld>
            <a:endParaRPr lang="en-GB"/>
          </a:p>
        </p:txBody>
      </p:sp>
    </p:spTree>
    <p:extLst>
      <p:ext uri="{BB962C8B-B14F-4D97-AF65-F5344CB8AC3E}">
        <p14:creationId xmlns:p14="http://schemas.microsoft.com/office/powerpoint/2010/main" val="2600080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D5783-B05B-CB17-521E-7C0E744F7C9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9051021-7928-2C33-014F-40CF5721CF01}"/>
              </a:ext>
            </a:extLst>
          </p:cNvPr>
          <p:cNvSpPr>
            <a:spLocks noGrp="1"/>
          </p:cNvSpPr>
          <p:nvPr>
            <p:ph type="dt" sz="half" idx="10"/>
          </p:nvPr>
        </p:nvSpPr>
        <p:spPr/>
        <p:txBody>
          <a:bodyPr/>
          <a:lstStyle/>
          <a:p>
            <a:fld id="{E7E6B04F-5B72-4867-A4F9-5D08CA7FEF0A}" type="datetimeFigureOut">
              <a:rPr lang="en-GB" smtClean="0"/>
              <a:t>07/08/2026</a:t>
            </a:fld>
            <a:endParaRPr lang="en-GB"/>
          </a:p>
        </p:txBody>
      </p:sp>
      <p:sp>
        <p:nvSpPr>
          <p:cNvPr id="4" name="Footer Placeholder 3">
            <a:extLst>
              <a:ext uri="{FF2B5EF4-FFF2-40B4-BE49-F238E27FC236}">
                <a16:creationId xmlns:a16="http://schemas.microsoft.com/office/drawing/2014/main" id="{1B1EA25B-1839-F03A-6D4B-CE8053C1B45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8204D4B-8A61-9F64-0D71-878FDB0AC152}"/>
              </a:ext>
            </a:extLst>
          </p:cNvPr>
          <p:cNvSpPr>
            <a:spLocks noGrp="1"/>
          </p:cNvSpPr>
          <p:nvPr>
            <p:ph type="sldNum" sz="quarter" idx="12"/>
          </p:nvPr>
        </p:nvSpPr>
        <p:spPr/>
        <p:txBody>
          <a:bodyPr/>
          <a:lstStyle/>
          <a:p>
            <a:fld id="{297CF163-719F-420A-946A-941EBC633BE9}" type="slidenum">
              <a:rPr lang="en-GB" smtClean="0"/>
              <a:t>‹#›</a:t>
            </a:fld>
            <a:endParaRPr lang="en-GB"/>
          </a:p>
        </p:txBody>
      </p:sp>
    </p:spTree>
    <p:extLst>
      <p:ext uri="{BB962C8B-B14F-4D97-AF65-F5344CB8AC3E}">
        <p14:creationId xmlns:p14="http://schemas.microsoft.com/office/powerpoint/2010/main" val="371985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7B50F6A-A4FF-CD9C-494E-73FD9E911EE5}"/>
              </a:ext>
            </a:extLst>
          </p:cNvPr>
          <p:cNvSpPr>
            <a:spLocks noGrp="1"/>
          </p:cNvSpPr>
          <p:nvPr>
            <p:ph type="dt" sz="half" idx="10"/>
          </p:nvPr>
        </p:nvSpPr>
        <p:spPr/>
        <p:txBody>
          <a:bodyPr/>
          <a:lstStyle/>
          <a:p>
            <a:fld id="{E7E6B04F-5B72-4867-A4F9-5D08CA7FEF0A}" type="datetimeFigureOut">
              <a:rPr lang="en-GB" smtClean="0"/>
              <a:t>07/08/2026</a:t>
            </a:fld>
            <a:endParaRPr lang="en-GB"/>
          </a:p>
        </p:txBody>
      </p:sp>
      <p:sp>
        <p:nvSpPr>
          <p:cNvPr id="3" name="Footer Placeholder 2">
            <a:extLst>
              <a:ext uri="{FF2B5EF4-FFF2-40B4-BE49-F238E27FC236}">
                <a16:creationId xmlns:a16="http://schemas.microsoft.com/office/drawing/2014/main" id="{F9A7D39F-A1B3-8506-50B9-FE7A98ABDBE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9B8EB05-E8FA-68CD-C43F-25E622C55A5B}"/>
              </a:ext>
            </a:extLst>
          </p:cNvPr>
          <p:cNvSpPr>
            <a:spLocks noGrp="1"/>
          </p:cNvSpPr>
          <p:nvPr>
            <p:ph type="sldNum" sz="quarter" idx="12"/>
          </p:nvPr>
        </p:nvSpPr>
        <p:spPr/>
        <p:txBody>
          <a:bodyPr/>
          <a:lstStyle/>
          <a:p>
            <a:fld id="{297CF163-719F-420A-946A-941EBC633BE9}" type="slidenum">
              <a:rPr lang="en-GB" smtClean="0"/>
              <a:t>‹#›</a:t>
            </a:fld>
            <a:endParaRPr lang="en-GB"/>
          </a:p>
        </p:txBody>
      </p:sp>
    </p:spTree>
    <p:extLst>
      <p:ext uri="{BB962C8B-B14F-4D97-AF65-F5344CB8AC3E}">
        <p14:creationId xmlns:p14="http://schemas.microsoft.com/office/powerpoint/2010/main" val="178958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BD701-F7E0-5F03-E50F-3208D0C2BEF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69A56F0-99E6-8C70-102B-971FEBA2F3F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5633848-9FD8-3FF7-35D3-63DD2EDFF4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39E51D-F415-97FE-3CF8-DDEAAAD97373}"/>
              </a:ext>
            </a:extLst>
          </p:cNvPr>
          <p:cNvSpPr>
            <a:spLocks noGrp="1"/>
          </p:cNvSpPr>
          <p:nvPr>
            <p:ph type="dt" sz="half" idx="10"/>
          </p:nvPr>
        </p:nvSpPr>
        <p:spPr/>
        <p:txBody>
          <a:bodyPr/>
          <a:lstStyle/>
          <a:p>
            <a:fld id="{E7E6B04F-5B72-4867-A4F9-5D08CA7FEF0A}" type="datetimeFigureOut">
              <a:rPr lang="en-GB" smtClean="0"/>
              <a:t>07/08/2026</a:t>
            </a:fld>
            <a:endParaRPr lang="en-GB"/>
          </a:p>
        </p:txBody>
      </p:sp>
      <p:sp>
        <p:nvSpPr>
          <p:cNvPr id="6" name="Footer Placeholder 5">
            <a:extLst>
              <a:ext uri="{FF2B5EF4-FFF2-40B4-BE49-F238E27FC236}">
                <a16:creationId xmlns:a16="http://schemas.microsoft.com/office/drawing/2014/main" id="{9A331DAA-7EC1-FC5A-3C3E-AEC9FFB86ED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ABC9549-C01D-204C-119A-7B63F089DE41}"/>
              </a:ext>
            </a:extLst>
          </p:cNvPr>
          <p:cNvSpPr>
            <a:spLocks noGrp="1"/>
          </p:cNvSpPr>
          <p:nvPr>
            <p:ph type="sldNum" sz="quarter" idx="12"/>
          </p:nvPr>
        </p:nvSpPr>
        <p:spPr/>
        <p:txBody>
          <a:bodyPr/>
          <a:lstStyle/>
          <a:p>
            <a:fld id="{297CF163-719F-420A-946A-941EBC633BE9}" type="slidenum">
              <a:rPr lang="en-GB" smtClean="0"/>
              <a:t>‹#›</a:t>
            </a:fld>
            <a:endParaRPr lang="en-GB"/>
          </a:p>
        </p:txBody>
      </p:sp>
    </p:spTree>
    <p:extLst>
      <p:ext uri="{BB962C8B-B14F-4D97-AF65-F5344CB8AC3E}">
        <p14:creationId xmlns:p14="http://schemas.microsoft.com/office/powerpoint/2010/main" val="32717044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22C1E-1DF3-C8D5-293D-5002398CF5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8E4BC01-8328-74C1-B46D-0528B8975E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26397C2-F0FF-D734-672E-733B6F371A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6C74ACA-F7A7-67FE-D84E-D168785596AB}"/>
              </a:ext>
            </a:extLst>
          </p:cNvPr>
          <p:cNvSpPr>
            <a:spLocks noGrp="1"/>
          </p:cNvSpPr>
          <p:nvPr>
            <p:ph type="dt" sz="half" idx="10"/>
          </p:nvPr>
        </p:nvSpPr>
        <p:spPr/>
        <p:txBody>
          <a:bodyPr/>
          <a:lstStyle/>
          <a:p>
            <a:fld id="{E7E6B04F-5B72-4867-A4F9-5D08CA7FEF0A}" type="datetimeFigureOut">
              <a:rPr lang="en-GB" smtClean="0"/>
              <a:t>07/08/2026</a:t>
            </a:fld>
            <a:endParaRPr lang="en-GB"/>
          </a:p>
        </p:txBody>
      </p:sp>
      <p:sp>
        <p:nvSpPr>
          <p:cNvPr id="6" name="Footer Placeholder 5">
            <a:extLst>
              <a:ext uri="{FF2B5EF4-FFF2-40B4-BE49-F238E27FC236}">
                <a16:creationId xmlns:a16="http://schemas.microsoft.com/office/drawing/2014/main" id="{03D03A1E-1815-0CAC-9607-2FE40AAAE6F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173C9AA-6EDC-DE90-D544-BD29447833FF}"/>
              </a:ext>
            </a:extLst>
          </p:cNvPr>
          <p:cNvSpPr>
            <a:spLocks noGrp="1"/>
          </p:cNvSpPr>
          <p:nvPr>
            <p:ph type="sldNum" sz="quarter" idx="12"/>
          </p:nvPr>
        </p:nvSpPr>
        <p:spPr/>
        <p:txBody>
          <a:bodyPr/>
          <a:lstStyle/>
          <a:p>
            <a:fld id="{297CF163-719F-420A-946A-941EBC633BE9}" type="slidenum">
              <a:rPr lang="en-GB" smtClean="0"/>
              <a:t>‹#›</a:t>
            </a:fld>
            <a:endParaRPr lang="en-GB"/>
          </a:p>
        </p:txBody>
      </p:sp>
    </p:spTree>
    <p:extLst>
      <p:ext uri="{BB962C8B-B14F-4D97-AF65-F5344CB8AC3E}">
        <p14:creationId xmlns:p14="http://schemas.microsoft.com/office/powerpoint/2010/main" val="710920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2DA2C3-50A6-5413-2061-87CD5561DC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9757674-BF01-F3A3-595B-A4CC687519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7004CCD-C1CE-67C6-A6EA-BEDC734410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E6B04F-5B72-4867-A4F9-5D08CA7FEF0A}" type="datetimeFigureOut">
              <a:rPr lang="en-GB" smtClean="0"/>
              <a:t>07/08/2026</a:t>
            </a:fld>
            <a:endParaRPr lang="en-GB"/>
          </a:p>
        </p:txBody>
      </p:sp>
      <p:sp>
        <p:nvSpPr>
          <p:cNvPr id="5" name="Footer Placeholder 4">
            <a:extLst>
              <a:ext uri="{FF2B5EF4-FFF2-40B4-BE49-F238E27FC236}">
                <a16:creationId xmlns:a16="http://schemas.microsoft.com/office/drawing/2014/main" id="{3B902EBA-81AD-B879-E753-2F5B6FEF2D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47C9069-F7C8-5A3C-08B7-F7873361E5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7CF163-719F-420A-946A-941EBC633BE9}" type="slidenum">
              <a:rPr lang="en-GB" smtClean="0"/>
              <a:t>‹#›</a:t>
            </a:fld>
            <a:endParaRPr lang="en-GB"/>
          </a:p>
        </p:txBody>
      </p:sp>
    </p:spTree>
    <p:extLst>
      <p:ext uri="{BB962C8B-B14F-4D97-AF65-F5344CB8AC3E}">
        <p14:creationId xmlns:p14="http://schemas.microsoft.com/office/powerpoint/2010/main" val="7788604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assets.publishing.service.gov.uk/media/6a4cf903b7203c4c023fd2f3/Keeping_children_safe_in_education_2026_.pdf"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diagramData" Target="../diagrams/data5.xml"/><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s>
</file>

<file path=ppt/slides/_rels/slide25.xml.rels><?xml version="1.0" encoding="UTF-8" standalone="yes"?>
<Relationships xmlns="http://schemas.openxmlformats.org/package/2006/relationships"><Relationship Id="rId8" Type="http://schemas.openxmlformats.org/officeDocument/2006/relationships/diagramData" Target="../diagrams/data7.xml"/><Relationship Id="rId3" Type="http://schemas.openxmlformats.org/officeDocument/2006/relationships/diagramData" Target="../diagrams/data6.xml"/><Relationship Id="rId7" Type="http://schemas.microsoft.com/office/2007/relationships/diagramDrawing" Target="../diagrams/drawing6.xml"/><Relationship Id="rId12" Type="http://schemas.microsoft.com/office/2007/relationships/diagramDrawing" Target="../diagrams/drawing7.xml"/><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diagramColors" Target="../diagrams/colors6.xml"/><Relationship Id="rId11" Type="http://schemas.openxmlformats.org/officeDocument/2006/relationships/diagramColors" Target="../diagrams/colors7.xml"/><Relationship Id="rId5" Type="http://schemas.openxmlformats.org/officeDocument/2006/relationships/diagramQuickStyle" Target="../diagrams/quickStyle6.xml"/><Relationship Id="rId10" Type="http://schemas.openxmlformats.org/officeDocument/2006/relationships/diagramQuickStyle" Target="../diagrams/quickStyle7.xml"/><Relationship Id="rId4" Type="http://schemas.openxmlformats.org/officeDocument/2006/relationships/diagramLayout" Target="../diagrams/layout6.xml"/><Relationship Id="rId9" Type="http://schemas.openxmlformats.org/officeDocument/2006/relationships/diagramLayout" Target="../diagrams/layout7.xml"/></Relationships>
</file>

<file path=ppt/slides/_rels/slide26.xml.rels><?xml version="1.0" encoding="UTF-8" standalone="yes"?>
<Relationships xmlns="http://schemas.openxmlformats.org/package/2006/relationships"><Relationship Id="rId8" Type="http://schemas.openxmlformats.org/officeDocument/2006/relationships/hyperlink" Target="https://www.samaritans.org/" TargetMode="External"/><Relationship Id="rId13" Type="http://schemas.openxmlformats.org/officeDocument/2006/relationships/hyperlink" Target="https://napac.org.uk/" TargetMode="External"/><Relationship Id="rId3" Type="http://schemas.openxmlformats.org/officeDocument/2006/relationships/image" Target="../media/image14.png"/><Relationship Id="rId7" Type="http://schemas.openxmlformats.org/officeDocument/2006/relationships/hyperlink" Target="http://www.educationsupport.org.uk/" TargetMode="External"/><Relationship Id="rId12" Type="http://schemas.openxmlformats.org/officeDocument/2006/relationships/hyperlink" Target="http://www.giveusashout.org/" TargetMode="External"/><Relationship Id="rId2" Type="http://schemas.openxmlformats.org/officeDocument/2006/relationships/notesSlide" Target="../notesSlides/notesSlide25.xml"/><Relationship Id="rId1" Type="http://schemas.openxmlformats.org/officeDocument/2006/relationships/slideLayout" Target="../slideLayouts/slideLayout8.xml"/><Relationship Id="rId6" Type="http://schemas.openxmlformats.org/officeDocument/2006/relationships/hyperlink" Target="https://www.nhs.uk/oneyou/every-mind-matters/" TargetMode="External"/><Relationship Id="rId11" Type="http://schemas.openxmlformats.org/officeDocument/2006/relationships/hyperlink" Target="https://sidebyside.mind.org.uk/" TargetMode="External"/><Relationship Id="rId5" Type="http://schemas.openxmlformats.org/officeDocument/2006/relationships/hyperlink" Target="http://www.actionforhappiness.org/" TargetMode="External"/><Relationship Id="rId10" Type="http://schemas.openxmlformats.org/officeDocument/2006/relationships/hyperlink" Target="https://www.sane.org.uk/" TargetMode="External"/><Relationship Id="rId4" Type="http://schemas.openxmlformats.org/officeDocument/2006/relationships/hyperlink" Target="https://www.nhs.uk/conditions/stress-anxiety-depression/improve-mental-wellbeing/" TargetMode="External"/><Relationship Id="rId9" Type="http://schemas.openxmlformats.org/officeDocument/2006/relationships/hyperlink" Target="http://www.rethink.org/about-us/our-mental-health-advice" TargetMode="External"/><Relationship Id="rId14" Type="http://schemas.openxmlformats.org/officeDocument/2006/relationships/image" Target="../media/image15.jpe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hyperlink" Target="https://assets.publishing.service.gov.uk/media/6a4cf903b7203c4c023fd2f3/Keeping_children_safe_in_education_2026_.pdf" TargetMode="External"/><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hyperlink" Target="https://assets.publishing.service.gov.uk/media/6a5105d61228eb26a4cab7af/Early_years_foundation_stage_statutory_framework_-_school-based_and_groups_2026.pdf" TargetMode="External"/><Relationship Id="rId5" Type="http://schemas.openxmlformats.org/officeDocument/2006/relationships/diagramQuickStyle" Target="../diagrams/quickStyle1.xml"/><Relationship Id="rId10" Type="http://schemas.openxmlformats.org/officeDocument/2006/relationships/image" Target="../media/image6.png"/><Relationship Id="rId4" Type="http://schemas.openxmlformats.org/officeDocument/2006/relationships/diagramLayout" Target="../diagrams/layout1.xml"/><Relationship Id="rId9" Type="http://schemas.openxmlformats.org/officeDocument/2006/relationships/image" Target="../media/image5.jpeg"/><Relationship Id="rId14" Type="http://schemas.openxmlformats.org/officeDocument/2006/relationships/image" Target="../media/image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8679E-1EBB-1111-D2EA-326FD0729735}"/>
            </a:ext>
          </a:extLst>
        </p:cNvPr>
        <p:cNvGrpSpPr/>
        <p:nvPr/>
      </p:nvGrpSpPr>
      <p:grpSpPr>
        <a:xfrm>
          <a:off x="0" y="0"/>
          <a:ext cx="0" cy="0"/>
          <a:chOff x="0" y="0"/>
          <a:chExt cx="0" cy="0"/>
        </a:xfrm>
      </p:grpSpPr>
      <p:sp>
        <p:nvSpPr>
          <p:cNvPr id="10" name="Rectangle: Top Corners Rounded 9">
            <a:extLst>
              <a:ext uri="{FF2B5EF4-FFF2-40B4-BE49-F238E27FC236}">
                <a16:creationId xmlns:a16="http://schemas.microsoft.com/office/drawing/2014/main" id="{F1A00A6C-5FA6-5E4E-E771-7EF9ECBC8689}"/>
              </a:ext>
              <a:ext uri="{C183D7F6-B498-43B3-948B-1728B52AA6E4}">
                <adec:decorative xmlns:adec="http://schemas.microsoft.com/office/drawing/2017/decorative" val="1"/>
              </a:ext>
            </a:extLst>
          </p:cNvPr>
          <p:cNvSpPr>
            <a:spLocks/>
          </p:cNvSpPr>
          <p:nvPr/>
        </p:nvSpPr>
        <p:spPr>
          <a:xfrm rot="5400000">
            <a:off x="3571436" y="-814877"/>
            <a:ext cx="1899528" cy="9042400"/>
          </a:xfrm>
          <a:prstGeom prst="round2SameRect">
            <a:avLst>
              <a:gd name="adj1" fmla="val 6678"/>
              <a:gd name="adj2" fmla="val 0"/>
            </a:avLst>
          </a:prstGeom>
          <a:solidFill>
            <a:srgbClr val="9D3F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609585" algn="l" rtl="0" fontAlgn="base">
              <a:spcBef>
                <a:spcPct val="0"/>
              </a:spcBef>
              <a:spcAft>
                <a:spcPct val="0"/>
              </a:spcAft>
              <a:defRPr kern="1200">
                <a:solidFill>
                  <a:schemeClr val="tx1"/>
                </a:solidFill>
                <a:latin typeface="Arial" charset="0"/>
                <a:ea typeface="+mn-ea"/>
                <a:cs typeface="Arial" charset="0"/>
              </a:defRPr>
            </a:lvl2pPr>
            <a:lvl3pPr marL="1219170" algn="l" rtl="0" fontAlgn="base">
              <a:spcBef>
                <a:spcPct val="0"/>
              </a:spcBef>
              <a:spcAft>
                <a:spcPct val="0"/>
              </a:spcAft>
              <a:defRPr kern="1200">
                <a:solidFill>
                  <a:schemeClr val="tx1"/>
                </a:solidFill>
                <a:latin typeface="Arial" charset="0"/>
                <a:ea typeface="+mn-ea"/>
                <a:cs typeface="Arial" charset="0"/>
              </a:defRPr>
            </a:lvl3pPr>
            <a:lvl4pPr marL="1828754" algn="l" rtl="0" fontAlgn="base">
              <a:spcBef>
                <a:spcPct val="0"/>
              </a:spcBef>
              <a:spcAft>
                <a:spcPct val="0"/>
              </a:spcAft>
              <a:defRPr kern="1200">
                <a:solidFill>
                  <a:schemeClr val="tx1"/>
                </a:solidFill>
                <a:latin typeface="Arial" charset="0"/>
                <a:ea typeface="+mn-ea"/>
                <a:cs typeface="Arial" charset="0"/>
              </a:defRPr>
            </a:lvl4pPr>
            <a:lvl5pPr marL="2438339" algn="l" rtl="0" fontAlgn="base">
              <a:spcBef>
                <a:spcPct val="0"/>
              </a:spcBef>
              <a:spcAft>
                <a:spcPct val="0"/>
              </a:spcAft>
              <a:defRPr kern="1200">
                <a:solidFill>
                  <a:schemeClr val="tx1"/>
                </a:solidFill>
                <a:latin typeface="Arial" charset="0"/>
                <a:ea typeface="+mn-ea"/>
                <a:cs typeface="Arial" charset="0"/>
              </a:defRPr>
            </a:lvl5pPr>
            <a:lvl6pPr marL="3047924" algn="l" defTabSz="1219170" rtl="0" eaLnBrk="1" latinLnBrk="0" hangingPunct="1">
              <a:defRPr kern="1200">
                <a:solidFill>
                  <a:schemeClr val="tx1"/>
                </a:solidFill>
                <a:latin typeface="Arial" charset="0"/>
                <a:ea typeface="+mn-ea"/>
                <a:cs typeface="Arial" charset="0"/>
              </a:defRPr>
            </a:lvl6pPr>
            <a:lvl7pPr marL="3657509" algn="l" defTabSz="1219170" rtl="0" eaLnBrk="1" latinLnBrk="0" hangingPunct="1">
              <a:defRPr kern="1200">
                <a:solidFill>
                  <a:schemeClr val="tx1"/>
                </a:solidFill>
                <a:latin typeface="Arial" charset="0"/>
                <a:ea typeface="+mn-ea"/>
                <a:cs typeface="Arial" charset="0"/>
              </a:defRPr>
            </a:lvl7pPr>
            <a:lvl8pPr marL="4267093" algn="l" defTabSz="1219170" rtl="0" eaLnBrk="1" latinLnBrk="0" hangingPunct="1">
              <a:defRPr kern="1200">
                <a:solidFill>
                  <a:schemeClr val="tx1"/>
                </a:solidFill>
                <a:latin typeface="Arial" charset="0"/>
                <a:ea typeface="+mn-ea"/>
                <a:cs typeface="Arial" charset="0"/>
              </a:defRPr>
            </a:lvl8pPr>
            <a:lvl9pPr marL="4876678" algn="l" defTabSz="1219170" rtl="0" eaLnBrk="1" latinLnBrk="0" hangingPunct="1">
              <a:defRPr kern="1200">
                <a:solidFill>
                  <a:schemeClr val="tx1"/>
                </a:solidFill>
                <a:latin typeface="Arial" charset="0"/>
                <a:ea typeface="+mn-ea"/>
                <a:cs typeface="Arial" charset="0"/>
              </a:defRPr>
            </a:lvl9pPr>
          </a:lstStyle>
          <a:p>
            <a:pPr algn="ctr" defTabSz="914377" fontAlgn="auto">
              <a:spcBef>
                <a:spcPts val="0"/>
              </a:spcBef>
              <a:spcAft>
                <a:spcPts val="0"/>
              </a:spcAft>
            </a:pPr>
            <a:endParaRPr lang="en-GB" sz="1800">
              <a:solidFill>
                <a:prstClr val="white"/>
              </a:solidFill>
              <a:latin typeface="Aptos" panose="02110004020202020204"/>
            </a:endParaRPr>
          </a:p>
        </p:txBody>
      </p:sp>
      <p:sp>
        <p:nvSpPr>
          <p:cNvPr id="2" name="Title 1">
            <a:extLst>
              <a:ext uri="{FF2B5EF4-FFF2-40B4-BE49-F238E27FC236}">
                <a16:creationId xmlns:a16="http://schemas.microsoft.com/office/drawing/2014/main" id="{59E3754B-2A7B-B8DE-B72C-7C146B96D69A}"/>
              </a:ext>
            </a:extLst>
          </p:cNvPr>
          <p:cNvSpPr>
            <a:spLocks noGrp="1" noRot="1" noMove="1" noResize="1" noEditPoints="1" noAdjustHandles="1" noChangeArrowheads="1" noChangeShapeType="1"/>
          </p:cNvSpPr>
          <p:nvPr>
            <p:ph type="ctrTitle"/>
          </p:nvPr>
        </p:nvSpPr>
        <p:spPr>
          <a:xfrm>
            <a:off x="276765" y="1562759"/>
            <a:ext cx="9144000" cy="2387600"/>
          </a:xfrm>
        </p:spPr>
        <p:txBody>
          <a:bodyPr>
            <a:norm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609585" algn="l" rtl="0" fontAlgn="base">
              <a:spcBef>
                <a:spcPct val="0"/>
              </a:spcBef>
              <a:spcAft>
                <a:spcPct val="0"/>
              </a:spcAft>
              <a:defRPr kern="1200">
                <a:solidFill>
                  <a:schemeClr val="tx1"/>
                </a:solidFill>
                <a:latin typeface="Arial" charset="0"/>
                <a:ea typeface="+mn-ea"/>
                <a:cs typeface="Arial" charset="0"/>
              </a:defRPr>
            </a:lvl2pPr>
            <a:lvl3pPr marL="1219170" algn="l" rtl="0" fontAlgn="base">
              <a:spcBef>
                <a:spcPct val="0"/>
              </a:spcBef>
              <a:spcAft>
                <a:spcPct val="0"/>
              </a:spcAft>
              <a:defRPr kern="1200">
                <a:solidFill>
                  <a:schemeClr val="tx1"/>
                </a:solidFill>
                <a:latin typeface="Arial" charset="0"/>
                <a:ea typeface="+mn-ea"/>
                <a:cs typeface="Arial" charset="0"/>
              </a:defRPr>
            </a:lvl3pPr>
            <a:lvl4pPr marL="1828754" algn="l" rtl="0" fontAlgn="base">
              <a:spcBef>
                <a:spcPct val="0"/>
              </a:spcBef>
              <a:spcAft>
                <a:spcPct val="0"/>
              </a:spcAft>
              <a:defRPr kern="1200">
                <a:solidFill>
                  <a:schemeClr val="tx1"/>
                </a:solidFill>
                <a:latin typeface="Arial" charset="0"/>
                <a:ea typeface="+mn-ea"/>
                <a:cs typeface="Arial" charset="0"/>
              </a:defRPr>
            </a:lvl4pPr>
            <a:lvl5pPr marL="2438339" algn="l" rtl="0" fontAlgn="base">
              <a:spcBef>
                <a:spcPct val="0"/>
              </a:spcBef>
              <a:spcAft>
                <a:spcPct val="0"/>
              </a:spcAft>
              <a:defRPr kern="1200">
                <a:solidFill>
                  <a:schemeClr val="tx1"/>
                </a:solidFill>
                <a:latin typeface="Arial" charset="0"/>
                <a:ea typeface="+mn-ea"/>
                <a:cs typeface="Arial" charset="0"/>
              </a:defRPr>
            </a:lvl5pPr>
            <a:lvl6pPr marL="3047924" algn="l" defTabSz="1219170" rtl="0" eaLnBrk="1" latinLnBrk="0" hangingPunct="1">
              <a:defRPr kern="1200">
                <a:solidFill>
                  <a:schemeClr val="tx1"/>
                </a:solidFill>
                <a:latin typeface="Arial" charset="0"/>
                <a:ea typeface="+mn-ea"/>
                <a:cs typeface="Arial" charset="0"/>
              </a:defRPr>
            </a:lvl6pPr>
            <a:lvl7pPr marL="3657509" algn="l" defTabSz="1219170" rtl="0" eaLnBrk="1" latinLnBrk="0" hangingPunct="1">
              <a:defRPr kern="1200">
                <a:solidFill>
                  <a:schemeClr val="tx1"/>
                </a:solidFill>
                <a:latin typeface="Arial" charset="0"/>
                <a:ea typeface="+mn-ea"/>
                <a:cs typeface="Arial" charset="0"/>
              </a:defRPr>
            </a:lvl7pPr>
            <a:lvl8pPr marL="4267093" algn="l" defTabSz="1219170" rtl="0" eaLnBrk="1" latinLnBrk="0" hangingPunct="1">
              <a:defRPr kern="1200">
                <a:solidFill>
                  <a:schemeClr val="tx1"/>
                </a:solidFill>
                <a:latin typeface="Arial" charset="0"/>
                <a:ea typeface="+mn-ea"/>
                <a:cs typeface="Arial" charset="0"/>
              </a:defRPr>
            </a:lvl8pPr>
            <a:lvl9pPr marL="4876678" algn="l" defTabSz="1219170" rtl="0" eaLnBrk="1" latinLnBrk="0" hangingPunct="1">
              <a:defRPr kern="1200">
                <a:solidFill>
                  <a:schemeClr val="tx1"/>
                </a:solidFill>
                <a:latin typeface="Arial" charset="0"/>
                <a:ea typeface="+mn-ea"/>
                <a:cs typeface="Arial" charset="0"/>
              </a:defRPr>
            </a:lvl9pPr>
          </a:lstStyle>
          <a:p>
            <a:pPr algn="l"/>
            <a:r>
              <a:rPr lang="en-GB" sz="3200" dirty="0">
                <a:solidFill>
                  <a:schemeClr val="bg1"/>
                </a:solidFill>
                <a:latin typeface="Arial" panose="020B0604020202020204" pitchFamily="34" charset="0"/>
                <a:cs typeface="Arial" panose="020B0604020202020204" pitchFamily="34" charset="0"/>
              </a:rPr>
              <a:t>Safeguarding Children Induction for </a:t>
            </a:r>
            <a:br>
              <a:rPr lang="en-GB" sz="3200" dirty="0">
                <a:solidFill>
                  <a:schemeClr val="bg1"/>
                </a:solidFill>
                <a:latin typeface="Arial" panose="020B0604020202020204" pitchFamily="34" charset="0"/>
                <a:cs typeface="Arial" panose="020B0604020202020204" pitchFamily="34" charset="0"/>
              </a:rPr>
            </a:br>
            <a:r>
              <a:rPr lang="en-GB" sz="3200" dirty="0">
                <a:solidFill>
                  <a:schemeClr val="bg1"/>
                </a:solidFill>
                <a:latin typeface="Arial" panose="020B0604020202020204" pitchFamily="34" charset="0"/>
                <a:cs typeface="Arial" panose="020B0604020202020204" pitchFamily="34" charset="0"/>
              </a:rPr>
              <a:t>Staff and volunteers. </a:t>
            </a:r>
          </a:p>
        </p:txBody>
      </p:sp>
      <p:sp>
        <p:nvSpPr>
          <p:cNvPr id="3" name="Subtitle 2">
            <a:extLst>
              <a:ext uri="{FF2B5EF4-FFF2-40B4-BE49-F238E27FC236}">
                <a16:creationId xmlns:a16="http://schemas.microsoft.com/office/drawing/2014/main" id="{44FA3D7F-DCF9-D7D0-4C1C-4A46EA2C8F14}"/>
              </a:ext>
            </a:extLst>
          </p:cNvPr>
          <p:cNvSpPr>
            <a:spLocks noGrp="1"/>
          </p:cNvSpPr>
          <p:nvPr>
            <p:ph type="subTitle" idx="1"/>
          </p:nvPr>
        </p:nvSpPr>
        <p:spPr>
          <a:xfrm>
            <a:off x="359533" y="4036075"/>
            <a:ext cx="9144000" cy="463576"/>
          </a:xfrm>
        </p:spPr>
        <p:txBody>
          <a:bodyPr vert="horz" lIns="91440" tIns="45720" rIns="91440" bIns="45720" rtlCol="0" anchor="t">
            <a:no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609585" algn="l" rtl="0" fontAlgn="base">
              <a:spcBef>
                <a:spcPct val="0"/>
              </a:spcBef>
              <a:spcAft>
                <a:spcPct val="0"/>
              </a:spcAft>
              <a:defRPr kern="1200">
                <a:solidFill>
                  <a:schemeClr val="tx1"/>
                </a:solidFill>
                <a:latin typeface="Arial" charset="0"/>
                <a:ea typeface="+mn-ea"/>
                <a:cs typeface="Arial" charset="0"/>
              </a:defRPr>
            </a:lvl2pPr>
            <a:lvl3pPr marL="1219170" algn="l" rtl="0" fontAlgn="base">
              <a:spcBef>
                <a:spcPct val="0"/>
              </a:spcBef>
              <a:spcAft>
                <a:spcPct val="0"/>
              </a:spcAft>
              <a:defRPr kern="1200">
                <a:solidFill>
                  <a:schemeClr val="tx1"/>
                </a:solidFill>
                <a:latin typeface="Arial" charset="0"/>
                <a:ea typeface="+mn-ea"/>
                <a:cs typeface="Arial" charset="0"/>
              </a:defRPr>
            </a:lvl3pPr>
            <a:lvl4pPr marL="1828754" algn="l" rtl="0" fontAlgn="base">
              <a:spcBef>
                <a:spcPct val="0"/>
              </a:spcBef>
              <a:spcAft>
                <a:spcPct val="0"/>
              </a:spcAft>
              <a:defRPr kern="1200">
                <a:solidFill>
                  <a:schemeClr val="tx1"/>
                </a:solidFill>
                <a:latin typeface="Arial" charset="0"/>
                <a:ea typeface="+mn-ea"/>
                <a:cs typeface="Arial" charset="0"/>
              </a:defRPr>
            </a:lvl4pPr>
            <a:lvl5pPr marL="2438339" algn="l" rtl="0" fontAlgn="base">
              <a:spcBef>
                <a:spcPct val="0"/>
              </a:spcBef>
              <a:spcAft>
                <a:spcPct val="0"/>
              </a:spcAft>
              <a:defRPr kern="1200">
                <a:solidFill>
                  <a:schemeClr val="tx1"/>
                </a:solidFill>
                <a:latin typeface="Arial" charset="0"/>
                <a:ea typeface="+mn-ea"/>
                <a:cs typeface="Arial" charset="0"/>
              </a:defRPr>
            </a:lvl5pPr>
            <a:lvl6pPr marL="3047924" algn="l" defTabSz="1219170" rtl="0" eaLnBrk="1" latinLnBrk="0" hangingPunct="1">
              <a:defRPr kern="1200">
                <a:solidFill>
                  <a:schemeClr val="tx1"/>
                </a:solidFill>
                <a:latin typeface="Arial" charset="0"/>
                <a:ea typeface="+mn-ea"/>
                <a:cs typeface="Arial" charset="0"/>
              </a:defRPr>
            </a:lvl6pPr>
            <a:lvl7pPr marL="3657509" algn="l" defTabSz="1219170" rtl="0" eaLnBrk="1" latinLnBrk="0" hangingPunct="1">
              <a:defRPr kern="1200">
                <a:solidFill>
                  <a:schemeClr val="tx1"/>
                </a:solidFill>
                <a:latin typeface="Arial" charset="0"/>
                <a:ea typeface="+mn-ea"/>
                <a:cs typeface="Arial" charset="0"/>
              </a:defRPr>
            </a:lvl7pPr>
            <a:lvl8pPr marL="4267093" algn="l" defTabSz="1219170" rtl="0" eaLnBrk="1" latinLnBrk="0" hangingPunct="1">
              <a:defRPr kern="1200">
                <a:solidFill>
                  <a:schemeClr val="tx1"/>
                </a:solidFill>
                <a:latin typeface="Arial" charset="0"/>
                <a:ea typeface="+mn-ea"/>
                <a:cs typeface="Arial" charset="0"/>
              </a:defRPr>
            </a:lvl8pPr>
            <a:lvl9pPr marL="4876678" algn="l" defTabSz="1219170" rtl="0" eaLnBrk="1" latinLnBrk="0" hangingPunct="1">
              <a:defRPr kern="1200">
                <a:solidFill>
                  <a:schemeClr val="tx1"/>
                </a:solidFill>
                <a:latin typeface="Arial" charset="0"/>
                <a:ea typeface="+mn-ea"/>
                <a:cs typeface="Arial" charset="0"/>
              </a:defRPr>
            </a:lvl9pPr>
          </a:lstStyle>
          <a:p>
            <a:pPr algn="l"/>
            <a:r>
              <a:rPr lang="en-GB" sz="3200">
                <a:solidFill>
                  <a:schemeClr val="bg1"/>
                </a:solidFill>
                <a:latin typeface="Arial"/>
                <a:cs typeface="Arial"/>
              </a:rPr>
              <a:t>2026 – 2027 </a:t>
            </a:r>
          </a:p>
        </p:txBody>
      </p:sp>
      <p:pic>
        <p:nvPicPr>
          <p:cNvPr id="9" name="Picture 8">
            <a:extLst>
              <a:ext uri="{FF2B5EF4-FFF2-40B4-BE49-F238E27FC236}">
                <a16:creationId xmlns:a16="http://schemas.microsoft.com/office/drawing/2014/main" id="{2FEB7851-E49A-C3EF-32C9-942B82B7FCF8}"/>
              </a:ext>
              <a:ext uri="{C183D7F6-B498-43B3-948B-1728B52AA6E4}">
                <adec:decorative xmlns:adec="http://schemas.microsoft.com/office/drawing/2017/decorative" val="1"/>
              </a:ext>
            </a:extLst>
          </p:cNvPr>
          <p:cNvPicPr/>
          <p:nvPr/>
        </p:nvPicPr>
        <p:blipFill>
          <a:blip r:embed="rId3" cstate="email">
            <a:extLst>
              <a:ext uri="{28A0092B-C50C-407E-A947-70E740481C1C}">
                <a14:useLocalDpi xmlns:a14="http://schemas.microsoft.com/office/drawing/2010/main"/>
              </a:ext>
            </a:extLst>
          </a:blip>
          <a:stretch>
            <a:fillRect/>
          </a:stretch>
        </p:blipFill>
        <p:spPr>
          <a:xfrm>
            <a:off x="10067541" y="5273037"/>
            <a:ext cx="2124460" cy="1584963"/>
          </a:xfrm>
          <a:prstGeom prst="rect">
            <a:avLst/>
          </a:prstGeom>
        </p:spPr>
      </p:pic>
      <p:pic>
        <p:nvPicPr>
          <p:cNvPr id="4" name="Picture 3">
            <a:extLst>
              <a:ext uri="{FF2B5EF4-FFF2-40B4-BE49-F238E27FC236}">
                <a16:creationId xmlns:a16="http://schemas.microsoft.com/office/drawing/2014/main" id="{5E1080AF-D904-EA9C-43A5-2F05B485420C}"/>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tretch>
            <a:fillRect/>
          </a:stretch>
        </p:blipFill>
        <p:spPr>
          <a:xfrm>
            <a:off x="10219941" y="5425437"/>
            <a:ext cx="2124460" cy="1584963"/>
          </a:xfrm>
          <a:prstGeom prst="rect">
            <a:avLst/>
          </a:prstGeom>
        </p:spPr>
      </p:pic>
      <p:pic>
        <p:nvPicPr>
          <p:cNvPr id="7" name="Picture 6" descr="A purple and green logo with a hand and people&#10;&#10;AI-generated content may be incorrect.">
            <a:extLst>
              <a:ext uri="{FF2B5EF4-FFF2-40B4-BE49-F238E27FC236}">
                <a16:creationId xmlns:a16="http://schemas.microsoft.com/office/drawing/2014/main" id="{5AD6C481-59C3-EDC9-281F-749CA5B7F595}"/>
              </a:ext>
            </a:extLst>
          </p:cNvPr>
          <p:cNvPicPr>
            <a:picLocks noGrp="1" noRot="1" noChangeAspect="1" noMove="1" noResize="1" noEditPoints="1" noAdjustHandles="1" noChangeArrowheads="1" noChangeShapeType="1" noCrop="1"/>
          </p:cNvPicPr>
          <p:nvPr/>
        </p:nvPicPr>
        <p:blipFill>
          <a:blip r:embed="rId5"/>
          <a:stretch>
            <a:fillRect/>
          </a:stretch>
        </p:blipFill>
        <p:spPr>
          <a:xfrm>
            <a:off x="4848766" y="120306"/>
            <a:ext cx="3387405" cy="2443375"/>
          </a:xfrm>
          <a:prstGeom prst="rect">
            <a:avLst/>
          </a:prstGeom>
        </p:spPr>
      </p:pic>
      <p:sp>
        <p:nvSpPr>
          <p:cNvPr id="11" name="TextBox 10">
            <a:extLst>
              <a:ext uri="{FF2B5EF4-FFF2-40B4-BE49-F238E27FC236}">
                <a16:creationId xmlns:a16="http://schemas.microsoft.com/office/drawing/2014/main" id="{EB63D75A-26ED-302F-5AF4-FC3D8CBABAA1}"/>
              </a:ext>
            </a:extLst>
          </p:cNvPr>
          <p:cNvSpPr txBox="1">
            <a:spLocks noGrp="1" noRot="1" noMove="1" noResize="1" noEditPoints="1" noAdjustHandles="1" noChangeArrowheads="1" noChangeShapeType="1"/>
          </p:cNvSpPr>
          <p:nvPr/>
        </p:nvSpPr>
        <p:spPr>
          <a:xfrm>
            <a:off x="276765" y="4996974"/>
            <a:ext cx="11086048" cy="748795"/>
          </a:xfrm>
          <a:prstGeom prst="rect">
            <a:avLst/>
          </a:prstGeom>
          <a:noFill/>
        </p:spPr>
        <p:txBody>
          <a:bodyPr wrap="square">
            <a:sp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609585" algn="l" rtl="0" fontAlgn="base">
              <a:spcBef>
                <a:spcPct val="0"/>
              </a:spcBef>
              <a:spcAft>
                <a:spcPct val="0"/>
              </a:spcAft>
              <a:defRPr kern="1200">
                <a:solidFill>
                  <a:schemeClr val="tx1"/>
                </a:solidFill>
                <a:latin typeface="Arial" charset="0"/>
                <a:ea typeface="+mn-ea"/>
                <a:cs typeface="Arial" charset="0"/>
              </a:defRPr>
            </a:lvl2pPr>
            <a:lvl3pPr marL="1219170" algn="l" rtl="0" fontAlgn="base">
              <a:spcBef>
                <a:spcPct val="0"/>
              </a:spcBef>
              <a:spcAft>
                <a:spcPct val="0"/>
              </a:spcAft>
              <a:defRPr kern="1200">
                <a:solidFill>
                  <a:schemeClr val="tx1"/>
                </a:solidFill>
                <a:latin typeface="Arial" charset="0"/>
                <a:ea typeface="+mn-ea"/>
                <a:cs typeface="Arial" charset="0"/>
              </a:defRPr>
            </a:lvl3pPr>
            <a:lvl4pPr marL="1828754" algn="l" rtl="0" fontAlgn="base">
              <a:spcBef>
                <a:spcPct val="0"/>
              </a:spcBef>
              <a:spcAft>
                <a:spcPct val="0"/>
              </a:spcAft>
              <a:defRPr kern="1200">
                <a:solidFill>
                  <a:schemeClr val="tx1"/>
                </a:solidFill>
                <a:latin typeface="Arial" charset="0"/>
                <a:ea typeface="+mn-ea"/>
                <a:cs typeface="Arial" charset="0"/>
              </a:defRPr>
            </a:lvl4pPr>
            <a:lvl5pPr marL="2438339" algn="l" rtl="0" fontAlgn="base">
              <a:spcBef>
                <a:spcPct val="0"/>
              </a:spcBef>
              <a:spcAft>
                <a:spcPct val="0"/>
              </a:spcAft>
              <a:defRPr kern="1200">
                <a:solidFill>
                  <a:schemeClr val="tx1"/>
                </a:solidFill>
                <a:latin typeface="Arial" charset="0"/>
                <a:ea typeface="+mn-ea"/>
                <a:cs typeface="Arial" charset="0"/>
              </a:defRPr>
            </a:lvl5pPr>
            <a:lvl6pPr marL="3047924" algn="l" defTabSz="1219170" rtl="0" eaLnBrk="1" latinLnBrk="0" hangingPunct="1">
              <a:defRPr kern="1200">
                <a:solidFill>
                  <a:schemeClr val="tx1"/>
                </a:solidFill>
                <a:latin typeface="Arial" charset="0"/>
                <a:ea typeface="+mn-ea"/>
                <a:cs typeface="Arial" charset="0"/>
              </a:defRPr>
            </a:lvl6pPr>
            <a:lvl7pPr marL="3657509" algn="l" defTabSz="1219170" rtl="0" eaLnBrk="1" latinLnBrk="0" hangingPunct="1">
              <a:defRPr kern="1200">
                <a:solidFill>
                  <a:schemeClr val="tx1"/>
                </a:solidFill>
                <a:latin typeface="Arial" charset="0"/>
                <a:ea typeface="+mn-ea"/>
                <a:cs typeface="Arial" charset="0"/>
              </a:defRPr>
            </a:lvl7pPr>
            <a:lvl8pPr marL="4267093" algn="l" defTabSz="1219170" rtl="0" eaLnBrk="1" latinLnBrk="0" hangingPunct="1">
              <a:defRPr kern="1200">
                <a:solidFill>
                  <a:schemeClr val="tx1"/>
                </a:solidFill>
                <a:latin typeface="Arial" charset="0"/>
                <a:ea typeface="+mn-ea"/>
                <a:cs typeface="Arial" charset="0"/>
              </a:defRPr>
            </a:lvl8pPr>
            <a:lvl9pPr marL="4876678" algn="l" defTabSz="1219170" rtl="0" eaLnBrk="1" latinLnBrk="0" hangingPunct="1">
              <a:defRPr kern="1200">
                <a:solidFill>
                  <a:schemeClr val="tx1"/>
                </a:solidFill>
                <a:latin typeface="Arial" charset="0"/>
                <a:ea typeface="+mn-ea"/>
                <a:cs typeface="Arial" charset="0"/>
              </a:defRPr>
            </a:lvl9pPr>
          </a:lstStyle>
          <a:p>
            <a:pPr defTabSz="914377" fontAlgn="auto">
              <a:spcBef>
                <a:spcPts val="0"/>
              </a:spcBef>
              <a:spcAft>
                <a:spcPts val="0"/>
              </a:spcAft>
            </a:pPr>
            <a:r>
              <a:rPr lang="en-GB" sz="2133">
                <a:solidFill>
                  <a:srgbClr val="1B203D"/>
                </a:solidFill>
                <a:latin typeface="Arial" panose="020B0604020202020204" pitchFamily="34" charset="0"/>
                <a:cs typeface="Arial" panose="020B0604020202020204" pitchFamily="34" charset="0"/>
              </a:rPr>
              <a:t>Trainer: </a:t>
            </a:r>
          </a:p>
          <a:p>
            <a:pPr defTabSz="914377" fontAlgn="auto">
              <a:spcBef>
                <a:spcPts val="0"/>
              </a:spcBef>
              <a:spcAft>
                <a:spcPts val="0"/>
              </a:spcAft>
            </a:pPr>
            <a:r>
              <a:rPr lang="en-GB" sz="2133">
                <a:solidFill>
                  <a:srgbClr val="1B203D"/>
                </a:solidFill>
                <a:latin typeface="Arial" panose="020B0604020202020204" pitchFamily="34" charset="0"/>
                <a:cs typeface="Arial" panose="020B0604020202020204" pitchFamily="34" charset="0"/>
              </a:rPr>
              <a:t>Child Protection School Liaison Officer </a:t>
            </a:r>
          </a:p>
        </p:txBody>
      </p:sp>
      <p:sp>
        <p:nvSpPr>
          <p:cNvPr id="12" name="Footer Placeholder 11">
            <a:extLst>
              <a:ext uri="{FF2B5EF4-FFF2-40B4-BE49-F238E27FC236}">
                <a16:creationId xmlns:a16="http://schemas.microsoft.com/office/drawing/2014/main" id="{6DD2337D-81F1-072B-65F1-E332B61D6658}"/>
              </a:ext>
            </a:extLst>
          </p:cNvPr>
          <p:cNvSpPr>
            <a:spLocks noGrp="1" noRot="1" noMove="1" noResize="1" noEditPoints="1" noAdjustHandles="1" noChangeArrowheads="1" noChangeShapeType="1"/>
          </p:cNvSpPr>
          <p:nvPr>
            <p:ph type="ftr" sz="quarter" idx="11"/>
          </p:nvPr>
        </p:nvSpPr>
        <p:spPr>
          <a:xfrm>
            <a:off x="388525" y="6254859"/>
            <a:ext cx="6652355" cy="308503"/>
          </a:xfrm>
        </p:spPr>
        <p:txBody>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812760" algn="l" rtl="0" fontAlgn="base">
              <a:spcBef>
                <a:spcPct val="0"/>
              </a:spcBef>
              <a:spcAft>
                <a:spcPct val="0"/>
              </a:spcAft>
              <a:defRPr kern="1200">
                <a:solidFill>
                  <a:schemeClr val="tx1"/>
                </a:solidFill>
                <a:latin typeface="Arial" charset="0"/>
                <a:ea typeface="+mn-ea"/>
                <a:cs typeface="Arial" charset="0"/>
              </a:defRPr>
            </a:lvl2pPr>
            <a:lvl3pPr marL="1625519" algn="l" rtl="0" fontAlgn="base">
              <a:spcBef>
                <a:spcPct val="0"/>
              </a:spcBef>
              <a:spcAft>
                <a:spcPct val="0"/>
              </a:spcAft>
              <a:defRPr kern="1200">
                <a:solidFill>
                  <a:schemeClr val="tx1"/>
                </a:solidFill>
                <a:latin typeface="Arial" charset="0"/>
                <a:ea typeface="+mn-ea"/>
                <a:cs typeface="Arial" charset="0"/>
              </a:defRPr>
            </a:lvl3pPr>
            <a:lvl4pPr marL="2438278" algn="l" rtl="0" fontAlgn="base">
              <a:spcBef>
                <a:spcPct val="0"/>
              </a:spcBef>
              <a:spcAft>
                <a:spcPct val="0"/>
              </a:spcAft>
              <a:defRPr kern="1200">
                <a:solidFill>
                  <a:schemeClr val="tx1"/>
                </a:solidFill>
                <a:latin typeface="Arial" charset="0"/>
                <a:ea typeface="+mn-ea"/>
                <a:cs typeface="Arial" charset="0"/>
              </a:defRPr>
            </a:lvl4pPr>
            <a:lvl5pPr marL="3251037" algn="l" rtl="0" fontAlgn="base">
              <a:spcBef>
                <a:spcPct val="0"/>
              </a:spcBef>
              <a:spcAft>
                <a:spcPct val="0"/>
              </a:spcAft>
              <a:defRPr kern="1200">
                <a:solidFill>
                  <a:schemeClr val="tx1"/>
                </a:solidFill>
                <a:latin typeface="Arial" charset="0"/>
                <a:ea typeface="+mn-ea"/>
                <a:cs typeface="Arial" charset="0"/>
              </a:defRPr>
            </a:lvl5pPr>
            <a:lvl6pPr marL="4063797" algn="l" defTabSz="1625519" rtl="0" eaLnBrk="1" latinLnBrk="0" hangingPunct="1">
              <a:defRPr kern="1200">
                <a:solidFill>
                  <a:schemeClr val="tx1"/>
                </a:solidFill>
                <a:latin typeface="Arial" charset="0"/>
                <a:ea typeface="+mn-ea"/>
                <a:cs typeface="Arial" charset="0"/>
              </a:defRPr>
            </a:lvl6pPr>
            <a:lvl7pPr marL="4876557" algn="l" defTabSz="1625519" rtl="0" eaLnBrk="1" latinLnBrk="0" hangingPunct="1">
              <a:defRPr kern="1200">
                <a:solidFill>
                  <a:schemeClr val="tx1"/>
                </a:solidFill>
                <a:latin typeface="Arial" charset="0"/>
                <a:ea typeface="+mn-ea"/>
                <a:cs typeface="Arial" charset="0"/>
              </a:defRPr>
            </a:lvl7pPr>
            <a:lvl8pPr marL="5689315" algn="l" defTabSz="1625519" rtl="0" eaLnBrk="1" latinLnBrk="0" hangingPunct="1">
              <a:defRPr kern="1200">
                <a:solidFill>
                  <a:schemeClr val="tx1"/>
                </a:solidFill>
                <a:latin typeface="Arial" charset="0"/>
                <a:ea typeface="+mn-ea"/>
                <a:cs typeface="Arial" charset="0"/>
              </a:defRPr>
            </a:lvl8pPr>
            <a:lvl9pPr marL="6502075" algn="l" defTabSz="1625519" rtl="0" eaLnBrk="1" latinLnBrk="0" hangingPunct="1">
              <a:defRPr kern="1200">
                <a:solidFill>
                  <a:schemeClr val="tx1"/>
                </a:solidFill>
                <a:latin typeface="Arial" charset="0"/>
                <a:ea typeface="+mn-ea"/>
                <a:cs typeface="Arial" charset="0"/>
              </a:defRPr>
            </a:lvl9pPr>
          </a:lstStyle>
          <a:p>
            <a:pPr algn="l" defTabSz="914377" fontAlgn="auto">
              <a:spcBef>
                <a:spcPts val="0"/>
              </a:spcBef>
              <a:spcAft>
                <a:spcPts val="0"/>
              </a:spcAft>
            </a:pPr>
            <a:r>
              <a:rPr lang="en-GB">
                <a:solidFill>
                  <a:prstClr val="black">
                    <a:tint val="82000"/>
                  </a:prstClr>
                </a:solidFill>
                <a:latin typeface="Aptos" panose="02110004020202020204"/>
                <a:cs typeface="+mn-cs"/>
              </a:rPr>
              <a:t>Hertfordshire County Council Child Protection School Liaison Service 2026 V1  </a:t>
            </a:r>
          </a:p>
        </p:txBody>
      </p:sp>
    </p:spTree>
    <p:extLst>
      <p:ext uri="{BB962C8B-B14F-4D97-AF65-F5344CB8AC3E}">
        <p14:creationId xmlns:p14="http://schemas.microsoft.com/office/powerpoint/2010/main" val="406119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E6D34-0491-6309-AAA0-BDF44120AFB0}"/>
            </a:ext>
          </a:extLst>
        </p:cNvPr>
        <p:cNvGrpSpPr/>
        <p:nvPr/>
      </p:nvGrpSpPr>
      <p:grpSpPr>
        <a:xfrm>
          <a:off x="0" y="0"/>
          <a:ext cx="0" cy="0"/>
          <a:chOff x="0" y="0"/>
          <a:chExt cx="0" cy="0"/>
        </a:xfrm>
      </p:grpSpPr>
      <p:sp>
        <p:nvSpPr>
          <p:cNvPr id="6" name="Subtitle 2">
            <a:extLst>
              <a:ext uri="{FF2B5EF4-FFF2-40B4-BE49-F238E27FC236}">
                <a16:creationId xmlns:a16="http://schemas.microsoft.com/office/drawing/2014/main" id="{8BCACF94-2547-D220-778E-2B286AB5845C}"/>
              </a:ext>
              <a:ext uri="{C183D7F6-B498-43B3-948B-1728B52AA6E4}">
                <adec:decorative xmlns:adec="http://schemas.microsoft.com/office/drawing/2017/decorative" val="1"/>
              </a:ext>
            </a:extLst>
          </p:cNvPr>
          <p:cNvSpPr txBox="1">
            <a:spLocks noGrp="1" noRot="1" noMove="1" noResize="1" noEditPoints="1" noAdjustHandles="1" noChangeArrowheads="1" noChangeShapeType="1"/>
          </p:cNvSpPr>
          <p:nvPr/>
        </p:nvSpPr>
        <p:spPr>
          <a:xfrm>
            <a:off x="461771" y="6369900"/>
            <a:ext cx="9144000" cy="271427"/>
          </a:xfrm>
          <a:prstGeom prst="rect">
            <a:avLst/>
          </a:prstGeom>
        </p:spPr>
        <p:txBody>
          <a:bodyPr vert="horz" lIns="91440" tIns="45720" rIns="91440" bIns="45720" rtlCol="0">
            <a:no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609585" algn="l" rtl="0" fontAlgn="base">
              <a:spcBef>
                <a:spcPct val="0"/>
              </a:spcBef>
              <a:spcAft>
                <a:spcPct val="0"/>
              </a:spcAft>
              <a:defRPr kern="1200">
                <a:solidFill>
                  <a:schemeClr val="tx1"/>
                </a:solidFill>
                <a:latin typeface="Arial" charset="0"/>
                <a:ea typeface="+mn-ea"/>
                <a:cs typeface="Arial" charset="0"/>
              </a:defRPr>
            </a:lvl2pPr>
            <a:lvl3pPr marL="1219170" algn="l" rtl="0" fontAlgn="base">
              <a:spcBef>
                <a:spcPct val="0"/>
              </a:spcBef>
              <a:spcAft>
                <a:spcPct val="0"/>
              </a:spcAft>
              <a:defRPr kern="1200">
                <a:solidFill>
                  <a:schemeClr val="tx1"/>
                </a:solidFill>
                <a:latin typeface="Arial" charset="0"/>
                <a:ea typeface="+mn-ea"/>
                <a:cs typeface="Arial" charset="0"/>
              </a:defRPr>
            </a:lvl3pPr>
            <a:lvl4pPr marL="1828754" algn="l" rtl="0" fontAlgn="base">
              <a:spcBef>
                <a:spcPct val="0"/>
              </a:spcBef>
              <a:spcAft>
                <a:spcPct val="0"/>
              </a:spcAft>
              <a:defRPr kern="1200">
                <a:solidFill>
                  <a:schemeClr val="tx1"/>
                </a:solidFill>
                <a:latin typeface="Arial" charset="0"/>
                <a:ea typeface="+mn-ea"/>
                <a:cs typeface="Arial" charset="0"/>
              </a:defRPr>
            </a:lvl4pPr>
            <a:lvl5pPr marL="2438339" algn="l" rtl="0" fontAlgn="base">
              <a:spcBef>
                <a:spcPct val="0"/>
              </a:spcBef>
              <a:spcAft>
                <a:spcPct val="0"/>
              </a:spcAft>
              <a:defRPr kern="1200">
                <a:solidFill>
                  <a:schemeClr val="tx1"/>
                </a:solidFill>
                <a:latin typeface="Arial" charset="0"/>
                <a:ea typeface="+mn-ea"/>
                <a:cs typeface="Arial" charset="0"/>
              </a:defRPr>
            </a:lvl5pPr>
            <a:lvl6pPr marL="3047924" algn="l" defTabSz="1219170" rtl="0" eaLnBrk="1" latinLnBrk="0" hangingPunct="1">
              <a:defRPr kern="1200">
                <a:solidFill>
                  <a:schemeClr val="tx1"/>
                </a:solidFill>
                <a:latin typeface="Arial" charset="0"/>
                <a:ea typeface="+mn-ea"/>
                <a:cs typeface="Arial" charset="0"/>
              </a:defRPr>
            </a:lvl6pPr>
            <a:lvl7pPr marL="3657509" algn="l" defTabSz="1219170" rtl="0" eaLnBrk="1" latinLnBrk="0" hangingPunct="1">
              <a:defRPr kern="1200">
                <a:solidFill>
                  <a:schemeClr val="tx1"/>
                </a:solidFill>
                <a:latin typeface="Arial" charset="0"/>
                <a:ea typeface="+mn-ea"/>
                <a:cs typeface="Arial" charset="0"/>
              </a:defRPr>
            </a:lvl7pPr>
            <a:lvl8pPr marL="4267093" algn="l" defTabSz="1219170" rtl="0" eaLnBrk="1" latinLnBrk="0" hangingPunct="1">
              <a:defRPr kern="1200">
                <a:solidFill>
                  <a:schemeClr val="tx1"/>
                </a:solidFill>
                <a:latin typeface="Arial" charset="0"/>
                <a:ea typeface="+mn-ea"/>
                <a:cs typeface="Arial" charset="0"/>
              </a:defRPr>
            </a:lvl8pPr>
            <a:lvl9pPr marL="4876678" algn="l" defTabSz="1219170" rtl="0" eaLnBrk="1" latinLnBrk="0" hangingPunct="1">
              <a:defRPr kern="1200">
                <a:solidFill>
                  <a:schemeClr val="tx1"/>
                </a:solidFill>
                <a:latin typeface="Arial" charset="0"/>
                <a:ea typeface="+mn-ea"/>
                <a:cs typeface="Arial" charset="0"/>
              </a:defRPr>
            </a:lvl9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1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Rectangle: Top Corners Rounded 4">
            <a:extLst>
              <a:ext uri="{FF2B5EF4-FFF2-40B4-BE49-F238E27FC236}">
                <a16:creationId xmlns:a16="http://schemas.microsoft.com/office/drawing/2014/main" id="{D1F4FEBD-4244-B39E-78D7-836425EABBB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4100897" y="-3989784"/>
            <a:ext cx="810128" cy="9011923"/>
          </a:xfrm>
          <a:prstGeom prst="round2SameRect">
            <a:avLst/>
          </a:prstGeom>
          <a:solidFill>
            <a:srgbClr val="9D3F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609585" algn="l" rtl="0" fontAlgn="base">
              <a:spcBef>
                <a:spcPct val="0"/>
              </a:spcBef>
              <a:spcAft>
                <a:spcPct val="0"/>
              </a:spcAft>
              <a:defRPr kern="1200">
                <a:solidFill>
                  <a:schemeClr val="tx1"/>
                </a:solidFill>
                <a:latin typeface="Arial" charset="0"/>
                <a:ea typeface="+mn-ea"/>
                <a:cs typeface="Arial" charset="0"/>
              </a:defRPr>
            </a:lvl2pPr>
            <a:lvl3pPr marL="1219170" algn="l" rtl="0" fontAlgn="base">
              <a:spcBef>
                <a:spcPct val="0"/>
              </a:spcBef>
              <a:spcAft>
                <a:spcPct val="0"/>
              </a:spcAft>
              <a:defRPr kern="1200">
                <a:solidFill>
                  <a:schemeClr val="tx1"/>
                </a:solidFill>
                <a:latin typeface="Arial" charset="0"/>
                <a:ea typeface="+mn-ea"/>
                <a:cs typeface="Arial" charset="0"/>
              </a:defRPr>
            </a:lvl3pPr>
            <a:lvl4pPr marL="1828754" algn="l" rtl="0" fontAlgn="base">
              <a:spcBef>
                <a:spcPct val="0"/>
              </a:spcBef>
              <a:spcAft>
                <a:spcPct val="0"/>
              </a:spcAft>
              <a:defRPr kern="1200">
                <a:solidFill>
                  <a:schemeClr val="tx1"/>
                </a:solidFill>
                <a:latin typeface="Arial" charset="0"/>
                <a:ea typeface="+mn-ea"/>
                <a:cs typeface="Arial" charset="0"/>
              </a:defRPr>
            </a:lvl4pPr>
            <a:lvl5pPr marL="2438339" algn="l" rtl="0" fontAlgn="base">
              <a:spcBef>
                <a:spcPct val="0"/>
              </a:spcBef>
              <a:spcAft>
                <a:spcPct val="0"/>
              </a:spcAft>
              <a:defRPr kern="1200">
                <a:solidFill>
                  <a:schemeClr val="tx1"/>
                </a:solidFill>
                <a:latin typeface="Arial" charset="0"/>
                <a:ea typeface="+mn-ea"/>
                <a:cs typeface="Arial" charset="0"/>
              </a:defRPr>
            </a:lvl5pPr>
            <a:lvl6pPr marL="3047924" algn="l" defTabSz="1219170" rtl="0" eaLnBrk="1" latinLnBrk="0" hangingPunct="1">
              <a:defRPr kern="1200">
                <a:solidFill>
                  <a:schemeClr val="tx1"/>
                </a:solidFill>
                <a:latin typeface="Arial" charset="0"/>
                <a:ea typeface="+mn-ea"/>
                <a:cs typeface="Arial" charset="0"/>
              </a:defRPr>
            </a:lvl6pPr>
            <a:lvl7pPr marL="3657509" algn="l" defTabSz="1219170" rtl="0" eaLnBrk="1" latinLnBrk="0" hangingPunct="1">
              <a:defRPr kern="1200">
                <a:solidFill>
                  <a:schemeClr val="tx1"/>
                </a:solidFill>
                <a:latin typeface="Arial" charset="0"/>
                <a:ea typeface="+mn-ea"/>
                <a:cs typeface="Arial" charset="0"/>
              </a:defRPr>
            </a:lvl7pPr>
            <a:lvl8pPr marL="4267093" algn="l" defTabSz="1219170" rtl="0" eaLnBrk="1" latinLnBrk="0" hangingPunct="1">
              <a:defRPr kern="1200">
                <a:solidFill>
                  <a:schemeClr val="tx1"/>
                </a:solidFill>
                <a:latin typeface="Arial" charset="0"/>
                <a:ea typeface="+mn-ea"/>
                <a:cs typeface="Arial" charset="0"/>
              </a:defRPr>
            </a:lvl8pPr>
            <a:lvl9pPr marL="4876678" algn="l" defTabSz="1219170" rtl="0" eaLnBrk="1" latinLnBrk="0" hangingPunct="1">
              <a:defRPr kern="1200">
                <a:solidFill>
                  <a:schemeClr val="tx1"/>
                </a:solidFill>
                <a:latin typeface="Arial" charset="0"/>
                <a:ea typeface="+mn-ea"/>
                <a:cs typeface="Arial" charset="0"/>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Arial" charset="0"/>
            </a:endParaRPr>
          </a:p>
        </p:txBody>
      </p:sp>
      <p:sp>
        <p:nvSpPr>
          <p:cNvPr id="8" name="Title 1">
            <a:extLst>
              <a:ext uri="{FF2B5EF4-FFF2-40B4-BE49-F238E27FC236}">
                <a16:creationId xmlns:a16="http://schemas.microsoft.com/office/drawing/2014/main" id="{F2F645DF-FFEE-7119-C7A3-D71CD0A95144}"/>
              </a:ext>
            </a:extLst>
          </p:cNvPr>
          <p:cNvSpPr txBox="1">
            <a:spLocks noGrp="1" noRot="1" noMove="1" noResize="1" noEditPoints="1" noAdjustHandles="1" noChangeArrowheads="1" noChangeShapeType="1"/>
          </p:cNvSpPr>
          <p:nvPr>
            <p:ph type="title" idx="4294967295"/>
          </p:nvPr>
        </p:nvSpPr>
        <p:spPr>
          <a:xfrm>
            <a:off x="78873" y="150888"/>
            <a:ext cx="6645825" cy="81012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609585" algn="l" rtl="0" fontAlgn="base">
              <a:spcBef>
                <a:spcPct val="0"/>
              </a:spcBef>
              <a:spcAft>
                <a:spcPct val="0"/>
              </a:spcAft>
              <a:defRPr kern="1200">
                <a:solidFill>
                  <a:schemeClr val="tx1"/>
                </a:solidFill>
                <a:latin typeface="Arial" charset="0"/>
                <a:ea typeface="+mn-ea"/>
                <a:cs typeface="Arial" charset="0"/>
              </a:defRPr>
            </a:lvl2pPr>
            <a:lvl3pPr marL="1219170" algn="l" rtl="0" fontAlgn="base">
              <a:spcBef>
                <a:spcPct val="0"/>
              </a:spcBef>
              <a:spcAft>
                <a:spcPct val="0"/>
              </a:spcAft>
              <a:defRPr kern="1200">
                <a:solidFill>
                  <a:schemeClr val="tx1"/>
                </a:solidFill>
                <a:latin typeface="Arial" charset="0"/>
                <a:ea typeface="+mn-ea"/>
                <a:cs typeface="Arial" charset="0"/>
              </a:defRPr>
            </a:lvl3pPr>
            <a:lvl4pPr marL="1828754" algn="l" rtl="0" fontAlgn="base">
              <a:spcBef>
                <a:spcPct val="0"/>
              </a:spcBef>
              <a:spcAft>
                <a:spcPct val="0"/>
              </a:spcAft>
              <a:defRPr kern="1200">
                <a:solidFill>
                  <a:schemeClr val="tx1"/>
                </a:solidFill>
                <a:latin typeface="Arial" charset="0"/>
                <a:ea typeface="+mn-ea"/>
                <a:cs typeface="Arial" charset="0"/>
              </a:defRPr>
            </a:lvl4pPr>
            <a:lvl5pPr marL="2438339" algn="l" rtl="0" fontAlgn="base">
              <a:spcBef>
                <a:spcPct val="0"/>
              </a:spcBef>
              <a:spcAft>
                <a:spcPct val="0"/>
              </a:spcAft>
              <a:defRPr kern="1200">
                <a:solidFill>
                  <a:schemeClr val="tx1"/>
                </a:solidFill>
                <a:latin typeface="Arial" charset="0"/>
                <a:ea typeface="+mn-ea"/>
                <a:cs typeface="Arial" charset="0"/>
              </a:defRPr>
            </a:lvl5pPr>
            <a:lvl6pPr marL="3047924" algn="l" defTabSz="1219170" rtl="0" eaLnBrk="1" latinLnBrk="0" hangingPunct="1">
              <a:defRPr kern="1200">
                <a:solidFill>
                  <a:schemeClr val="tx1"/>
                </a:solidFill>
                <a:latin typeface="Arial" charset="0"/>
                <a:ea typeface="+mn-ea"/>
                <a:cs typeface="Arial" charset="0"/>
              </a:defRPr>
            </a:lvl6pPr>
            <a:lvl7pPr marL="3657509" algn="l" defTabSz="1219170" rtl="0" eaLnBrk="1" latinLnBrk="0" hangingPunct="1">
              <a:defRPr kern="1200">
                <a:solidFill>
                  <a:schemeClr val="tx1"/>
                </a:solidFill>
                <a:latin typeface="Arial" charset="0"/>
                <a:ea typeface="+mn-ea"/>
                <a:cs typeface="Arial" charset="0"/>
              </a:defRPr>
            </a:lvl7pPr>
            <a:lvl8pPr marL="4267093" algn="l" defTabSz="1219170" rtl="0" eaLnBrk="1" latinLnBrk="0" hangingPunct="1">
              <a:defRPr kern="1200">
                <a:solidFill>
                  <a:schemeClr val="tx1"/>
                </a:solidFill>
                <a:latin typeface="Arial" charset="0"/>
                <a:ea typeface="+mn-ea"/>
                <a:cs typeface="Arial" charset="0"/>
              </a:defRPr>
            </a:lvl8pPr>
            <a:lvl9pPr marL="4876678" algn="l" defTabSz="1219170" rtl="0" eaLnBrk="1" latinLnBrk="0" hangingPunct="1">
              <a:defRPr kern="1200">
                <a:solidFill>
                  <a:schemeClr val="tx1"/>
                </a:solidFill>
                <a:latin typeface="Arial" charset="0"/>
                <a:ea typeface="+mn-ea"/>
                <a:cs typeface="Arial" charset="0"/>
              </a:defRPr>
            </a:lvl9pPr>
          </a:lstStyle>
          <a:p>
            <a:pPr>
              <a:defRPr/>
            </a:pPr>
            <a:r>
              <a:rPr lang="en-GB" sz="2400" dirty="0">
                <a:solidFill>
                  <a:schemeClr val="bg1"/>
                </a:solidFill>
                <a:latin typeface="Arial"/>
                <a:cs typeface="Arial"/>
              </a:rPr>
              <a:t>Designated Safeguarding Leads, Deputy DSLs and other key staff</a:t>
            </a:r>
            <a:endParaRPr lang="en-GB" sz="2400" dirty="0">
              <a:solidFill>
                <a:schemeClr val="bg1"/>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BC7A6463-9FB0-10DF-8D9B-3ECE4B5E29F1}"/>
              </a:ext>
            </a:extLst>
          </p:cNvPr>
          <p:cNvSpPr txBox="1"/>
          <p:nvPr/>
        </p:nvSpPr>
        <p:spPr>
          <a:xfrm>
            <a:off x="163286" y="1621972"/>
            <a:ext cx="1187631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1" u="none" strike="noStrike" kern="1200" cap="none" spc="0" normalizeH="0" baseline="0" noProof="0">
                <a:ln>
                  <a:noFill/>
                </a:ln>
                <a:solidFill>
                  <a:prstClr val="black"/>
                </a:solidFill>
                <a:effectLst/>
                <a:highlight>
                  <a:srgbClr val="FFFF00"/>
                </a:highlight>
                <a:uLnTx/>
                <a:uFillTx/>
                <a:latin typeface="Arial"/>
                <a:ea typeface="Arial"/>
                <a:cs typeface="Arial"/>
              </a:rPr>
              <a:t> </a:t>
            </a:r>
            <a:r>
              <a:rPr kumimoji="0" lang="en-US" sz="1800" b="0" i="0" u="none" strike="noStrike" kern="1200" cap="none" spc="0" normalizeH="0" baseline="0" noProof="0">
                <a:ln>
                  <a:noFill/>
                </a:ln>
                <a:solidFill>
                  <a:prstClr val="black"/>
                </a:solidFill>
                <a:effectLst/>
                <a:uLnTx/>
                <a:uFillTx/>
                <a:latin typeface="Arial"/>
                <a:ea typeface="Arial"/>
                <a:cs typeface="Arial"/>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FDE79E7B-1BC0-56AA-1555-814526419C7F}"/>
              </a:ext>
            </a:extLst>
          </p:cNvPr>
          <p:cNvSpPr txBox="1"/>
          <p:nvPr/>
        </p:nvSpPr>
        <p:spPr>
          <a:xfrm>
            <a:off x="353786" y="1181334"/>
            <a:ext cx="6096000" cy="55399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B203D"/>
                </a:solidFill>
                <a:effectLst/>
                <a:highlight>
                  <a:srgbClr val="FFFF00"/>
                </a:highlight>
                <a:uLnTx/>
                <a:uFillTx/>
                <a:latin typeface="Arial"/>
                <a:ea typeface="Segoe UI"/>
                <a:cs typeface="Segoe UI"/>
              </a:rPr>
              <a:t>NAME</a:t>
            </a:r>
            <a:r>
              <a:rPr kumimoji="0" lang="en-US" sz="1400" b="0" i="0" u="none" strike="noStrike" kern="1200" cap="none" spc="0" normalizeH="0" baseline="0" noProof="0" dirty="0">
                <a:ln>
                  <a:noFill/>
                </a:ln>
                <a:solidFill>
                  <a:srgbClr val="1B203D"/>
                </a:solidFill>
                <a:effectLst/>
                <a:uLnTx/>
                <a:uFillTx/>
                <a:latin typeface="Arial"/>
                <a:ea typeface="Segoe UI"/>
                <a:cs typeface="Segoe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B203D"/>
                </a:solidFill>
                <a:effectLst/>
                <a:highlight>
                  <a:srgbClr val="FFFF00"/>
                </a:highlight>
                <a:uLnTx/>
                <a:uFillTx/>
                <a:latin typeface="Arial"/>
                <a:ea typeface="Segoe UI"/>
                <a:cs typeface="Segoe UI"/>
              </a:rPr>
              <a:t>JOB TITLE</a:t>
            </a:r>
            <a:r>
              <a:rPr kumimoji="0" lang="en-US" sz="1400" b="0" i="0" u="none" strike="noStrike" kern="1200" cap="none" spc="0" normalizeH="0" baseline="0" noProof="0" dirty="0">
                <a:ln>
                  <a:noFill/>
                </a:ln>
                <a:solidFill>
                  <a:srgbClr val="1B203D"/>
                </a:solidFill>
                <a:effectLst/>
                <a:uLnTx/>
                <a:uFillTx/>
                <a:latin typeface="Arial"/>
                <a:ea typeface="Segoe UI"/>
                <a:cs typeface="Segoe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B203D"/>
                </a:solidFill>
                <a:effectLst/>
                <a:uLnTx/>
                <a:uFillTx/>
                <a:latin typeface="Arial"/>
                <a:ea typeface="Segoe UI"/>
                <a:cs typeface="Segoe UI"/>
              </a:rPr>
              <a:t>WORKING PATTERN/LOCATION:​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B203D"/>
                </a:solidFill>
                <a:effectLst/>
                <a:highlight>
                  <a:srgbClr val="FFFF00"/>
                </a:highlight>
                <a:uLnTx/>
                <a:uFillTx/>
                <a:latin typeface="Arial"/>
                <a:ea typeface="Segoe UI"/>
                <a:cs typeface="Segoe UI"/>
              </a:rPr>
              <a:t>Prevent Lead (DSL or Deputy)</a:t>
            </a:r>
            <a:r>
              <a:rPr kumimoji="0" lang="en-US" sz="1400" b="0" i="0" u="none" strike="noStrike" kern="1200" cap="none" spc="0" normalizeH="0" baseline="0" noProof="0" dirty="0">
                <a:ln>
                  <a:noFill/>
                </a:ln>
                <a:solidFill>
                  <a:srgbClr val="1B203D"/>
                </a:solidFill>
                <a:effectLst/>
                <a:uLnTx/>
                <a:uFillTx/>
                <a:latin typeface="Arial"/>
                <a:ea typeface="Segoe UI"/>
                <a:cs typeface="Segoe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B203D"/>
                </a:solidFill>
                <a:effectLst/>
                <a:uLnTx/>
                <a:uFillTx/>
                <a:latin typeface="Arial"/>
                <a:ea typeface="Segoe UI"/>
                <a:cs typeface="Segoe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B203D"/>
                </a:solidFill>
                <a:effectLst/>
                <a:highlight>
                  <a:srgbClr val="FFFF00"/>
                </a:highlight>
                <a:uLnTx/>
                <a:uFillTx/>
                <a:latin typeface="Arial"/>
                <a:ea typeface="Segoe UI"/>
                <a:cs typeface="Segoe UI"/>
              </a:rPr>
              <a:t>NAME</a:t>
            </a:r>
            <a:r>
              <a:rPr kumimoji="0" lang="en-US" sz="1400" b="0" i="0" u="none" strike="noStrike" kern="1200" cap="none" spc="0" normalizeH="0" baseline="0" noProof="0" dirty="0">
                <a:ln>
                  <a:noFill/>
                </a:ln>
                <a:solidFill>
                  <a:srgbClr val="1B203D"/>
                </a:solidFill>
                <a:effectLst/>
                <a:uLnTx/>
                <a:uFillTx/>
                <a:latin typeface="Arial"/>
                <a:ea typeface="Segoe UI"/>
                <a:cs typeface="Segoe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B203D"/>
                </a:solidFill>
                <a:effectLst/>
                <a:highlight>
                  <a:srgbClr val="FFFF00"/>
                </a:highlight>
                <a:uLnTx/>
                <a:uFillTx/>
                <a:latin typeface="Arial"/>
                <a:ea typeface="Segoe UI"/>
                <a:cs typeface="Segoe UI"/>
              </a:rPr>
              <a:t>JOB TITLE</a:t>
            </a:r>
            <a:r>
              <a:rPr kumimoji="0" lang="en-US" sz="1400" b="0" i="0" u="none" strike="noStrike" kern="1200" cap="none" spc="0" normalizeH="0" baseline="0" noProof="0" dirty="0">
                <a:ln>
                  <a:noFill/>
                </a:ln>
                <a:solidFill>
                  <a:srgbClr val="1B203D"/>
                </a:solidFill>
                <a:effectLst/>
                <a:uLnTx/>
                <a:uFillTx/>
                <a:latin typeface="Arial"/>
                <a:ea typeface="Segoe UI"/>
                <a:cs typeface="Segoe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B203D"/>
                </a:solidFill>
                <a:effectLst/>
                <a:highlight>
                  <a:srgbClr val="FFFF00"/>
                </a:highlight>
                <a:uLnTx/>
                <a:uFillTx/>
                <a:latin typeface="Arial"/>
                <a:ea typeface="Segoe UI"/>
                <a:cs typeface="Segoe UI"/>
              </a:rPr>
              <a:t>WORKING PATTERN/LOCATION:</a:t>
            </a:r>
            <a:r>
              <a:rPr kumimoji="0" lang="en-GB" sz="1400" b="0" i="0" u="none" strike="noStrike" kern="1200" cap="none" spc="0" normalizeH="0" baseline="0" noProof="0" dirty="0">
                <a:ln>
                  <a:noFill/>
                </a:ln>
                <a:solidFill>
                  <a:srgbClr val="1B203D"/>
                </a:solidFill>
                <a:effectLst/>
                <a:uLnTx/>
                <a:uFillTx/>
                <a:latin typeface="Arial"/>
                <a:ea typeface="Segoe UI"/>
                <a:cs typeface="Segoe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B203D"/>
                </a:solidFill>
                <a:effectLst/>
                <a:highlight>
                  <a:srgbClr val="FFFF00"/>
                </a:highlight>
                <a:uLnTx/>
                <a:uFillTx/>
                <a:latin typeface="Arial"/>
                <a:ea typeface="Segoe UI"/>
                <a:cs typeface="Segoe UI"/>
              </a:rPr>
              <a:t>Online Safety Lead (DSL or Deputy)</a:t>
            </a:r>
            <a:r>
              <a:rPr kumimoji="0" lang="en-US" sz="1400" b="0" i="0" u="none" strike="noStrike" kern="1200" cap="none" spc="0" normalizeH="0" baseline="0" noProof="0" dirty="0">
                <a:ln>
                  <a:noFill/>
                </a:ln>
                <a:solidFill>
                  <a:srgbClr val="1B203D"/>
                </a:solidFill>
                <a:effectLst/>
                <a:uLnTx/>
                <a:uFillTx/>
                <a:latin typeface="Arial"/>
                <a:ea typeface="Segoe UI"/>
                <a:cs typeface="Segoe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B203D"/>
                </a:solidFill>
                <a:effectLst/>
                <a:uLnTx/>
                <a:uFillTx/>
                <a:latin typeface="Arial"/>
                <a:ea typeface="Segoe UI"/>
                <a:cs typeface="Segoe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B203D"/>
                </a:solidFill>
                <a:effectLst/>
                <a:highlight>
                  <a:srgbClr val="FFFF00"/>
                </a:highlight>
                <a:uLnTx/>
                <a:uFillTx/>
                <a:latin typeface="Arial"/>
                <a:ea typeface="Segoe UI"/>
                <a:cs typeface="Segoe UI"/>
              </a:rPr>
              <a:t>NAME</a:t>
            </a:r>
            <a:r>
              <a:rPr kumimoji="0" lang="en-US" sz="1400" b="0" i="0" u="none" strike="noStrike" kern="1200" cap="none" spc="0" normalizeH="0" baseline="0" noProof="0" dirty="0">
                <a:ln>
                  <a:noFill/>
                </a:ln>
                <a:solidFill>
                  <a:srgbClr val="1B203D"/>
                </a:solidFill>
                <a:effectLst/>
                <a:uLnTx/>
                <a:uFillTx/>
                <a:latin typeface="Arial"/>
                <a:ea typeface="Segoe UI"/>
                <a:cs typeface="Segoe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B203D"/>
                </a:solidFill>
                <a:effectLst/>
                <a:highlight>
                  <a:srgbClr val="FFFF00"/>
                </a:highlight>
                <a:uLnTx/>
                <a:uFillTx/>
                <a:latin typeface="Arial"/>
                <a:ea typeface="Segoe UI"/>
                <a:cs typeface="Segoe UI"/>
              </a:rPr>
              <a:t>JOB TITLE</a:t>
            </a:r>
            <a:r>
              <a:rPr kumimoji="0" lang="en-US" sz="1400" b="0" i="0" u="none" strike="noStrike" kern="1200" cap="none" spc="0" normalizeH="0" baseline="0" noProof="0" dirty="0">
                <a:ln>
                  <a:noFill/>
                </a:ln>
                <a:solidFill>
                  <a:srgbClr val="1B203D"/>
                </a:solidFill>
                <a:effectLst/>
                <a:uLnTx/>
                <a:uFillTx/>
                <a:latin typeface="Arial"/>
                <a:ea typeface="Segoe UI"/>
                <a:cs typeface="Segoe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B203D"/>
                </a:solidFill>
                <a:effectLst/>
                <a:highlight>
                  <a:srgbClr val="FFFF00"/>
                </a:highlight>
                <a:uLnTx/>
                <a:uFillTx/>
                <a:latin typeface="Arial"/>
                <a:ea typeface="Segoe UI"/>
                <a:cs typeface="Segoe UI"/>
              </a:rPr>
              <a:t>WORKING PATTERN/LOCATION:</a:t>
            </a:r>
            <a:r>
              <a:rPr kumimoji="0" lang="en-GB" sz="1400" b="0" i="0" u="none" strike="noStrike" kern="1200" cap="none" spc="0" normalizeH="0" baseline="0" noProof="0" dirty="0">
                <a:ln>
                  <a:noFill/>
                </a:ln>
                <a:solidFill>
                  <a:srgbClr val="1B203D"/>
                </a:solidFill>
                <a:effectLst/>
                <a:uLnTx/>
                <a:uFillTx/>
                <a:latin typeface="Arial"/>
                <a:ea typeface="Segoe UI"/>
                <a:cs typeface="Segoe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B203D"/>
                </a:solidFill>
                <a:effectLst/>
                <a:uLnTx/>
                <a:uFillTx/>
                <a:latin typeface="Arial"/>
                <a:ea typeface="Segoe UI"/>
                <a:cs typeface="Segoe UI"/>
              </a:rPr>
              <a:t>Designated Teacher for CLA</a:t>
            </a:r>
            <a:r>
              <a:rPr kumimoji="0" lang="en-US" sz="1400" b="0" i="0" u="none" strike="noStrike" kern="1200" cap="none" spc="0" normalizeH="0" baseline="0" noProof="0" dirty="0">
                <a:ln>
                  <a:noFill/>
                </a:ln>
                <a:solidFill>
                  <a:srgbClr val="1B203D"/>
                </a:solidFill>
                <a:effectLst/>
                <a:uLnTx/>
                <a:uFillTx/>
                <a:latin typeface="Arial"/>
                <a:ea typeface="Segoe UI"/>
                <a:cs typeface="Segoe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B203D"/>
                </a:solidFill>
                <a:effectLst/>
                <a:uLnTx/>
                <a:uFillTx/>
                <a:latin typeface="Arial"/>
                <a:ea typeface="Segoe UI"/>
                <a:cs typeface="Segoe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B203D"/>
                </a:solidFill>
                <a:effectLst/>
                <a:highlight>
                  <a:srgbClr val="FFFF00"/>
                </a:highlight>
                <a:uLnTx/>
                <a:uFillTx/>
                <a:latin typeface="Arial"/>
                <a:ea typeface="Segoe UI"/>
                <a:cs typeface="Segoe UI"/>
              </a:rPr>
              <a:t>NAME</a:t>
            </a:r>
            <a:r>
              <a:rPr kumimoji="0" lang="en-US" sz="1400" b="0" i="0" u="none" strike="noStrike" kern="1200" cap="none" spc="0" normalizeH="0" baseline="0" noProof="0" dirty="0">
                <a:ln>
                  <a:noFill/>
                </a:ln>
                <a:solidFill>
                  <a:srgbClr val="1B203D"/>
                </a:solidFill>
                <a:effectLst/>
                <a:uLnTx/>
                <a:uFillTx/>
                <a:latin typeface="Arial"/>
                <a:ea typeface="Segoe UI"/>
                <a:cs typeface="Segoe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B203D"/>
                </a:solidFill>
                <a:effectLst/>
                <a:uLnTx/>
                <a:uFillTx/>
                <a:latin typeface="Arial"/>
                <a:ea typeface="Segoe UI"/>
                <a:cs typeface="Segoe UI"/>
              </a:rPr>
              <a:t>JOB TITLE</a:t>
            </a:r>
            <a:r>
              <a:rPr kumimoji="0" lang="en-US" sz="1400" b="0" i="0" u="none" strike="noStrike" kern="1200" cap="none" spc="0" normalizeH="0" baseline="0" noProof="0" dirty="0">
                <a:ln>
                  <a:noFill/>
                </a:ln>
                <a:solidFill>
                  <a:srgbClr val="1B203D"/>
                </a:solidFill>
                <a:effectLst/>
                <a:uLnTx/>
                <a:uFillTx/>
                <a:latin typeface="Arial"/>
                <a:ea typeface="Segoe UI"/>
                <a:cs typeface="Segoe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B203D"/>
                </a:solidFill>
                <a:effectLst/>
                <a:highlight>
                  <a:srgbClr val="FFFF00"/>
                </a:highlight>
                <a:uLnTx/>
                <a:uFillTx/>
                <a:latin typeface="Arial"/>
                <a:ea typeface="Segoe UI"/>
                <a:cs typeface="Segoe UI"/>
              </a:rPr>
              <a:t>WORKING PATTERN/LOCATION:</a:t>
            </a:r>
            <a:r>
              <a:rPr kumimoji="0" lang="en-GB" sz="1400" b="0" i="0" u="none" strike="noStrike" kern="1200" cap="none" spc="0" normalizeH="0" baseline="0" noProof="0" dirty="0">
                <a:ln>
                  <a:noFill/>
                </a:ln>
                <a:solidFill>
                  <a:srgbClr val="1B203D"/>
                </a:solidFill>
                <a:effectLst/>
                <a:uLnTx/>
                <a:uFillTx/>
                <a:latin typeface="Arial"/>
                <a:ea typeface="Segoe UI"/>
                <a:cs typeface="Segoe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B203D"/>
                </a:solidFill>
                <a:effectLst/>
                <a:uLnTx/>
                <a:uFillTx/>
                <a:latin typeface="Arial"/>
                <a:ea typeface="Segoe UI"/>
                <a:cs typeface="Segoe UI"/>
              </a:rPr>
              <a:t>Mental Health Lead</a:t>
            </a:r>
            <a:r>
              <a:rPr kumimoji="0" lang="en-US" sz="1400" b="0" i="0" u="none" strike="noStrike" kern="1200" cap="none" spc="0" normalizeH="0" baseline="0" noProof="0" dirty="0">
                <a:ln>
                  <a:noFill/>
                </a:ln>
                <a:solidFill>
                  <a:srgbClr val="1B203D"/>
                </a:solidFill>
                <a:effectLst/>
                <a:uLnTx/>
                <a:uFillTx/>
                <a:latin typeface="Arial"/>
                <a:ea typeface="Segoe UI"/>
                <a:cs typeface="Segoe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B203D"/>
                </a:solidFill>
                <a:effectLst/>
                <a:uLnTx/>
                <a:uFillTx/>
                <a:latin typeface="Arial"/>
                <a:ea typeface="Segoe UI"/>
                <a:cs typeface="Segoe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B203D"/>
                </a:solidFill>
                <a:effectLst/>
                <a:highlight>
                  <a:srgbClr val="FFFF00"/>
                </a:highlight>
                <a:uLnTx/>
                <a:uFillTx/>
                <a:latin typeface="Arial"/>
                <a:ea typeface="Segoe UI"/>
                <a:cs typeface="Segoe UI"/>
              </a:rPr>
              <a:t>NAME</a:t>
            </a:r>
            <a:r>
              <a:rPr kumimoji="0" lang="en-US" sz="1400" b="0" i="0" u="none" strike="noStrike" kern="1200" cap="none" spc="0" normalizeH="0" baseline="0" noProof="0" dirty="0">
                <a:ln>
                  <a:noFill/>
                </a:ln>
                <a:solidFill>
                  <a:srgbClr val="1B203D"/>
                </a:solidFill>
                <a:effectLst/>
                <a:uLnTx/>
                <a:uFillTx/>
                <a:latin typeface="Arial"/>
                <a:ea typeface="Segoe UI"/>
                <a:cs typeface="Segoe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B203D"/>
                </a:solidFill>
                <a:effectLst/>
                <a:highlight>
                  <a:srgbClr val="FFFF00"/>
                </a:highlight>
                <a:uLnTx/>
                <a:uFillTx/>
                <a:latin typeface="Arial"/>
                <a:ea typeface="Segoe UI"/>
                <a:cs typeface="Segoe UI"/>
              </a:rPr>
              <a:t>JOB TITLE</a:t>
            </a:r>
            <a:r>
              <a:rPr kumimoji="0" lang="en-US" sz="1400" b="0" i="0" u="none" strike="noStrike" kern="1200" cap="none" spc="0" normalizeH="0" baseline="0" noProof="0" dirty="0">
                <a:ln>
                  <a:noFill/>
                </a:ln>
                <a:solidFill>
                  <a:srgbClr val="1B203D"/>
                </a:solidFill>
                <a:effectLst/>
                <a:uLnTx/>
                <a:uFillTx/>
                <a:latin typeface="Arial"/>
                <a:ea typeface="Segoe UI"/>
                <a:cs typeface="Segoe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B203D"/>
                </a:solidFill>
                <a:effectLst/>
                <a:highlight>
                  <a:srgbClr val="FFFF00"/>
                </a:highlight>
                <a:uLnTx/>
                <a:uFillTx/>
                <a:latin typeface="Arial"/>
                <a:ea typeface="Segoe UI"/>
                <a:cs typeface="Segoe UI"/>
              </a:rPr>
              <a:t>WORKING PATTERN/LOCATION:</a:t>
            </a:r>
            <a:r>
              <a:rPr kumimoji="0" lang="en-GB" sz="1400" b="0" i="0" u="none" strike="noStrike" kern="1200" cap="none" spc="0" normalizeH="0" baseline="0" noProof="0" dirty="0">
                <a:ln>
                  <a:noFill/>
                </a:ln>
                <a:solidFill>
                  <a:srgbClr val="1B203D"/>
                </a:solidFill>
                <a:effectLst/>
                <a:uLnTx/>
                <a:uFillTx/>
                <a:latin typeface="Arial"/>
                <a:ea typeface="Segoe UI"/>
                <a:cs typeface="Segoe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B203D"/>
                </a:solidFill>
                <a:effectLst/>
                <a:uLnTx/>
                <a:uFillTx/>
                <a:latin typeface="Arial"/>
                <a:ea typeface="Segoe UI"/>
                <a:cs typeface="Segoe UI"/>
              </a:rPr>
              <a:t>SENCo​</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ACBB2F24-61BC-F35F-C0A7-B0C5BBA23A10}"/>
              </a:ext>
            </a:extLst>
          </p:cNvPr>
          <p:cNvSpPr txBox="1"/>
          <p:nvPr/>
        </p:nvSpPr>
        <p:spPr>
          <a:xfrm>
            <a:off x="6449786" y="1382486"/>
            <a:ext cx="4408714" cy="4462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B203D"/>
                </a:solidFill>
                <a:effectLst/>
                <a:highlight>
                  <a:srgbClr val="FFFF00"/>
                </a:highlight>
                <a:uLnTx/>
                <a:uFillTx/>
                <a:latin typeface="Arial"/>
                <a:ea typeface="Segoe UI"/>
                <a:cs typeface="Segoe UI"/>
              </a:rPr>
              <a:t>NAME</a:t>
            </a:r>
            <a:r>
              <a:rPr kumimoji="0" lang="en-US" sz="1400" b="0" i="0" u="none" strike="noStrike" kern="1200" cap="none" spc="0" normalizeH="0" baseline="0" noProof="0" dirty="0">
                <a:ln>
                  <a:noFill/>
                </a:ln>
                <a:solidFill>
                  <a:srgbClr val="1B203D"/>
                </a:solidFill>
                <a:effectLst/>
                <a:uLnTx/>
                <a:uFillTx/>
                <a:latin typeface="Arial"/>
                <a:ea typeface="Segoe UI"/>
                <a:cs typeface="Segoe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B203D"/>
                </a:solidFill>
                <a:effectLst/>
                <a:highlight>
                  <a:srgbClr val="FFFF00"/>
                </a:highlight>
                <a:uLnTx/>
                <a:uFillTx/>
                <a:latin typeface="Arial"/>
                <a:ea typeface="Segoe UI"/>
                <a:cs typeface="Segoe UI"/>
              </a:rPr>
              <a:t>JOB TITLE</a:t>
            </a:r>
            <a:r>
              <a:rPr kumimoji="0" lang="en-US" sz="1400" b="0" i="0" u="none" strike="noStrike" kern="1200" cap="none" spc="0" normalizeH="0" baseline="0" noProof="0" dirty="0">
                <a:ln>
                  <a:noFill/>
                </a:ln>
                <a:solidFill>
                  <a:srgbClr val="1B203D"/>
                </a:solidFill>
                <a:effectLst/>
                <a:uLnTx/>
                <a:uFillTx/>
                <a:latin typeface="Arial"/>
                <a:ea typeface="Segoe UI"/>
                <a:cs typeface="Segoe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B203D"/>
                </a:solidFill>
                <a:effectLst/>
                <a:highlight>
                  <a:srgbClr val="FFFF00"/>
                </a:highlight>
                <a:uLnTx/>
                <a:uFillTx/>
                <a:latin typeface="Arial"/>
                <a:ea typeface="Segoe UI"/>
                <a:cs typeface="Segoe UI"/>
              </a:rPr>
              <a:t>WORKING PATTERN/LOCATION:</a:t>
            </a:r>
            <a:r>
              <a:rPr kumimoji="0" lang="en-GB" sz="1400" b="0" i="0" u="none" strike="noStrike" kern="1200" cap="none" spc="0" normalizeH="0" baseline="0" noProof="0" dirty="0">
                <a:ln>
                  <a:noFill/>
                </a:ln>
                <a:solidFill>
                  <a:srgbClr val="1B203D"/>
                </a:solidFill>
                <a:effectLst/>
                <a:uLnTx/>
                <a:uFillTx/>
                <a:latin typeface="Arial"/>
                <a:ea typeface="Segoe UI"/>
                <a:cs typeface="Segoe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B203D"/>
                </a:solidFill>
                <a:effectLst/>
                <a:uLnTx/>
                <a:uFillTx/>
                <a:latin typeface="Arial"/>
                <a:ea typeface="Segoe UI"/>
                <a:cs typeface="Segoe UI"/>
              </a:rPr>
              <a:t>Prevent Lead </a:t>
            </a:r>
            <a:r>
              <a:rPr kumimoji="0" lang="en-GB" sz="1400" b="0" i="0" u="none" strike="noStrike" kern="1200" cap="none" spc="0" normalizeH="0" baseline="0" noProof="0" dirty="0">
                <a:ln>
                  <a:noFill/>
                </a:ln>
                <a:solidFill>
                  <a:srgbClr val="1B203D"/>
                </a:solidFill>
                <a:effectLst/>
                <a:highlight>
                  <a:srgbClr val="FFFF00"/>
                </a:highlight>
                <a:uLnTx/>
                <a:uFillTx/>
                <a:latin typeface="Arial"/>
                <a:ea typeface="Segoe UI"/>
                <a:cs typeface="Segoe UI"/>
              </a:rPr>
              <a:t>(DSL or Deputy)</a:t>
            </a:r>
            <a:r>
              <a:rPr kumimoji="0" lang="en-US" sz="1400" b="0" i="0" u="none" strike="noStrike" kern="1200" cap="none" spc="0" normalizeH="0" baseline="0" noProof="0" dirty="0">
                <a:ln>
                  <a:noFill/>
                </a:ln>
                <a:solidFill>
                  <a:srgbClr val="1B203D"/>
                </a:solidFill>
                <a:effectLst/>
                <a:uLnTx/>
                <a:uFillTx/>
                <a:latin typeface="Arial"/>
                <a:ea typeface="Segoe UI"/>
                <a:cs typeface="Segoe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B203D"/>
                </a:solidFill>
                <a:effectLst/>
                <a:uLnTx/>
                <a:uFillTx/>
                <a:latin typeface="Arial"/>
                <a:ea typeface="Segoe UI"/>
                <a:cs typeface="Segoe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B203D"/>
                </a:solidFill>
                <a:effectLst/>
                <a:highlight>
                  <a:srgbClr val="FFFF00"/>
                </a:highlight>
                <a:uLnTx/>
                <a:uFillTx/>
                <a:latin typeface="Arial"/>
                <a:ea typeface="Segoe UI"/>
                <a:cs typeface="Segoe UI"/>
              </a:rPr>
              <a:t>NAME</a:t>
            </a:r>
            <a:r>
              <a:rPr kumimoji="0" lang="en-US" sz="1400" b="0" i="0" u="none" strike="noStrike" kern="1200" cap="none" spc="0" normalizeH="0" baseline="0" noProof="0" dirty="0">
                <a:ln>
                  <a:noFill/>
                </a:ln>
                <a:solidFill>
                  <a:srgbClr val="1B203D"/>
                </a:solidFill>
                <a:effectLst/>
                <a:uLnTx/>
                <a:uFillTx/>
                <a:latin typeface="Arial"/>
                <a:ea typeface="Segoe UI"/>
                <a:cs typeface="Segoe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B203D"/>
                </a:solidFill>
                <a:effectLst/>
                <a:highlight>
                  <a:srgbClr val="FFFF00"/>
                </a:highlight>
                <a:uLnTx/>
                <a:uFillTx/>
                <a:latin typeface="Arial"/>
                <a:ea typeface="Segoe UI"/>
                <a:cs typeface="Segoe UI"/>
              </a:rPr>
              <a:t>JOB TITLE</a:t>
            </a:r>
            <a:r>
              <a:rPr kumimoji="0" lang="en-US" sz="1400" b="0" i="0" u="none" strike="noStrike" kern="1200" cap="none" spc="0" normalizeH="0" baseline="0" noProof="0" dirty="0">
                <a:ln>
                  <a:noFill/>
                </a:ln>
                <a:solidFill>
                  <a:srgbClr val="1B203D"/>
                </a:solidFill>
                <a:effectLst/>
                <a:uLnTx/>
                <a:uFillTx/>
                <a:latin typeface="Arial"/>
                <a:ea typeface="Segoe UI"/>
                <a:cs typeface="Segoe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B203D"/>
                </a:solidFill>
                <a:effectLst/>
                <a:highlight>
                  <a:srgbClr val="FFFF00"/>
                </a:highlight>
                <a:uLnTx/>
                <a:uFillTx/>
                <a:latin typeface="Arial"/>
                <a:ea typeface="Segoe UI"/>
                <a:cs typeface="Segoe UI"/>
              </a:rPr>
              <a:t>WORKING PATTERN/LOCATION:</a:t>
            </a:r>
            <a:r>
              <a:rPr kumimoji="0" lang="en-GB" sz="1400" b="0" i="0" u="none" strike="noStrike" kern="1200" cap="none" spc="0" normalizeH="0" baseline="0" noProof="0" dirty="0">
                <a:ln>
                  <a:noFill/>
                </a:ln>
                <a:solidFill>
                  <a:srgbClr val="1B203D"/>
                </a:solidFill>
                <a:effectLst/>
                <a:uLnTx/>
                <a:uFillTx/>
                <a:latin typeface="Arial"/>
                <a:ea typeface="Segoe UI"/>
                <a:cs typeface="Segoe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B203D"/>
                </a:solidFill>
                <a:effectLst/>
                <a:uLnTx/>
                <a:uFillTx/>
                <a:latin typeface="Arial"/>
                <a:ea typeface="Segoe UI"/>
                <a:cs typeface="Segoe UI"/>
              </a:rPr>
              <a:t>Online Safety Lead (DSL or Deputy)</a:t>
            </a:r>
            <a:r>
              <a:rPr kumimoji="0" lang="en-US" sz="1400" b="0" i="0" u="none" strike="noStrike" kern="1200" cap="none" spc="0" normalizeH="0" baseline="0" noProof="0" dirty="0">
                <a:ln>
                  <a:noFill/>
                </a:ln>
                <a:solidFill>
                  <a:srgbClr val="1B203D"/>
                </a:solidFill>
                <a:effectLst/>
                <a:uLnTx/>
                <a:uFillTx/>
                <a:latin typeface="Arial"/>
                <a:ea typeface="Segoe UI"/>
                <a:cs typeface="Segoe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B203D"/>
                </a:solidFill>
                <a:effectLst/>
                <a:uLnTx/>
                <a:uFillTx/>
                <a:latin typeface="Arial"/>
                <a:ea typeface="Segoe UI"/>
                <a:cs typeface="Segoe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B203D"/>
                </a:solidFill>
                <a:effectLst/>
                <a:highlight>
                  <a:srgbClr val="FFFF00"/>
                </a:highlight>
                <a:uLnTx/>
                <a:uFillTx/>
                <a:latin typeface="Arial"/>
                <a:ea typeface="Segoe UI"/>
                <a:cs typeface="Segoe UI"/>
              </a:rPr>
              <a:t>NAME</a:t>
            </a:r>
            <a:r>
              <a:rPr kumimoji="0" lang="en-US" sz="1400" b="0" i="0" u="none" strike="noStrike" kern="1200" cap="none" spc="0" normalizeH="0" baseline="0" noProof="0" dirty="0">
                <a:ln>
                  <a:noFill/>
                </a:ln>
                <a:solidFill>
                  <a:srgbClr val="1B203D"/>
                </a:solidFill>
                <a:effectLst/>
                <a:uLnTx/>
                <a:uFillTx/>
                <a:latin typeface="Arial"/>
                <a:ea typeface="Segoe UI"/>
                <a:cs typeface="Segoe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B203D"/>
                </a:solidFill>
                <a:effectLst/>
                <a:highlight>
                  <a:srgbClr val="FFFF00"/>
                </a:highlight>
                <a:uLnTx/>
                <a:uFillTx/>
                <a:latin typeface="Arial"/>
                <a:ea typeface="Segoe UI"/>
                <a:cs typeface="Segoe UI"/>
              </a:rPr>
              <a:t>JOB TITLE</a:t>
            </a:r>
            <a:r>
              <a:rPr kumimoji="0" lang="en-US" sz="1400" b="0" i="0" u="none" strike="noStrike" kern="1200" cap="none" spc="0" normalizeH="0" baseline="0" noProof="0" dirty="0">
                <a:ln>
                  <a:noFill/>
                </a:ln>
                <a:solidFill>
                  <a:srgbClr val="1B203D"/>
                </a:solidFill>
                <a:effectLst/>
                <a:uLnTx/>
                <a:uFillTx/>
                <a:latin typeface="Arial"/>
                <a:ea typeface="Segoe UI"/>
                <a:cs typeface="Segoe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B203D"/>
                </a:solidFill>
                <a:effectLst/>
                <a:highlight>
                  <a:srgbClr val="FFFF00"/>
                </a:highlight>
                <a:uLnTx/>
                <a:uFillTx/>
                <a:latin typeface="Arial"/>
                <a:ea typeface="Segoe UI"/>
                <a:cs typeface="Segoe UI"/>
              </a:rPr>
              <a:t>WORKING PATTERN/LOCATION:</a:t>
            </a:r>
            <a:r>
              <a:rPr kumimoji="0" lang="en-GB" sz="1400" b="0" i="0" u="none" strike="noStrike" kern="1200" cap="none" spc="0" normalizeH="0" baseline="0" noProof="0" dirty="0">
                <a:ln>
                  <a:noFill/>
                </a:ln>
                <a:solidFill>
                  <a:srgbClr val="1B203D"/>
                </a:solidFill>
                <a:effectLst/>
                <a:uLnTx/>
                <a:uFillTx/>
                <a:latin typeface="Arial"/>
                <a:ea typeface="Segoe UI"/>
                <a:cs typeface="Segoe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B203D"/>
                </a:solidFill>
                <a:effectLst/>
                <a:uLnTx/>
                <a:uFillTx/>
                <a:latin typeface="Arial"/>
                <a:ea typeface="Segoe UI"/>
                <a:cs typeface="Segoe UI"/>
              </a:rPr>
              <a:t>Designated Teacher for CLA</a:t>
            </a:r>
            <a:r>
              <a:rPr kumimoji="0" lang="en-US" sz="1400" b="0" i="0" u="none" strike="noStrike" kern="1200" cap="none" spc="0" normalizeH="0" baseline="0" noProof="0" dirty="0">
                <a:ln>
                  <a:noFill/>
                </a:ln>
                <a:solidFill>
                  <a:srgbClr val="1B203D"/>
                </a:solidFill>
                <a:effectLst/>
                <a:uLnTx/>
                <a:uFillTx/>
                <a:latin typeface="Arial"/>
                <a:ea typeface="Segoe UI"/>
                <a:cs typeface="Segoe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B203D"/>
                </a:solidFill>
                <a:effectLst/>
                <a:uLnTx/>
                <a:uFillTx/>
                <a:latin typeface="Arial"/>
                <a:ea typeface="Segoe UI"/>
                <a:cs typeface="Segoe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B203D"/>
                </a:solidFill>
                <a:effectLst/>
                <a:highlight>
                  <a:srgbClr val="FFFF00"/>
                </a:highlight>
                <a:uLnTx/>
                <a:uFillTx/>
                <a:latin typeface="Arial"/>
                <a:ea typeface="Segoe UI"/>
                <a:cs typeface="Segoe UI"/>
              </a:rPr>
              <a:t>NAME</a:t>
            </a:r>
            <a:r>
              <a:rPr kumimoji="0" lang="en-US" sz="1400" b="0" i="0" u="none" strike="noStrike" kern="1200" cap="none" spc="0" normalizeH="0" baseline="0" noProof="0" dirty="0">
                <a:ln>
                  <a:noFill/>
                </a:ln>
                <a:solidFill>
                  <a:srgbClr val="1B203D"/>
                </a:solidFill>
                <a:effectLst/>
                <a:uLnTx/>
                <a:uFillTx/>
                <a:latin typeface="Arial"/>
                <a:ea typeface="Segoe UI"/>
                <a:cs typeface="Segoe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B203D"/>
                </a:solidFill>
                <a:effectLst/>
                <a:highlight>
                  <a:srgbClr val="FFFF00"/>
                </a:highlight>
                <a:uLnTx/>
                <a:uFillTx/>
                <a:latin typeface="Arial"/>
                <a:ea typeface="Segoe UI"/>
                <a:cs typeface="Segoe UI"/>
              </a:rPr>
              <a:t>JOB TITLE</a:t>
            </a:r>
            <a:r>
              <a:rPr kumimoji="0" lang="en-US" sz="1400" b="0" i="0" u="none" strike="noStrike" kern="1200" cap="none" spc="0" normalizeH="0" baseline="0" noProof="0" dirty="0">
                <a:ln>
                  <a:noFill/>
                </a:ln>
                <a:solidFill>
                  <a:srgbClr val="1B203D"/>
                </a:solidFill>
                <a:effectLst/>
                <a:uLnTx/>
                <a:uFillTx/>
                <a:latin typeface="Arial"/>
                <a:ea typeface="Segoe UI"/>
                <a:cs typeface="Segoe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B203D"/>
                </a:solidFill>
                <a:effectLst/>
                <a:highlight>
                  <a:srgbClr val="FFFF00"/>
                </a:highlight>
                <a:uLnTx/>
                <a:uFillTx/>
                <a:latin typeface="Arial"/>
                <a:ea typeface="Segoe UI"/>
                <a:cs typeface="Segoe UI"/>
              </a:rPr>
              <a:t>WORKING PATTERN/LOCATION:</a:t>
            </a:r>
            <a:r>
              <a:rPr kumimoji="0" lang="en-GB" sz="1400" b="0" i="0" u="none" strike="noStrike" kern="1200" cap="none" spc="0" normalizeH="0" baseline="0" noProof="0" dirty="0">
                <a:ln>
                  <a:noFill/>
                </a:ln>
                <a:solidFill>
                  <a:srgbClr val="1B203D"/>
                </a:solidFill>
                <a:effectLst/>
                <a:uLnTx/>
                <a:uFillTx/>
                <a:latin typeface="Arial"/>
                <a:ea typeface="Segoe UI"/>
                <a:cs typeface="Segoe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B203D"/>
                </a:solidFill>
                <a:effectLst/>
                <a:uLnTx/>
                <a:uFillTx/>
                <a:latin typeface="Arial"/>
                <a:ea typeface="Segoe UI"/>
                <a:cs typeface="Segoe UI"/>
              </a:rPr>
              <a:t>Mental Health Lead</a:t>
            </a:r>
            <a:r>
              <a:rPr kumimoji="0" lang="en-US" sz="1400" b="0" i="0" u="none" strike="noStrike" kern="1200" cap="none" spc="0" normalizeH="0" baseline="0" noProof="0" dirty="0">
                <a:ln>
                  <a:noFill/>
                </a:ln>
                <a:solidFill>
                  <a:srgbClr val="1B203D"/>
                </a:solidFill>
                <a:effectLst/>
                <a:uLnTx/>
                <a:uFillTx/>
                <a:latin typeface="Arial"/>
                <a:ea typeface="Segoe UI"/>
                <a:cs typeface="Segoe UI"/>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48727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DF2DC-8763-3FF4-8754-20525A5135A3}"/>
            </a:ext>
          </a:extLst>
        </p:cNvPr>
        <p:cNvGrpSpPr/>
        <p:nvPr/>
      </p:nvGrpSpPr>
      <p:grpSpPr>
        <a:xfrm>
          <a:off x="0" y="0"/>
          <a:ext cx="0" cy="0"/>
          <a:chOff x="0" y="0"/>
          <a:chExt cx="0" cy="0"/>
        </a:xfrm>
      </p:grpSpPr>
      <p:sp>
        <p:nvSpPr>
          <p:cNvPr id="6" name="Subtitle 2">
            <a:extLst>
              <a:ext uri="{FF2B5EF4-FFF2-40B4-BE49-F238E27FC236}">
                <a16:creationId xmlns:a16="http://schemas.microsoft.com/office/drawing/2014/main" id="{10ED72A5-524D-7B5B-2844-ED5331B3554C}"/>
              </a:ext>
              <a:ext uri="{C183D7F6-B498-43B3-948B-1728B52AA6E4}">
                <adec:decorative xmlns:adec="http://schemas.microsoft.com/office/drawing/2017/decorative" val="1"/>
              </a:ext>
            </a:extLst>
          </p:cNvPr>
          <p:cNvSpPr txBox="1">
            <a:spLocks noGrp="1" noRot="1" noMove="1" noResize="1" noEditPoints="1" noAdjustHandles="1" noChangeArrowheads="1" noChangeShapeType="1"/>
          </p:cNvSpPr>
          <p:nvPr/>
        </p:nvSpPr>
        <p:spPr>
          <a:xfrm>
            <a:off x="461771" y="6369900"/>
            <a:ext cx="9144000" cy="271427"/>
          </a:xfrm>
          <a:prstGeom prst="rect">
            <a:avLst/>
          </a:prstGeom>
        </p:spPr>
        <p:txBody>
          <a:bodyPr vert="horz" lIns="91440" tIns="45720" rIns="91440" bIns="45720" rtlCol="0">
            <a:no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609585" algn="l" rtl="0" fontAlgn="base">
              <a:spcBef>
                <a:spcPct val="0"/>
              </a:spcBef>
              <a:spcAft>
                <a:spcPct val="0"/>
              </a:spcAft>
              <a:defRPr kern="1200">
                <a:solidFill>
                  <a:schemeClr val="tx1"/>
                </a:solidFill>
                <a:latin typeface="Arial" charset="0"/>
                <a:ea typeface="+mn-ea"/>
                <a:cs typeface="Arial" charset="0"/>
              </a:defRPr>
            </a:lvl2pPr>
            <a:lvl3pPr marL="1219170" algn="l" rtl="0" fontAlgn="base">
              <a:spcBef>
                <a:spcPct val="0"/>
              </a:spcBef>
              <a:spcAft>
                <a:spcPct val="0"/>
              </a:spcAft>
              <a:defRPr kern="1200">
                <a:solidFill>
                  <a:schemeClr val="tx1"/>
                </a:solidFill>
                <a:latin typeface="Arial" charset="0"/>
                <a:ea typeface="+mn-ea"/>
                <a:cs typeface="Arial" charset="0"/>
              </a:defRPr>
            </a:lvl3pPr>
            <a:lvl4pPr marL="1828754" algn="l" rtl="0" fontAlgn="base">
              <a:spcBef>
                <a:spcPct val="0"/>
              </a:spcBef>
              <a:spcAft>
                <a:spcPct val="0"/>
              </a:spcAft>
              <a:defRPr kern="1200">
                <a:solidFill>
                  <a:schemeClr val="tx1"/>
                </a:solidFill>
                <a:latin typeface="Arial" charset="0"/>
                <a:ea typeface="+mn-ea"/>
                <a:cs typeface="Arial" charset="0"/>
              </a:defRPr>
            </a:lvl4pPr>
            <a:lvl5pPr marL="2438339" algn="l" rtl="0" fontAlgn="base">
              <a:spcBef>
                <a:spcPct val="0"/>
              </a:spcBef>
              <a:spcAft>
                <a:spcPct val="0"/>
              </a:spcAft>
              <a:defRPr kern="1200">
                <a:solidFill>
                  <a:schemeClr val="tx1"/>
                </a:solidFill>
                <a:latin typeface="Arial" charset="0"/>
                <a:ea typeface="+mn-ea"/>
                <a:cs typeface="Arial" charset="0"/>
              </a:defRPr>
            </a:lvl5pPr>
            <a:lvl6pPr marL="3047924" algn="l" defTabSz="1219170" rtl="0" eaLnBrk="1" latinLnBrk="0" hangingPunct="1">
              <a:defRPr kern="1200">
                <a:solidFill>
                  <a:schemeClr val="tx1"/>
                </a:solidFill>
                <a:latin typeface="Arial" charset="0"/>
                <a:ea typeface="+mn-ea"/>
                <a:cs typeface="Arial" charset="0"/>
              </a:defRPr>
            </a:lvl6pPr>
            <a:lvl7pPr marL="3657509" algn="l" defTabSz="1219170" rtl="0" eaLnBrk="1" latinLnBrk="0" hangingPunct="1">
              <a:defRPr kern="1200">
                <a:solidFill>
                  <a:schemeClr val="tx1"/>
                </a:solidFill>
                <a:latin typeface="Arial" charset="0"/>
                <a:ea typeface="+mn-ea"/>
                <a:cs typeface="Arial" charset="0"/>
              </a:defRPr>
            </a:lvl7pPr>
            <a:lvl8pPr marL="4267093" algn="l" defTabSz="1219170" rtl="0" eaLnBrk="1" latinLnBrk="0" hangingPunct="1">
              <a:defRPr kern="1200">
                <a:solidFill>
                  <a:schemeClr val="tx1"/>
                </a:solidFill>
                <a:latin typeface="Arial" charset="0"/>
                <a:ea typeface="+mn-ea"/>
                <a:cs typeface="Arial" charset="0"/>
              </a:defRPr>
            </a:lvl8pPr>
            <a:lvl9pPr marL="4876678" algn="l" defTabSz="1219170" rtl="0" eaLnBrk="1" latinLnBrk="0" hangingPunct="1">
              <a:defRPr kern="1200">
                <a:solidFill>
                  <a:schemeClr val="tx1"/>
                </a:solidFill>
                <a:latin typeface="Arial" charset="0"/>
                <a:ea typeface="+mn-ea"/>
                <a:cs typeface="Arial" charset="0"/>
              </a:defRPr>
            </a:lvl9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1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Rectangle: Top Corners Rounded 4">
            <a:extLst>
              <a:ext uri="{FF2B5EF4-FFF2-40B4-BE49-F238E27FC236}">
                <a16:creationId xmlns:a16="http://schemas.microsoft.com/office/drawing/2014/main" id="{43CAE25D-9E43-F30F-AB43-63764414E04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4105976" y="-3994862"/>
            <a:ext cx="810128" cy="9022080"/>
          </a:xfrm>
          <a:prstGeom prst="round2SameRect">
            <a:avLst/>
          </a:prstGeom>
          <a:solidFill>
            <a:srgbClr val="9D3F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609585" algn="l" rtl="0" fontAlgn="base">
              <a:spcBef>
                <a:spcPct val="0"/>
              </a:spcBef>
              <a:spcAft>
                <a:spcPct val="0"/>
              </a:spcAft>
              <a:defRPr kern="1200">
                <a:solidFill>
                  <a:schemeClr val="tx1"/>
                </a:solidFill>
                <a:latin typeface="Arial" charset="0"/>
                <a:ea typeface="+mn-ea"/>
                <a:cs typeface="Arial" charset="0"/>
              </a:defRPr>
            </a:lvl2pPr>
            <a:lvl3pPr marL="1219170" algn="l" rtl="0" fontAlgn="base">
              <a:spcBef>
                <a:spcPct val="0"/>
              </a:spcBef>
              <a:spcAft>
                <a:spcPct val="0"/>
              </a:spcAft>
              <a:defRPr kern="1200">
                <a:solidFill>
                  <a:schemeClr val="tx1"/>
                </a:solidFill>
                <a:latin typeface="Arial" charset="0"/>
                <a:ea typeface="+mn-ea"/>
                <a:cs typeface="Arial" charset="0"/>
              </a:defRPr>
            </a:lvl3pPr>
            <a:lvl4pPr marL="1828754" algn="l" rtl="0" fontAlgn="base">
              <a:spcBef>
                <a:spcPct val="0"/>
              </a:spcBef>
              <a:spcAft>
                <a:spcPct val="0"/>
              </a:spcAft>
              <a:defRPr kern="1200">
                <a:solidFill>
                  <a:schemeClr val="tx1"/>
                </a:solidFill>
                <a:latin typeface="Arial" charset="0"/>
                <a:ea typeface="+mn-ea"/>
                <a:cs typeface="Arial" charset="0"/>
              </a:defRPr>
            </a:lvl4pPr>
            <a:lvl5pPr marL="2438339" algn="l" rtl="0" fontAlgn="base">
              <a:spcBef>
                <a:spcPct val="0"/>
              </a:spcBef>
              <a:spcAft>
                <a:spcPct val="0"/>
              </a:spcAft>
              <a:defRPr kern="1200">
                <a:solidFill>
                  <a:schemeClr val="tx1"/>
                </a:solidFill>
                <a:latin typeface="Arial" charset="0"/>
                <a:ea typeface="+mn-ea"/>
                <a:cs typeface="Arial" charset="0"/>
              </a:defRPr>
            </a:lvl5pPr>
            <a:lvl6pPr marL="3047924" algn="l" defTabSz="1219170" rtl="0" eaLnBrk="1" latinLnBrk="0" hangingPunct="1">
              <a:defRPr kern="1200">
                <a:solidFill>
                  <a:schemeClr val="tx1"/>
                </a:solidFill>
                <a:latin typeface="Arial" charset="0"/>
                <a:ea typeface="+mn-ea"/>
                <a:cs typeface="Arial" charset="0"/>
              </a:defRPr>
            </a:lvl6pPr>
            <a:lvl7pPr marL="3657509" algn="l" defTabSz="1219170" rtl="0" eaLnBrk="1" latinLnBrk="0" hangingPunct="1">
              <a:defRPr kern="1200">
                <a:solidFill>
                  <a:schemeClr val="tx1"/>
                </a:solidFill>
                <a:latin typeface="Arial" charset="0"/>
                <a:ea typeface="+mn-ea"/>
                <a:cs typeface="Arial" charset="0"/>
              </a:defRPr>
            </a:lvl7pPr>
            <a:lvl8pPr marL="4267093" algn="l" defTabSz="1219170" rtl="0" eaLnBrk="1" latinLnBrk="0" hangingPunct="1">
              <a:defRPr kern="1200">
                <a:solidFill>
                  <a:schemeClr val="tx1"/>
                </a:solidFill>
                <a:latin typeface="Arial" charset="0"/>
                <a:ea typeface="+mn-ea"/>
                <a:cs typeface="Arial" charset="0"/>
              </a:defRPr>
            </a:lvl8pPr>
            <a:lvl9pPr marL="4876678" algn="l" defTabSz="1219170" rtl="0" eaLnBrk="1" latinLnBrk="0" hangingPunct="1">
              <a:defRPr kern="1200">
                <a:solidFill>
                  <a:schemeClr val="tx1"/>
                </a:solidFill>
                <a:latin typeface="Arial" charset="0"/>
                <a:ea typeface="+mn-ea"/>
                <a:cs typeface="Arial" charset="0"/>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Arial" charset="0"/>
            </a:endParaRPr>
          </a:p>
        </p:txBody>
      </p:sp>
      <p:sp>
        <p:nvSpPr>
          <p:cNvPr id="8" name="Title 1">
            <a:extLst>
              <a:ext uri="{FF2B5EF4-FFF2-40B4-BE49-F238E27FC236}">
                <a16:creationId xmlns:a16="http://schemas.microsoft.com/office/drawing/2014/main" id="{64CBDA44-3A39-F4DD-3426-E430BB9D0050}"/>
              </a:ext>
            </a:extLst>
          </p:cNvPr>
          <p:cNvSpPr txBox="1">
            <a:spLocks noGrp="1" noRot="1" noMove="1" noResize="1" noEditPoints="1" noAdjustHandles="1" noChangeArrowheads="1" noChangeShapeType="1"/>
          </p:cNvSpPr>
          <p:nvPr>
            <p:ph type="title" idx="4294967295"/>
          </p:nvPr>
        </p:nvSpPr>
        <p:spPr>
          <a:xfrm>
            <a:off x="161375" y="277942"/>
            <a:ext cx="4969727" cy="81012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609585" algn="l" rtl="0" fontAlgn="base">
              <a:spcBef>
                <a:spcPct val="0"/>
              </a:spcBef>
              <a:spcAft>
                <a:spcPct val="0"/>
              </a:spcAft>
              <a:defRPr kern="1200">
                <a:solidFill>
                  <a:schemeClr val="tx1"/>
                </a:solidFill>
                <a:latin typeface="Arial" charset="0"/>
                <a:ea typeface="+mn-ea"/>
                <a:cs typeface="Arial" charset="0"/>
              </a:defRPr>
            </a:lvl2pPr>
            <a:lvl3pPr marL="1219170" algn="l" rtl="0" fontAlgn="base">
              <a:spcBef>
                <a:spcPct val="0"/>
              </a:spcBef>
              <a:spcAft>
                <a:spcPct val="0"/>
              </a:spcAft>
              <a:defRPr kern="1200">
                <a:solidFill>
                  <a:schemeClr val="tx1"/>
                </a:solidFill>
                <a:latin typeface="Arial" charset="0"/>
                <a:ea typeface="+mn-ea"/>
                <a:cs typeface="Arial" charset="0"/>
              </a:defRPr>
            </a:lvl3pPr>
            <a:lvl4pPr marL="1828754" algn="l" rtl="0" fontAlgn="base">
              <a:spcBef>
                <a:spcPct val="0"/>
              </a:spcBef>
              <a:spcAft>
                <a:spcPct val="0"/>
              </a:spcAft>
              <a:defRPr kern="1200">
                <a:solidFill>
                  <a:schemeClr val="tx1"/>
                </a:solidFill>
                <a:latin typeface="Arial" charset="0"/>
                <a:ea typeface="+mn-ea"/>
                <a:cs typeface="Arial" charset="0"/>
              </a:defRPr>
            </a:lvl4pPr>
            <a:lvl5pPr marL="2438339" algn="l" rtl="0" fontAlgn="base">
              <a:spcBef>
                <a:spcPct val="0"/>
              </a:spcBef>
              <a:spcAft>
                <a:spcPct val="0"/>
              </a:spcAft>
              <a:defRPr kern="1200">
                <a:solidFill>
                  <a:schemeClr val="tx1"/>
                </a:solidFill>
                <a:latin typeface="Arial" charset="0"/>
                <a:ea typeface="+mn-ea"/>
                <a:cs typeface="Arial" charset="0"/>
              </a:defRPr>
            </a:lvl5pPr>
            <a:lvl6pPr marL="3047924" algn="l" defTabSz="1219170" rtl="0" eaLnBrk="1" latinLnBrk="0" hangingPunct="1">
              <a:defRPr kern="1200">
                <a:solidFill>
                  <a:schemeClr val="tx1"/>
                </a:solidFill>
                <a:latin typeface="Arial" charset="0"/>
                <a:ea typeface="+mn-ea"/>
                <a:cs typeface="Arial" charset="0"/>
              </a:defRPr>
            </a:lvl6pPr>
            <a:lvl7pPr marL="3657509" algn="l" defTabSz="1219170" rtl="0" eaLnBrk="1" latinLnBrk="0" hangingPunct="1">
              <a:defRPr kern="1200">
                <a:solidFill>
                  <a:schemeClr val="tx1"/>
                </a:solidFill>
                <a:latin typeface="Arial" charset="0"/>
                <a:ea typeface="+mn-ea"/>
                <a:cs typeface="Arial" charset="0"/>
              </a:defRPr>
            </a:lvl7pPr>
            <a:lvl8pPr marL="4267093" algn="l" defTabSz="1219170" rtl="0" eaLnBrk="1" latinLnBrk="0" hangingPunct="1">
              <a:defRPr kern="1200">
                <a:solidFill>
                  <a:schemeClr val="tx1"/>
                </a:solidFill>
                <a:latin typeface="Arial" charset="0"/>
                <a:ea typeface="+mn-ea"/>
                <a:cs typeface="Arial" charset="0"/>
              </a:defRPr>
            </a:lvl8pPr>
            <a:lvl9pPr marL="4876678" algn="l" defTabSz="1219170" rtl="0" eaLnBrk="1" latinLnBrk="0" hangingPunct="1">
              <a:defRPr kern="1200">
                <a:solidFill>
                  <a:schemeClr val="tx1"/>
                </a:solidFill>
                <a:latin typeface="Arial" charset="0"/>
                <a:ea typeface="+mn-ea"/>
                <a:cs typeface="Arial" charset="0"/>
              </a:defRPr>
            </a:lvl9pPr>
          </a:lstStyle>
          <a:p>
            <a:pPr>
              <a:defRPr/>
            </a:pPr>
            <a:r>
              <a:rPr lang="en-GB" sz="2400" b="1" dirty="0">
                <a:solidFill>
                  <a:schemeClr val="bg1"/>
                </a:solidFill>
                <a:latin typeface="Arial"/>
                <a:cs typeface="Arial"/>
              </a:rPr>
              <a:t> </a:t>
            </a:r>
            <a:r>
              <a:rPr lang="en-GB" sz="2400" dirty="0">
                <a:solidFill>
                  <a:schemeClr val="bg1"/>
                </a:solidFill>
                <a:latin typeface="Arial"/>
                <a:cs typeface="Arial"/>
              </a:rPr>
              <a:t>Governance </a:t>
            </a:r>
            <a:endParaRPr lang="en-GB" sz="2400" dirty="0">
              <a:solidFill>
                <a:schemeClr val="bg1"/>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CC5F8E62-D912-6DA2-66B4-BD0ADFDFF59A}"/>
              </a:ext>
            </a:extLst>
          </p:cNvPr>
          <p:cNvSpPr txBox="1"/>
          <p:nvPr/>
        </p:nvSpPr>
        <p:spPr>
          <a:xfrm>
            <a:off x="163286" y="1621972"/>
            <a:ext cx="1187631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1" u="none" strike="noStrike" kern="1200" cap="none" spc="0" normalizeH="0" baseline="0" noProof="0">
                <a:ln>
                  <a:noFill/>
                </a:ln>
                <a:solidFill>
                  <a:prstClr val="black"/>
                </a:solidFill>
                <a:effectLst/>
                <a:uLnTx/>
                <a:uFillTx/>
                <a:latin typeface="Arial"/>
                <a:ea typeface="Arial"/>
                <a:cs typeface="Arial"/>
              </a:rPr>
              <a:t> </a:t>
            </a:r>
            <a:r>
              <a:rPr kumimoji="0" lang="en-US" sz="1800" b="0" i="0" u="none" strike="noStrike" kern="1200" cap="none" spc="0" normalizeH="0" baseline="0" noProof="0">
                <a:ln>
                  <a:noFill/>
                </a:ln>
                <a:solidFill>
                  <a:prstClr val="black"/>
                </a:solidFill>
                <a:effectLst/>
                <a:uLnTx/>
                <a:uFillTx/>
                <a:latin typeface="Arial"/>
                <a:ea typeface="Arial"/>
                <a:cs typeface="Arial"/>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06D4C33E-C752-80CD-F6FB-E6181C45D378}"/>
              </a:ext>
            </a:extLst>
          </p:cNvPr>
          <p:cNvSpPr txBox="1"/>
          <p:nvPr/>
        </p:nvSpPr>
        <p:spPr>
          <a:xfrm>
            <a:off x="566057" y="1254898"/>
            <a:ext cx="10384970" cy="19082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effectLst/>
                <a:uLnTx/>
                <a:uFillTx/>
                <a:latin typeface="Arial"/>
                <a:ea typeface="Segoe UI"/>
                <a:cs typeface="Segoe UI"/>
              </a:rPr>
              <a:t>One of the most important duties that a governing board fulfils is to ensure that their school or trust is creating safe environments for pupils through robust safeguarding practices. Governing boards fulfil their safeguarding duties by providing strategic leadership that supports an overarching culture of safeguarding in the school/trust and checking that the culture has become embedded.</a:t>
            </a:r>
            <a:r>
              <a:rPr kumimoji="0" sz="2000" b="0" i="0" u="none" strike="noStrike" kern="1200" cap="none" spc="0" normalizeH="0" baseline="0" noProof="0" dirty="0">
                <a:ln>
                  <a:noFill/>
                </a:ln>
                <a:effectLst/>
                <a:uLnTx/>
                <a:uFillTx/>
                <a:latin typeface="Arial"/>
                <a:ea typeface="Arial"/>
                <a:cs typeface="Arial"/>
              </a:rPr>
              <a:t>​</a:t>
            </a:r>
            <a:endParaRPr lang="en-GB" sz="2000" b="0" i="0" u="none" strike="noStrike" kern="1200" cap="none" spc="0" normalizeH="0" baseline="0" noProof="0">
              <a:ln>
                <a:noFill/>
              </a:ln>
              <a:effectLst/>
              <a:uLnTx/>
              <a:uFillTx/>
              <a:latin typeface="Calibri" panose="020F0502020204030204"/>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9571B787-DA8B-31A0-84FD-7B601ABFAF52}"/>
              </a:ext>
            </a:extLst>
          </p:cNvPr>
          <p:cNvSpPr txBox="1"/>
          <p:nvPr/>
        </p:nvSpPr>
        <p:spPr>
          <a:xfrm>
            <a:off x="3320143" y="3058886"/>
            <a:ext cx="6204857" cy="37548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effectLst/>
                <a:highlight>
                  <a:srgbClr val="FFFF00"/>
                </a:highlight>
                <a:uLnTx/>
                <a:uFillTx/>
                <a:latin typeface="Arial"/>
                <a:ea typeface="Segoe UI"/>
                <a:cs typeface="Segoe UI"/>
              </a:rPr>
              <a:t>NAME</a:t>
            </a:r>
            <a:r>
              <a:rPr kumimoji="0" lang="en-US" sz="2000" b="0" i="0" u="none" strike="noStrike" kern="1200" cap="none" spc="0" normalizeH="0" baseline="0" noProof="0">
                <a:ln>
                  <a:noFill/>
                </a:ln>
                <a:effectLst/>
                <a:uLnTx/>
                <a:uFillTx/>
                <a:latin typeface="Arial"/>
                <a:ea typeface="Segoe UI"/>
                <a:cs typeface="Segoe UI"/>
              </a:rPr>
              <a:t>​</a:t>
            </a:r>
            <a:endParaRPr lang="en-US" sz="2000" b="0" i="0" u="none" strike="noStrike" kern="1200" cap="none" spc="0" normalizeH="0" baseline="0" noProof="0">
              <a:ln>
                <a:noFill/>
              </a:ln>
              <a:effectLst/>
              <a:uLnTx/>
              <a:uFillTx/>
              <a:latin typeface="Arial"/>
              <a:ea typeface="Segoe UI"/>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effectLst/>
                <a:highlight>
                  <a:srgbClr val="FFFF00"/>
                </a:highlight>
                <a:uLnTx/>
                <a:uFillTx/>
                <a:latin typeface="Arial"/>
                <a:ea typeface="Segoe UI"/>
                <a:cs typeface="Segoe UI"/>
              </a:rPr>
              <a:t>JOB TITLE</a:t>
            </a:r>
            <a:r>
              <a:rPr kumimoji="0" lang="en-US" sz="2000" b="0" i="0" u="none" strike="noStrike" kern="1200" cap="none" spc="0" normalizeH="0" baseline="0" noProof="0">
                <a:ln>
                  <a:noFill/>
                </a:ln>
                <a:effectLst/>
                <a:uLnTx/>
                <a:uFillTx/>
                <a:latin typeface="Arial"/>
                <a:ea typeface="Segoe UI"/>
                <a:cs typeface="Segoe UI"/>
              </a:rPr>
              <a:t>​</a:t>
            </a:r>
            <a:endParaRPr lang="en-US" sz="2000" b="0" i="0" u="none" strike="noStrike" kern="1200" cap="none" spc="0" normalizeH="0" baseline="0" noProof="0">
              <a:ln>
                <a:noFill/>
              </a:ln>
              <a:effectLst/>
              <a:uLnTx/>
              <a:uFillTx/>
              <a:latin typeface="Arial"/>
              <a:ea typeface="Segoe UI"/>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effectLst/>
                <a:uLnTx/>
                <a:uFillTx/>
                <a:latin typeface="Arial"/>
                <a:ea typeface="Segoe UI"/>
                <a:cs typeface="Segoe UI"/>
              </a:rPr>
              <a:t>Chair Of </a:t>
            </a:r>
            <a:r>
              <a:rPr kumimoji="0" lang="en-GB" sz="2000" b="0" i="0" u="none" strike="noStrike" kern="1200" cap="none" spc="0" normalizeH="0" baseline="0" noProof="0">
                <a:ln>
                  <a:noFill/>
                </a:ln>
                <a:effectLst/>
                <a:highlight>
                  <a:srgbClr val="FFFF00"/>
                </a:highlight>
                <a:uLnTx/>
                <a:uFillTx/>
                <a:latin typeface="Arial"/>
                <a:ea typeface="Segoe UI"/>
                <a:cs typeface="Segoe UI"/>
              </a:rPr>
              <a:t>Governors/Trustees/Proprietors</a:t>
            </a:r>
            <a:r>
              <a:rPr kumimoji="0" lang="en-US" sz="2000" b="0" i="0" u="none" strike="noStrike" kern="1200" cap="none" spc="0" normalizeH="0" baseline="0" noProof="0">
                <a:ln>
                  <a:noFill/>
                </a:ln>
                <a:effectLst/>
                <a:uLnTx/>
                <a:uFillTx/>
                <a:latin typeface="Arial"/>
                <a:ea typeface="Segoe UI"/>
                <a:cs typeface="Segoe UI"/>
              </a:rPr>
              <a:t>​</a:t>
            </a:r>
            <a:endParaRPr lang="en-US" sz="2000" b="0" i="0" u="none" strike="noStrike" kern="1200" cap="none" spc="0" normalizeH="0" baseline="0" noProof="0">
              <a:ln>
                <a:noFill/>
              </a:ln>
              <a:effectLst/>
              <a:uLnTx/>
              <a:uFillTx/>
              <a:latin typeface="Arial"/>
              <a:ea typeface="Segoe UI"/>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effectLst/>
                <a:uLnTx/>
                <a:uFillTx/>
                <a:latin typeface="Arial"/>
                <a:ea typeface="Segoe UI"/>
                <a:cs typeface="Segoe UI"/>
              </a:rPr>
              <a:t>​</a:t>
            </a:r>
            <a:endParaRPr lang="en-GB" sz="2000" b="0" i="0" u="none" strike="noStrike" kern="1200" cap="none" spc="0" normalizeH="0" baseline="0" noProof="0">
              <a:ln>
                <a:noFill/>
              </a:ln>
              <a:effectLst/>
              <a:uLnTx/>
              <a:uFillTx/>
              <a:latin typeface="Arial"/>
              <a:ea typeface="Segoe UI"/>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effectLst/>
                <a:highlight>
                  <a:srgbClr val="FFFF00"/>
                </a:highlight>
                <a:uLnTx/>
                <a:uFillTx/>
                <a:latin typeface="Arial"/>
                <a:ea typeface="Segoe UI"/>
                <a:cs typeface="Segoe UI"/>
              </a:rPr>
              <a:t>NAME</a:t>
            </a:r>
            <a:r>
              <a:rPr kumimoji="0" lang="en-US" sz="2000" b="0" i="0" u="none" strike="noStrike" kern="1200" cap="none" spc="0" normalizeH="0" baseline="0" noProof="0">
                <a:ln>
                  <a:noFill/>
                </a:ln>
                <a:effectLst/>
                <a:uLnTx/>
                <a:uFillTx/>
                <a:latin typeface="Arial"/>
                <a:ea typeface="Segoe UI"/>
                <a:cs typeface="Segoe UI"/>
              </a:rPr>
              <a:t>​</a:t>
            </a:r>
            <a:endParaRPr lang="en-US" sz="2000" b="0" i="0" u="none" strike="noStrike" kern="1200" cap="none" spc="0" normalizeH="0" baseline="0" noProof="0">
              <a:ln>
                <a:noFill/>
              </a:ln>
              <a:effectLst/>
              <a:uLnTx/>
              <a:uFillTx/>
              <a:latin typeface="Arial"/>
              <a:ea typeface="Segoe UI"/>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effectLst/>
                <a:highlight>
                  <a:srgbClr val="FFFF00"/>
                </a:highlight>
                <a:uLnTx/>
                <a:uFillTx/>
                <a:latin typeface="Arial"/>
                <a:ea typeface="Segoe UI"/>
                <a:cs typeface="Segoe UI"/>
              </a:rPr>
              <a:t>JOB TITLE</a:t>
            </a:r>
            <a:r>
              <a:rPr kumimoji="0" lang="en-US" sz="2000" b="0" i="0" u="none" strike="noStrike" kern="1200" cap="none" spc="0" normalizeH="0" baseline="0" noProof="0">
                <a:ln>
                  <a:noFill/>
                </a:ln>
                <a:effectLst/>
                <a:uLnTx/>
                <a:uFillTx/>
                <a:latin typeface="Arial"/>
                <a:ea typeface="Segoe UI"/>
                <a:cs typeface="Segoe UI"/>
              </a:rPr>
              <a:t>​</a:t>
            </a:r>
            <a:endParaRPr lang="en-US" sz="2000" b="0" i="0" u="none" strike="noStrike" kern="1200" cap="none" spc="0" normalizeH="0" baseline="0" noProof="0">
              <a:ln>
                <a:noFill/>
              </a:ln>
              <a:effectLst/>
              <a:uLnTx/>
              <a:uFillTx/>
              <a:latin typeface="Arial"/>
              <a:ea typeface="Segoe UI"/>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effectLst/>
                <a:uLnTx/>
                <a:uFillTx/>
                <a:latin typeface="Arial"/>
                <a:ea typeface="Segoe UI"/>
                <a:cs typeface="Segoe UI"/>
              </a:rPr>
              <a:t>Vice Chair of </a:t>
            </a:r>
            <a:r>
              <a:rPr kumimoji="0" lang="en-GB" sz="2000" b="0" i="0" u="none" strike="noStrike" kern="1200" cap="none" spc="0" normalizeH="0" baseline="0" noProof="0">
                <a:ln>
                  <a:noFill/>
                </a:ln>
                <a:effectLst/>
                <a:highlight>
                  <a:srgbClr val="FFFF00"/>
                </a:highlight>
                <a:uLnTx/>
                <a:uFillTx/>
                <a:latin typeface="Arial"/>
                <a:ea typeface="Segoe UI"/>
                <a:cs typeface="Segoe UI"/>
              </a:rPr>
              <a:t>Governors/Trustees/Proprietors</a:t>
            </a:r>
            <a:r>
              <a:rPr kumimoji="0" lang="en-US" sz="2000" b="0" i="0" u="none" strike="noStrike" kern="1200" cap="none" spc="0" normalizeH="0" baseline="0" noProof="0">
                <a:ln>
                  <a:noFill/>
                </a:ln>
                <a:effectLst/>
                <a:uLnTx/>
                <a:uFillTx/>
                <a:latin typeface="Arial"/>
                <a:ea typeface="Segoe UI"/>
                <a:cs typeface="Segoe UI"/>
              </a:rPr>
              <a:t>​</a:t>
            </a:r>
            <a:endParaRPr lang="en-US" sz="2000" b="0" i="0" u="none" strike="noStrike" kern="1200" cap="none" spc="0" normalizeH="0" baseline="0" noProof="0">
              <a:ln>
                <a:noFill/>
              </a:ln>
              <a:effectLst/>
              <a:uLnTx/>
              <a:uFillTx/>
              <a:latin typeface="Arial"/>
              <a:ea typeface="Segoe UI"/>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effectLst/>
                <a:uLnTx/>
                <a:uFillTx/>
                <a:latin typeface="Arial"/>
                <a:ea typeface="Segoe UI"/>
                <a:cs typeface="Segoe UI"/>
              </a:rPr>
              <a:t>​</a:t>
            </a:r>
            <a:endParaRPr lang="en-GB" sz="2000" b="0" i="0" u="none" strike="noStrike" kern="1200" cap="none" spc="0" normalizeH="0" baseline="0" noProof="0">
              <a:ln>
                <a:noFill/>
              </a:ln>
              <a:effectLst/>
              <a:uLnTx/>
              <a:uFillTx/>
              <a:latin typeface="Arial"/>
              <a:ea typeface="Segoe UI"/>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effectLst/>
                <a:uLnTx/>
                <a:uFillTx/>
                <a:latin typeface="Arial"/>
                <a:ea typeface="Segoe UI"/>
                <a:cs typeface="Segoe UI"/>
              </a:rPr>
              <a:t>NAME</a:t>
            </a:r>
            <a:r>
              <a:rPr kumimoji="0" lang="en-US" sz="2000" b="0" i="0" u="none" strike="noStrike" kern="1200" cap="none" spc="0" normalizeH="0" baseline="0" noProof="0">
                <a:ln>
                  <a:noFill/>
                </a:ln>
                <a:effectLst/>
                <a:uLnTx/>
                <a:uFillTx/>
                <a:latin typeface="Arial"/>
                <a:ea typeface="Segoe UI"/>
                <a:cs typeface="Segoe UI"/>
              </a:rPr>
              <a:t>​</a:t>
            </a:r>
            <a:endParaRPr lang="en-US" sz="2000" b="0" i="0" u="none" strike="noStrike" kern="1200" cap="none" spc="0" normalizeH="0" baseline="0" noProof="0">
              <a:ln>
                <a:noFill/>
              </a:ln>
              <a:effectLst/>
              <a:uLnTx/>
              <a:uFillTx/>
              <a:latin typeface="Arial"/>
              <a:ea typeface="Segoe UI"/>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effectLst/>
                <a:highlight>
                  <a:srgbClr val="FFFF00"/>
                </a:highlight>
                <a:uLnTx/>
                <a:uFillTx/>
                <a:latin typeface="Arial"/>
                <a:ea typeface="Segoe UI"/>
                <a:cs typeface="Segoe UI"/>
              </a:rPr>
              <a:t>JOB TITLE</a:t>
            </a:r>
            <a:r>
              <a:rPr kumimoji="0" lang="en-US" sz="2000" b="0" i="0" u="none" strike="noStrike" kern="1200" cap="none" spc="0" normalizeH="0" baseline="0" noProof="0">
                <a:ln>
                  <a:noFill/>
                </a:ln>
                <a:effectLst/>
                <a:uLnTx/>
                <a:uFillTx/>
                <a:latin typeface="Arial"/>
                <a:ea typeface="Segoe UI"/>
                <a:cs typeface="Segoe UI"/>
              </a:rPr>
              <a:t>​</a:t>
            </a:r>
            <a:endParaRPr lang="en-US" sz="2000" b="0" i="0" u="none" strike="noStrike" kern="1200" cap="none" spc="0" normalizeH="0" baseline="0" noProof="0">
              <a:ln>
                <a:noFill/>
              </a:ln>
              <a:effectLst/>
              <a:uLnTx/>
              <a:uFillTx/>
              <a:latin typeface="Arial"/>
              <a:ea typeface="Segoe UI"/>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effectLst/>
                <a:uLnTx/>
                <a:uFillTx/>
                <a:latin typeface="Arial"/>
                <a:ea typeface="Segoe UI"/>
                <a:cs typeface="Segoe UI"/>
              </a:rPr>
              <a:t>Safeguarding Link Governors/Trustees/Proprietors</a:t>
            </a:r>
            <a:r>
              <a:rPr kumimoji="0" lang="en-US" sz="2000" b="0" i="0" u="none" strike="noStrike" kern="1200" cap="none" spc="0" normalizeH="0" baseline="0" noProof="0">
                <a:ln>
                  <a:noFill/>
                </a:ln>
                <a:solidFill>
                  <a:srgbClr val="1B203D"/>
                </a:solidFill>
                <a:effectLst/>
                <a:uLnTx/>
                <a:uFillTx/>
                <a:latin typeface="Arial"/>
                <a:ea typeface="Segoe UI"/>
                <a:cs typeface="Segoe UI"/>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12843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C35505-FA8F-449F-6EAF-BAE969AD093E}"/>
            </a:ext>
          </a:extLst>
        </p:cNvPr>
        <p:cNvGrpSpPr/>
        <p:nvPr/>
      </p:nvGrpSpPr>
      <p:grpSpPr>
        <a:xfrm>
          <a:off x="0" y="0"/>
          <a:ext cx="0" cy="0"/>
          <a:chOff x="0" y="0"/>
          <a:chExt cx="0" cy="0"/>
        </a:xfrm>
      </p:grpSpPr>
      <p:sp>
        <p:nvSpPr>
          <p:cNvPr id="6" name="Subtitle 2">
            <a:extLst>
              <a:ext uri="{FF2B5EF4-FFF2-40B4-BE49-F238E27FC236}">
                <a16:creationId xmlns:a16="http://schemas.microsoft.com/office/drawing/2014/main" id="{DD1167F7-E7A8-F5E3-3158-A77091704E55}"/>
              </a:ext>
              <a:ext uri="{C183D7F6-B498-43B3-948B-1728B52AA6E4}">
                <adec:decorative xmlns:adec="http://schemas.microsoft.com/office/drawing/2017/decorative" val="1"/>
              </a:ext>
            </a:extLst>
          </p:cNvPr>
          <p:cNvSpPr txBox="1">
            <a:spLocks noGrp="1" noRot="1" noMove="1" noResize="1" noEditPoints="1" noAdjustHandles="1" noChangeArrowheads="1" noChangeShapeType="1"/>
          </p:cNvSpPr>
          <p:nvPr/>
        </p:nvSpPr>
        <p:spPr>
          <a:xfrm>
            <a:off x="461771" y="6369900"/>
            <a:ext cx="9144000" cy="271427"/>
          </a:xfrm>
          <a:prstGeom prst="rect">
            <a:avLst/>
          </a:prstGeom>
        </p:spPr>
        <p:txBody>
          <a:bodyPr vert="horz" lIns="91440" tIns="45720" rIns="91440" bIns="45720" rtlCol="0">
            <a:no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609585" algn="l" rtl="0" fontAlgn="base">
              <a:spcBef>
                <a:spcPct val="0"/>
              </a:spcBef>
              <a:spcAft>
                <a:spcPct val="0"/>
              </a:spcAft>
              <a:defRPr kern="1200">
                <a:solidFill>
                  <a:schemeClr val="tx1"/>
                </a:solidFill>
                <a:latin typeface="Arial" charset="0"/>
                <a:ea typeface="+mn-ea"/>
                <a:cs typeface="Arial" charset="0"/>
              </a:defRPr>
            </a:lvl2pPr>
            <a:lvl3pPr marL="1219170" algn="l" rtl="0" fontAlgn="base">
              <a:spcBef>
                <a:spcPct val="0"/>
              </a:spcBef>
              <a:spcAft>
                <a:spcPct val="0"/>
              </a:spcAft>
              <a:defRPr kern="1200">
                <a:solidFill>
                  <a:schemeClr val="tx1"/>
                </a:solidFill>
                <a:latin typeface="Arial" charset="0"/>
                <a:ea typeface="+mn-ea"/>
                <a:cs typeface="Arial" charset="0"/>
              </a:defRPr>
            </a:lvl3pPr>
            <a:lvl4pPr marL="1828754" algn="l" rtl="0" fontAlgn="base">
              <a:spcBef>
                <a:spcPct val="0"/>
              </a:spcBef>
              <a:spcAft>
                <a:spcPct val="0"/>
              </a:spcAft>
              <a:defRPr kern="1200">
                <a:solidFill>
                  <a:schemeClr val="tx1"/>
                </a:solidFill>
                <a:latin typeface="Arial" charset="0"/>
                <a:ea typeface="+mn-ea"/>
                <a:cs typeface="Arial" charset="0"/>
              </a:defRPr>
            </a:lvl4pPr>
            <a:lvl5pPr marL="2438339" algn="l" rtl="0" fontAlgn="base">
              <a:spcBef>
                <a:spcPct val="0"/>
              </a:spcBef>
              <a:spcAft>
                <a:spcPct val="0"/>
              </a:spcAft>
              <a:defRPr kern="1200">
                <a:solidFill>
                  <a:schemeClr val="tx1"/>
                </a:solidFill>
                <a:latin typeface="Arial" charset="0"/>
                <a:ea typeface="+mn-ea"/>
                <a:cs typeface="Arial" charset="0"/>
              </a:defRPr>
            </a:lvl5pPr>
            <a:lvl6pPr marL="3047924" algn="l" defTabSz="1219170" rtl="0" eaLnBrk="1" latinLnBrk="0" hangingPunct="1">
              <a:defRPr kern="1200">
                <a:solidFill>
                  <a:schemeClr val="tx1"/>
                </a:solidFill>
                <a:latin typeface="Arial" charset="0"/>
                <a:ea typeface="+mn-ea"/>
                <a:cs typeface="Arial" charset="0"/>
              </a:defRPr>
            </a:lvl6pPr>
            <a:lvl7pPr marL="3657509" algn="l" defTabSz="1219170" rtl="0" eaLnBrk="1" latinLnBrk="0" hangingPunct="1">
              <a:defRPr kern="1200">
                <a:solidFill>
                  <a:schemeClr val="tx1"/>
                </a:solidFill>
                <a:latin typeface="Arial" charset="0"/>
                <a:ea typeface="+mn-ea"/>
                <a:cs typeface="Arial" charset="0"/>
              </a:defRPr>
            </a:lvl7pPr>
            <a:lvl8pPr marL="4267093" algn="l" defTabSz="1219170" rtl="0" eaLnBrk="1" latinLnBrk="0" hangingPunct="1">
              <a:defRPr kern="1200">
                <a:solidFill>
                  <a:schemeClr val="tx1"/>
                </a:solidFill>
                <a:latin typeface="Arial" charset="0"/>
                <a:ea typeface="+mn-ea"/>
                <a:cs typeface="Arial" charset="0"/>
              </a:defRPr>
            </a:lvl8pPr>
            <a:lvl9pPr marL="4876678" algn="l" defTabSz="1219170" rtl="0" eaLnBrk="1" latinLnBrk="0" hangingPunct="1">
              <a:defRPr kern="1200">
                <a:solidFill>
                  <a:schemeClr val="tx1"/>
                </a:solidFill>
                <a:latin typeface="Arial" charset="0"/>
                <a:ea typeface="+mn-ea"/>
                <a:cs typeface="Arial" charset="0"/>
              </a:defRPr>
            </a:lvl9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1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Rectangle: Top Corners Rounded 4">
            <a:extLst>
              <a:ext uri="{FF2B5EF4-FFF2-40B4-BE49-F238E27FC236}">
                <a16:creationId xmlns:a16="http://schemas.microsoft.com/office/drawing/2014/main" id="{00299F94-3497-1DD4-5605-FDA86827A60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4075496" y="-3964382"/>
            <a:ext cx="810128" cy="8961120"/>
          </a:xfrm>
          <a:prstGeom prst="round2SameRect">
            <a:avLst/>
          </a:prstGeom>
          <a:solidFill>
            <a:srgbClr val="9D3F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609585" algn="l" rtl="0" fontAlgn="base">
              <a:spcBef>
                <a:spcPct val="0"/>
              </a:spcBef>
              <a:spcAft>
                <a:spcPct val="0"/>
              </a:spcAft>
              <a:defRPr kern="1200">
                <a:solidFill>
                  <a:schemeClr val="tx1"/>
                </a:solidFill>
                <a:latin typeface="Arial" charset="0"/>
                <a:ea typeface="+mn-ea"/>
                <a:cs typeface="Arial" charset="0"/>
              </a:defRPr>
            </a:lvl2pPr>
            <a:lvl3pPr marL="1219170" algn="l" rtl="0" fontAlgn="base">
              <a:spcBef>
                <a:spcPct val="0"/>
              </a:spcBef>
              <a:spcAft>
                <a:spcPct val="0"/>
              </a:spcAft>
              <a:defRPr kern="1200">
                <a:solidFill>
                  <a:schemeClr val="tx1"/>
                </a:solidFill>
                <a:latin typeface="Arial" charset="0"/>
                <a:ea typeface="+mn-ea"/>
                <a:cs typeface="Arial" charset="0"/>
              </a:defRPr>
            </a:lvl3pPr>
            <a:lvl4pPr marL="1828754" algn="l" rtl="0" fontAlgn="base">
              <a:spcBef>
                <a:spcPct val="0"/>
              </a:spcBef>
              <a:spcAft>
                <a:spcPct val="0"/>
              </a:spcAft>
              <a:defRPr kern="1200">
                <a:solidFill>
                  <a:schemeClr val="tx1"/>
                </a:solidFill>
                <a:latin typeface="Arial" charset="0"/>
                <a:ea typeface="+mn-ea"/>
                <a:cs typeface="Arial" charset="0"/>
              </a:defRPr>
            </a:lvl4pPr>
            <a:lvl5pPr marL="2438339" algn="l" rtl="0" fontAlgn="base">
              <a:spcBef>
                <a:spcPct val="0"/>
              </a:spcBef>
              <a:spcAft>
                <a:spcPct val="0"/>
              </a:spcAft>
              <a:defRPr kern="1200">
                <a:solidFill>
                  <a:schemeClr val="tx1"/>
                </a:solidFill>
                <a:latin typeface="Arial" charset="0"/>
                <a:ea typeface="+mn-ea"/>
                <a:cs typeface="Arial" charset="0"/>
              </a:defRPr>
            </a:lvl5pPr>
            <a:lvl6pPr marL="3047924" algn="l" defTabSz="1219170" rtl="0" eaLnBrk="1" latinLnBrk="0" hangingPunct="1">
              <a:defRPr kern="1200">
                <a:solidFill>
                  <a:schemeClr val="tx1"/>
                </a:solidFill>
                <a:latin typeface="Arial" charset="0"/>
                <a:ea typeface="+mn-ea"/>
                <a:cs typeface="Arial" charset="0"/>
              </a:defRPr>
            </a:lvl6pPr>
            <a:lvl7pPr marL="3657509" algn="l" defTabSz="1219170" rtl="0" eaLnBrk="1" latinLnBrk="0" hangingPunct="1">
              <a:defRPr kern="1200">
                <a:solidFill>
                  <a:schemeClr val="tx1"/>
                </a:solidFill>
                <a:latin typeface="Arial" charset="0"/>
                <a:ea typeface="+mn-ea"/>
                <a:cs typeface="Arial" charset="0"/>
              </a:defRPr>
            </a:lvl7pPr>
            <a:lvl8pPr marL="4267093" algn="l" defTabSz="1219170" rtl="0" eaLnBrk="1" latinLnBrk="0" hangingPunct="1">
              <a:defRPr kern="1200">
                <a:solidFill>
                  <a:schemeClr val="tx1"/>
                </a:solidFill>
                <a:latin typeface="Arial" charset="0"/>
                <a:ea typeface="+mn-ea"/>
                <a:cs typeface="Arial" charset="0"/>
              </a:defRPr>
            </a:lvl8pPr>
            <a:lvl9pPr marL="4876678" algn="l" defTabSz="1219170" rtl="0" eaLnBrk="1" latinLnBrk="0" hangingPunct="1">
              <a:defRPr kern="1200">
                <a:solidFill>
                  <a:schemeClr val="tx1"/>
                </a:solidFill>
                <a:latin typeface="Arial" charset="0"/>
                <a:ea typeface="+mn-ea"/>
                <a:cs typeface="Arial" charset="0"/>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Title 1">
            <a:extLst>
              <a:ext uri="{FF2B5EF4-FFF2-40B4-BE49-F238E27FC236}">
                <a16:creationId xmlns:a16="http://schemas.microsoft.com/office/drawing/2014/main" id="{4014FEBF-9828-B21C-07B7-17425508045F}"/>
              </a:ext>
            </a:extLst>
          </p:cNvPr>
          <p:cNvSpPr txBox="1">
            <a:spLocks noGrp="1"/>
          </p:cNvSpPr>
          <p:nvPr>
            <p:ph type="title" idx="4294967295"/>
          </p:nvPr>
        </p:nvSpPr>
        <p:spPr>
          <a:xfrm>
            <a:off x="161375" y="277942"/>
            <a:ext cx="4969727" cy="81012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609585" algn="l" rtl="0" fontAlgn="base">
              <a:spcBef>
                <a:spcPct val="0"/>
              </a:spcBef>
              <a:spcAft>
                <a:spcPct val="0"/>
              </a:spcAft>
              <a:defRPr kern="1200">
                <a:solidFill>
                  <a:schemeClr val="tx1"/>
                </a:solidFill>
                <a:latin typeface="Arial" charset="0"/>
                <a:ea typeface="+mn-ea"/>
                <a:cs typeface="Arial" charset="0"/>
              </a:defRPr>
            </a:lvl2pPr>
            <a:lvl3pPr marL="1219170" algn="l" rtl="0" fontAlgn="base">
              <a:spcBef>
                <a:spcPct val="0"/>
              </a:spcBef>
              <a:spcAft>
                <a:spcPct val="0"/>
              </a:spcAft>
              <a:defRPr kern="1200">
                <a:solidFill>
                  <a:schemeClr val="tx1"/>
                </a:solidFill>
                <a:latin typeface="Arial" charset="0"/>
                <a:ea typeface="+mn-ea"/>
                <a:cs typeface="Arial" charset="0"/>
              </a:defRPr>
            </a:lvl3pPr>
            <a:lvl4pPr marL="1828754" algn="l" rtl="0" fontAlgn="base">
              <a:spcBef>
                <a:spcPct val="0"/>
              </a:spcBef>
              <a:spcAft>
                <a:spcPct val="0"/>
              </a:spcAft>
              <a:defRPr kern="1200">
                <a:solidFill>
                  <a:schemeClr val="tx1"/>
                </a:solidFill>
                <a:latin typeface="Arial" charset="0"/>
                <a:ea typeface="+mn-ea"/>
                <a:cs typeface="Arial" charset="0"/>
              </a:defRPr>
            </a:lvl4pPr>
            <a:lvl5pPr marL="2438339" algn="l" rtl="0" fontAlgn="base">
              <a:spcBef>
                <a:spcPct val="0"/>
              </a:spcBef>
              <a:spcAft>
                <a:spcPct val="0"/>
              </a:spcAft>
              <a:defRPr kern="1200">
                <a:solidFill>
                  <a:schemeClr val="tx1"/>
                </a:solidFill>
                <a:latin typeface="Arial" charset="0"/>
                <a:ea typeface="+mn-ea"/>
                <a:cs typeface="Arial" charset="0"/>
              </a:defRPr>
            </a:lvl5pPr>
            <a:lvl6pPr marL="3047924" algn="l" defTabSz="1219170" rtl="0" eaLnBrk="1" latinLnBrk="0" hangingPunct="1">
              <a:defRPr kern="1200">
                <a:solidFill>
                  <a:schemeClr val="tx1"/>
                </a:solidFill>
                <a:latin typeface="Arial" charset="0"/>
                <a:ea typeface="+mn-ea"/>
                <a:cs typeface="Arial" charset="0"/>
              </a:defRPr>
            </a:lvl6pPr>
            <a:lvl7pPr marL="3657509" algn="l" defTabSz="1219170" rtl="0" eaLnBrk="1" latinLnBrk="0" hangingPunct="1">
              <a:defRPr kern="1200">
                <a:solidFill>
                  <a:schemeClr val="tx1"/>
                </a:solidFill>
                <a:latin typeface="Arial" charset="0"/>
                <a:ea typeface="+mn-ea"/>
                <a:cs typeface="Arial" charset="0"/>
              </a:defRPr>
            </a:lvl7pPr>
            <a:lvl8pPr marL="4267093" algn="l" defTabSz="1219170" rtl="0" eaLnBrk="1" latinLnBrk="0" hangingPunct="1">
              <a:defRPr kern="1200">
                <a:solidFill>
                  <a:schemeClr val="tx1"/>
                </a:solidFill>
                <a:latin typeface="Arial" charset="0"/>
                <a:ea typeface="+mn-ea"/>
                <a:cs typeface="Arial" charset="0"/>
              </a:defRPr>
            </a:lvl8pPr>
            <a:lvl9pPr marL="4876678" algn="l" defTabSz="1219170" rtl="0" eaLnBrk="1" latinLnBrk="0" hangingPunct="1">
              <a:defRPr kern="1200">
                <a:solidFill>
                  <a:schemeClr val="tx1"/>
                </a:solidFill>
                <a:latin typeface="Arial" charset="0"/>
                <a:ea typeface="+mn-ea"/>
                <a:cs typeface="Arial" charset="0"/>
              </a:defRPr>
            </a:lvl9pPr>
          </a:lstStyle>
          <a:p>
            <a:pPr>
              <a:defRPr/>
            </a:pPr>
            <a:r>
              <a:rPr lang="en-GB" sz="2400" b="1" dirty="0">
                <a:solidFill>
                  <a:schemeClr val="bg1"/>
                </a:solidFill>
                <a:latin typeface="Arial"/>
                <a:cs typeface="Arial"/>
              </a:rPr>
              <a:t> </a:t>
            </a:r>
            <a:endParaRPr lang="en-GB" sz="24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9310323F-86B6-2FAA-CD29-E44876D70683}"/>
              </a:ext>
            </a:extLst>
          </p:cNvPr>
          <p:cNvSpPr txBox="1">
            <a:spLocks noGrp="1" noRot="1" noMove="1" noResize="1" noEditPoints="1" noAdjustHandles="1" noChangeArrowheads="1" noChangeShapeType="1"/>
          </p:cNvSpPr>
          <p:nvPr/>
        </p:nvSpPr>
        <p:spPr>
          <a:xfrm>
            <a:off x="161375" y="316123"/>
            <a:ext cx="8699596" cy="769441"/>
          </a:xfrm>
          <a:prstGeom prst="rect">
            <a:avLst/>
          </a:prstGeom>
          <a:noFill/>
        </p:spPr>
        <p:txBody>
          <a:bodyPr wrap="square">
            <a:spAutoFit/>
          </a:bodyPr>
          <a:lstStyle/>
          <a:p>
            <a:r>
              <a:rPr lang="en-GB" sz="2400" dirty="0">
                <a:solidFill>
                  <a:schemeClr val="bg1"/>
                </a:solidFill>
                <a:latin typeface="Arial" panose="020B0604020202020204" pitchFamily="34" charset="0"/>
                <a:cs typeface="Arial" panose="020B0604020202020204" pitchFamily="34" charset="0"/>
              </a:rPr>
              <a:t>6. </a:t>
            </a:r>
            <a:r>
              <a:rPr lang="en-GB" sz="2400" dirty="0" err="1">
                <a:solidFill>
                  <a:schemeClr val="bg1"/>
                </a:solidFill>
                <a:latin typeface="Arial" panose="020B0604020202020204" pitchFamily="34" charset="0"/>
                <a:cs typeface="Arial" panose="020B0604020202020204" pitchFamily="34" charset="0"/>
              </a:rPr>
              <a:t>KCSiE</a:t>
            </a:r>
            <a:r>
              <a:rPr lang="en-GB" sz="2400" dirty="0">
                <a:solidFill>
                  <a:schemeClr val="bg1"/>
                </a:solidFill>
                <a:latin typeface="Arial" panose="020B0604020202020204" pitchFamily="34" charset="0"/>
                <a:cs typeface="Arial" panose="020B0604020202020204" pitchFamily="34" charset="0"/>
              </a:rPr>
              <a:t> Part one: Safeguarding information for all staff </a:t>
            </a:r>
            <a:r>
              <a:rPr lang="en-GB" sz="2400" dirty="0">
                <a:solidFill>
                  <a:schemeClr val="bg1"/>
                </a:solidFill>
                <a:latin typeface="Arial" panose="020B0604020202020204" pitchFamily="34" charset="0"/>
                <a:ea typeface="Arial"/>
                <a:cs typeface="Arial" panose="020B0604020202020204" pitchFamily="34" charset="0"/>
              </a:rPr>
              <a:t> ​</a:t>
            </a:r>
          </a:p>
          <a:p>
            <a:pPr lvl="0" rtl="0"/>
            <a:r>
              <a:rPr lang="en-US" sz="2000" dirty="0">
                <a:solidFill>
                  <a:srgbClr val="1B203D"/>
                </a:solidFill>
                <a:latin typeface="Arial"/>
                <a:ea typeface="Arial"/>
                <a:cs typeface="Arial"/>
              </a:rPr>
              <a:t>​</a:t>
            </a:r>
          </a:p>
        </p:txBody>
      </p:sp>
      <p:sp>
        <p:nvSpPr>
          <p:cNvPr id="7" name="TextBox 6">
            <a:extLst>
              <a:ext uri="{FF2B5EF4-FFF2-40B4-BE49-F238E27FC236}">
                <a16:creationId xmlns:a16="http://schemas.microsoft.com/office/drawing/2014/main" id="{0786FCB5-5123-99F4-A84D-D40A8D86BD8B}"/>
              </a:ext>
            </a:extLst>
          </p:cNvPr>
          <p:cNvSpPr txBox="1">
            <a:spLocks noGrp="1" noRot="1" noMove="1" noResize="1" noEditPoints="1" noAdjustHandles="1" noChangeArrowheads="1" noChangeShapeType="1"/>
          </p:cNvSpPr>
          <p:nvPr/>
        </p:nvSpPr>
        <p:spPr>
          <a:xfrm>
            <a:off x="429113" y="1169188"/>
            <a:ext cx="6183086" cy="5139869"/>
          </a:xfrm>
          <a:prstGeom prst="rect">
            <a:avLst/>
          </a:prstGeom>
          <a:noFill/>
        </p:spPr>
        <p:txBody>
          <a:bodyPr wrap="square" lIns="91440" tIns="45720" rIns="91440" bIns="45720" anchor="t">
            <a:spAutoFit/>
          </a:bodyPr>
          <a:lstStyle/>
          <a:p>
            <a:r>
              <a:rPr lang="en-GB" b="1" dirty="0">
                <a:latin typeface="Arial"/>
                <a:cs typeface="Arial"/>
              </a:rPr>
              <a:t>What school and college staff should know and do </a:t>
            </a:r>
          </a:p>
          <a:p>
            <a:pPr marL="285750" indent="-285750">
              <a:buFont typeface="Courier New" panose="02070309020205020404" pitchFamily="49" charset="0"/>
              <a:buChar char="o"/>
            </a:pPr>
            <a:r>
              <a:rPr lang="en-GB" sz="1600" dirty="0">
                <a:latin typeface="Arial"/>
                <a:cs typeface="Arial"/>
              </a:rPr>
              <a:t>A child centred and coordinated approach to safeguarding</a:t>
            </a:r>
          </a:p>
          <a:p>
            <a:pPr marL="285750" indent="-285750">
              <a:buFont typeface="Courier New" panose="02070309020205020404" pitchFamily="49" charset="0"/>
              <a:buChar char="o"/>
            </a:pPr>
            <a:r>
              <a:rPr lang="en-GB" sz="1600" dirty="0">
                <a:latin typeface="Arial"/>
                <a:cs typeface="Arial"/>
              </a:rPr>
              <a:t>The role of school and college staff </a:t>
            </a:r>
          </a:p>
          <a:p>
            <a:pPr marL="285750" indent="-285750">
              <a:buFont typeface="Courier New" panose="02070309020205020404" pitchFamily="49" charset="0"/>
              <a:buChar char="o"/>
            </a:pPr>
            <a:r>
              <a:rPr lang="en-GB" sz="1600" dirty="0">
                <a:latin typeface="Arial"/>
                <a:cs typeface="Arial"/>
              </a:rPr>
              <a:t>What school and college staff need to know  ( systems that safeguard e.g. what we are covering in this induction)  </a:t>
            </a:r>
          </a:p>
          <a:p>
            <a:endParaRPr lang="en-GB" b="1" dirty="0">
              <a:latin typeface="Arial" panose="020B0604020202020204" pitchFamily="34" charset="0"/>
              <a:cs typeface="Arial" panose="020B0604020202020204" pitchFamily="34" charset="0"/>
            </a:endParaRPr>
          </a:p>
          <a:p>
            <a:r>
              <a:rPr lang="en-GB" b="1" dirty="0">
                <a:latin typeface="Arial"/>
                <a:cs typeface="Arial"/>
              </a:rPr>
              <a:t>What school and college staff should look out for </a:t>
            </a:r>
          </a:p>
          <a:p>
            <a:pPr marL="285750" indent="-285750">
              <a:buFont typeface="Courier New" panose="02070309020205020404" pitchFamily="49" charset="0"/>
              <a:buChar char="o"/>
            </a:pPr>
            <a:r>
              <a:rPr lang="en-GB" dirty="0">
                <a:latin typeface="Arial"/>
                <a:cs typeface="Arial"/>
              </a:rPr>
              <a:t>Support before statutory intervention </a:t>
            </a:r>
          </a:p>
          <a:p>
            <a:pPr marL="285750" indent="-285750">
              <a:buFont typeface="Courier New" panose="02070309020205020404" pitchFamily="49" charset="0"/>
              <a:buChar char="o"/>
            </a:pPr>
            <a:r>
              <a:rPr lang="en-GB" sz="1600" dirty="0">
                <a:latin typeface="Arial"/>
                <a:cs typeface="Arial"/>
              </a:rPr>
              <a:t>Abuse, neglect and exploitation</a:t>
            </a:r>
          </a:p>
          <a:p>
            <a:pPr marL="285750" indent="-285750">
              <a:buFont typeface="Courier New" panose="02070309020205020404" pitchFamily="49" charset="0"/>
              <a:buChar char="o"/>
            </a:pPr>
            <a:r>
              <a:rPr lang="en-GB" sz="1600" dirty="0">
                <a:latin typeface="Arial"/>
                <a:cs typeface="Arial"/>
              </a:rPr>
              <a:t>Indicators of abuse and neglect </a:t>
            </a:r>
          </a:p>
          <a:p>
            <a:pPr marL="285750" indent="-285750">
              <a:buFont typeface="Courier New" panose="02070309020205020404" pitchFamily="49" charset="0"/>
              <a:buChar char="o"/>
            </a:pPr>
            <a:r>
              <a:rPr lang="en-GB" sz="1600" dirty="0">
                <a:latin typeface="Arial"/>
                <a:cs typeface="Arial"/>
              </a:rPr>
              <a:t>Safeguarding issues  ( Annex A) </a:t>
            </a:r>
          </a:p>
          <a:p>
            <a:pPr marL="285750" indent="-285750">
              <a:buFont typeface="Courier New" panose="02070309020205020404" pitchFamily="49" charset="0"/>
              <a:buChar char="o"/>
            </a:pPr>
            <a:r>
              <a:rPr lang="en-GB" sz="1600" dirty="0">
                <a:latin typeface="Arial"/>
                <a:cs typeface="Arial"/>
              </a:rPr>
              <a:t>Child-on-child abuse (including harassment and violence)</a:t>
            </a:r>
          </a:p>
          <a:p>
            <a:pPr marL="285750" indent="-285750">
              <a:buFont typeface="Courier New" panose="02070309020205020404" pitchFamily="49" charset="0"/>
              <a:buChar char="o"/>
            </a:pPr>
            <a:r>
              <a:rPr lang="en-GB" sz="1600" dirty="0">
                <a:latin typeface="Arial"/>
                <a:cs typeface="Arial"/>
              </a:rPr>
              <a:t>Child criminal exploitation (CCE) and child sexual exploitation (CSE) </a:t>
            </a:r>
          </a:p>
          <a:p>
            <a:pPr marL="285750" indent="-285750">
              <a:buFont typeface="Courier New" panose="02070309020205020404" pitchFamily="49" charset="0"/>
              <a:buChar char="o"/>
            </a:pPr>
            <a:r>
              <a:rPr lang="en-GB" sz="1600" dirty="0">
                <a:latin typeface="Arial"/>
                <a:cs typeface="Arial"/>
              </a:rPr>
              <a:t>Child criminal exploitation (CCE)</a:t>
            </a:r>
          </a:p>
          <a:p>
            <a:pPr marL="285750" indent="-285750">
              <a:buFont typeface="Courier New" panose="02070309020205020404" pitchFamily="49" charset="0"/>
              <a:buChar char="o"/>
            </a:pPr>
            <a:r>
              <a:rPr lang="en-GB" sz="1600" dirty="0">
                <a:latin typeface="Arial"/>
                <a:cs typeface="Arial"/>
              </a:rPr>
              <a:t>Child sexual exploitation (CSE) </a:t>
            </a:r>
          </a:p>
          <a:p>
            <a:pPr marL="285750" indent="-285750">
              <a:buFont typeface="Courier New" panose="02070309020205020404" pitchFamily="49" charset="0"/>
              <a:buChar char="o"/>
            </a:pPr>
            <a:r>
              <a:rPr lang="en-GB" sz="1600" dirty="0">
                <a:latin typeface="Arial"/>
                <a:cs typeface="Arial"/>
              </a:rPr>
              <a:t>Domestic abuse </a:t>
            </a:r>
          </a:p>
          <a:p>
            <a:pPr marL="285750" indent="-285750">
              <a:buFont typeface="Courier New" panose="02070309020205020404" pitchFamily="49" charset="0"/>
              <a:buChar char="o"/>
            </a:pPr>
            <a:r>
              <a:rPr lang="en-GB" sz="1600" dirty="0">
                <a:latin typeface="Arial"/>
                <a:cs typeface="Arial"/>
              </a:rPr>
              <a:t>Female genital mutilation (FGM) </a:t>
            </a:r>
          </a:p>
          <a:p>
            <a:pPr marL="285750" indent="-285750">
              <a:buFont typeface="Courier New" panose="02070309020205020404" pitchFamily="49" charset="0"/>
              <a:buChar char="o"/>
            </a:pPr>
            <a:r>
              <a:rPr lang="en-GB" sz="1600" dirty="0">
                <a:latin typeface="Arial"/>
                <a:cs typeface="Arial"/>
              </a:rPr>
              <a:t>Mental health </a:t>
            </a:r>
          </a:p>
          <a:p>
            <a:pPr marL="285750" indent="-285750">
              <a:buFont typeface="Courier New" panose="02070309020205020404" pitchFamily="49" charset="0"/>
              <a:buChar char="o"/>
            </a:pPr>
            <a:r>
              <a:rPr lang="en-GB" sz="1600" dirty="0">
                <a:latin typeface="Arial"/>
                <a:cs typeface="Arial"/>
              </a:rPr>
              <a:t>Serious violence </a:t>
            </a:r>
          </a:p>
        </p:txBody>
      </p:sp>
      <p:sp>
        <p:nvSpPr>
          <p:cNvPr id="10" name="TextBox 9">
            <a:extLst>
              <a:ext uri="{FF2B5EF4-FFF2-40B4-BE49-F238E27FC236}">
                <a16:creationId xmlns:a16="http://schemas.microsoft.com/office/drawing/2014/main" id="{06B72E3E-94E8-E553-C393-9D5A4D59DEDA}"/>
              </a:ext>
            </a:extLst>
          </p:cNvPr>
          <p:cNvSpPr txBox="1">
            <a:spLocks noGrp="1" noRot="1" noMove="1" noResize="1" noEditPoints="1" noAdjustHandles="1" noChangeArrowheads="1" noChangeShapeType="1"/>
          </p:cNvSpPr>
          <p:nvPr/>
        </p:nvSpPr>
        <p:spPr>
          <a:xfrm>
            <a:off x="6537743" y="2610683"/>
            <a:ext cx="5192486" cy="3785652"/>
          </a:xfrm>
          <a:prstGeom prst="rect">
            <a:avLst/>
          </a:prstGeom>
          <a:noFill/>
        </p:spPr>
        <p:txBody>
          <a:bodyPr wrap="square" lIns="91440" tIns="45720" rIns="91440" bIns="45720" anchor="t">
            <a:spAutoFit/>
          </a:bodyPr>
          <a:lstStyle/>
          <a:p>
            <a:r>
              <a:rPr lang="en-GB" sz="1600" b="1" dirty="0">
                <a:latin typeface="Arial"/>
                <a:cs typeface="Arial"/>
              </a:rPr>
              <a:t>What school and college staff should do if they have concerns about a child </a:t>
            </a:r>
          </a:p>
          <a:p>
            <a:pPr marL="285750" indent="-285750">
              <a:buFont typeface="Courier New" panose="02070309020205020404" pitchFamily="49" charset="0"/>
              <a:buChar char="o"/>
            </a:pPr>
            <a:r>
              <a:rPr lang="en-GB" sz="1600" dirty="0">
                <a:latin typeface="Arial"/>
                <a:cs typeface="Arial"/>
              </a:rPr>
              <a:t>Community-based Early Help assessment </a:t>
            </a:r>
          </a:p>
          <a:p>
            <a:pPr marL="285750" indent="-285750">
              <a:buFont typeface="Courier New" panose="02070309020205020404" pitchFamily="49" charset="0"/>
              <a:buChar char="o"/>
            </a:pPr>
            <a:r>
              <a:rPr lang="en-GB" sz="1600" dirty="0">
                <a:latin typeface="Arial"/>
                <a:cs typeface="Arial"/>
              </a:rPr>
              <a:t>Statutory children’s social care assessments and services </a:t>
            </a:r>
          </a:p>
          <a:p>
            <a:pPr marL="285750" indent="-285750">
              <a:buFont typeface="Courier New" panose="02070309020205020404" pitchFamily="49" charset="0"/>
              <a:buChar char="o"/>
            </a:pPr>
            <a:r>
              <a:rPr lang="en-GB" sz="1600" dirty="0">
                <a:latin typeface="Arial"/>
                <a:cs typeface="Arial"/>
              </a:rPr>
              <a:t>Record keeping </a:t>
            </a:r>
          </a:p>
          <a:p>
            <a:pPr marL="285750" indent="-285750">
              <a:buFont typeface="Courier New" panose="02070309020205020404" pitchFamily="49" charset="0"/>
              <a:buChar char="o"/>
            </a:pPr>
            <a:r>
              <a:rPr lang="en-GB" sz="1600" dirty="0">
                <a:latin typeface="Arial"/>
                <a:cs typeface="Arial"/>
              </a:rPr>
              <a:t>Why is all of this important? </a:t>
            </a:r>
          </a:p>
          <a:p>
            <a:endParaRPr lang="en-GB" sz="1600" b="1" dirty="0">
              <a:latin typeface="Arial" panose="020B0604020202020204" pitchFamily="34" charset="0"/>
              <a:cs typeface="Arial" panose="020B0604020202020204" pitchFamily="34" charset="0"/>
            </a:endParaRPr>
          </a:p>
          <a:p>
            <a:r>
              <a:rPr lang="en-GB" sz="1600" b="1" dirty="0">
                <a:latin typeface="Arial"/>
                <a:cs typeface="Arial"/>
              </a:rPr>
              <a:t>What school and college staff should do if they have a safeguarding concern or an allegation about another staff member </a:t>
            </a:r>
          </a:p>
          <a:p>
            <a:endParaRPr lang="en-GB" sz="1600" b="1" dirty="0">
              <a:latin typeface="Arial" panose="020B0604020202020204" pitchFamily="34" charset="0"/>
              <a:cs typeface="Arial" panose="020B0604020202020204" pitchFamily="34" charset="0"/>
            </a:endParaRPr>
          </a:p>
          <a:p>
            <a:r>
              <a:rPr lang="en-GB" sz="1600" b="1" dirty="0">
                <a:latin typeface="Arial"/>
                <a:cs typeface="Arial"/>
              </a:rPr>
              <a:t>What school or college staff should do if they have concerns about safeguarding practices within the school or college</a:t>
            </a:r>
          </a:p>
        </p:txBody>
      </p:sp>
      <p:pic>
        <p:nvPicPr>
          <p:cNvPr id="17" name="Picture 16">
            <a:hlinkClick r:id="rId3"/>
            <a:extLst>
              <a:ext uri="{FF2B5EF4-FFF2-40B4-BE49-F238E27FC236}">
                <a16:creationId xmlns:a16="http://schemas.microsoft.com/office/drawing/2014/main" id="{C8EC02DD-2FF1-372E-4CF1-4B8661125606}"/>
              </a:ext>
            </a:extLst>
          </p:cNvPr>
          <p:cNvPicPr>
            <a:picLocks noGrp="1" noRot="1" noMove="1" noResize="1" noEditPoints="1" noAdjustHandles="1" noChangeArrowheads="1" noChangeShapeType="1" noCrop="1"/>
          </p:cNvPicPr>
          <p:nvPr/>
        </p:nvPicPr>
        <p:blipFill>
          <a:blip r:embed="rId4"/>
          <a:stretch>
            <a:fillRect/>
          </a:stretch>
        </p:blipFill>
        <p:spPr>
          <a:xfrm>
            <a:off x="9756722" y="111114"/>
            <a:ext cx="1700492" cy="2499332"/>
          </a:xfrm>
          <a:prstGeom prst="rect">
            <a:avLst/>
          </a:prstGeom>
        </p:spPr>
      </p:pic>
    </p:spTree>
    <p:extLst>
      <p:ext uri="{BB962C8B-B14F-4D97-AF65-F5344CB8AC3E}">
        <p14:creationId xmlns:p14="http://schemas.microsoft.com/office/powerpoint/2010/main" val="1267791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3562A945-693F-685B-A304-6111F90F73D1}"/>
              </a:ext>
            </a:extLst>
          </p:cNvPr>
          <p:cNvGrpSpPr/>
          <p:nvPr/>
        </p:nvGrpSpPr>
        <p:grpSpPr>
          <a:xfrm>
            <a:off x="437697" y="901604"/>
            <a:ext cx="11316605" cy="851400"/>
            <a:chOff x="437697" y="990899"/>
            <a:chExt cx="11316605" cy="851400"/>
          </a:xfrm>
        </p:grpSpPr>
        <p:grpSp>
          <p:nvGrpSpPr>
            <p:cNvPr id="14" name="Group 13">
              <a:extLst>
                <a:ext uri="{FF2B5EF4-FFF2-40B4-BE49-F238E27FC236}">
                  <a16:creationId xmlns:a16="http://schemas.microsoft.com/office/drawing/2014/main" id="{8743D72D-C7E8-F225-330E-07D37BF6B79E}"/>
                </a:ext>
              </a:extLst>
            </p:cNvPr>
            <p:cNvGrpSpPr/>
            <p:nvPr/>
          </p:nvGrpSpPr>
          <p:grpSpPr>
            <a:xfrm>
              <a:off x="437697" y="990899"/>
              <a:ext cx="2829151" cy="851400"/>
              <a:chOff x="0" y="15475"/>
              <a:chExt cx="2829151" cy="851400"/>
            </a:xfrm>
          </p:grpSpPr>
          <p:sp>
            <p:nvSpPr>
              <p:cNvPr id="19" name="Rectangle 18">
                <a:extLst>
                  <a:ext uri="{FF2B5EF4-FFF2-40B4-BE49-F238E27FC236}">
                    <a16:creationId xmlns:a16="http://schemas.microsoft.com/office/drawing/2014/main" id="{44E0A06D-1EC4-2E41-2290-BF75B1F77266}"/>
                  </a:ext>
                </a:extLst>
              </p:cNvPr>
              <p:cNvSpPr/>
              <p:nvPr/>
            </p:nvSpPr>
            <p:spPr>
              <a:xfrm>
                <a:off x="0" y="15475"/>
                <a:ext cx="2829151" cy="851400"/>
              </a:xfrm>
              <a:prstGeom prst="rect">
                <a:avLst/>
              </a:prstGeom>
              <a:ln>
                <a:noFill/>
              </a:ln>
            </p:spPr>
            <p:style>
              <a:lnRef idx="0">
                <a:scrgbClr r="0" g="0" b="0"/>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solidFill>
                    <a:srgbClr val="1B203D"/>
                  </a:solidFill>
                </a:endParaRPr>
              </a:p>
            </p:txBody>
          </p:sp>
          <p:sp>
            <p:nvSpPr>
              <p:cNvPr id="20" name="TextBox 19">
                <a:extLst>
                  <a:ext uri="{FF2B5EF4-FFF2-40B4-BE49-F238E27FC236}">
                    <a16:creationId xmlns:a16="http://schemas.microsoft.com/office/drawing/2014/main" id="{A2791DA6-D11B-9C40-A8CE-D09349148B11}"/>
                  </a:ext>
                </a:extLst>
              </p:cNvPr>
              <p:cNvSpPr txBox="1"/>
              <p:nvPr/>
            </p:nvSpPr>
            <p:spPr>
              <a:xfrm>
                <a:off x="0" y="15475"/>
                <a:ext cx="2829151" cy="8514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8016" tIns="45720" rIns="128016" bIns="45720" numCol="1" spcCol="1270" anchor="ctr" anchorCtr="0">
                <a:noAutofit/>
              </a:bodyPr>
              <a:lstStyle/>
              <a:p>
                <a:pPr marL="0" lvl="0" indent="0" algn="r" defTabSz="800100">
                  <a:lnSpc>
                    <a:spcPct val="90000"/>
                  </a:lnSpc>
                  <a:spcBef>
                    <a:spcPct val="0"/>
                  </a:spcBef>
                  <a:spcAft>
                    <a:spcPct val="35000"/>
                  </a:spcAft>
                  <a:buNone/>
                </a:pPr>
                <a:r>
                  <a:rPr lang="en-GB" sz="2000" b="1" kern="1200" dirty="0">
                    <a:solidFill>
                      <a:schemeClr val="tx1"/>
                    </a:solidFill>
                    <a:latin typeface="Arial"/>
                    <a:cs typeface="Arial"/>
                  </a:rPr>
                  <a:t>Early Help and support </a:t>
                </a:r>
              </a:p>
            </p:txBody>
          </p:sp>
        </p:grpSp>
        <p:sp>
          <p:nvSpPr>
            <p:cNvPr id="15" name="Left Brace 14">
              <a:extLst>
                <a:ext uri="{FF2B5EF4-FFF2-40B4-BE49-F238E27FC236}">
                  <a16:creationId xmlns:a16="http://schemas.microsoft.com/office/drawing/2014/main" id="{69056B9A-CC4A-C26C-3C04-085F6950B905}"/>
                </a:ext>
              </a:extLst>
            </p:cNvPr>
            <p:cNvSpPr/>
            <p:nvPr/>
          </p:nvSpPr>
          <p:spPr>
            <a:xfrm>
              <a:off x="3266848" y="990899"/>
              <a:ext cx="565830" cy="851400"/>
            </a:xfrm>
            <a:prstGeom prst="leftBrace">
              <a:avLst>
                <a:gd name="adj1" fmla="val 35000"/>
                <a:gd name="adj2" fmla="val 50000"/>
              </a:avLst>
            </a:prstGeom>
            <a:solidFill>
              <a:srgbClr val="0B5258"/>
            </a:solidFill>
            <a:ln>
              <a:solidFill>
                <a:srgbClr val="0B5258"/>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solidFill>
                  <a:srgbClr val="1B203D"/>
                </a:solidFill>
              </a:endParaRPr>
            </a:p>
          </p:txBody>
        </p:sp>
        <p:grpSp>
          <p:nvGrpSpPr>
            <p:cNvPr id="16" name="Group 15">
              <a:extLst>
                <a:ext uri="{FF2B5EF4-FFF2-40B4-BE49-F238E27FC236}">
                  <a16:creationId xmlns:a16="http://schemas.microsoft.com/office/drawing/2014/main" id="{A12EBA6E-E00E-6F26-024C-0E73E503B3E0}"/>
                </a:ext>
              </a:extLst>
            </p:cNvPr>
            <p:cNvGrpSpPr/>
            <p:nvPr/>
          </p:nvGrpSpPr>
          <p:grpSpPr>
            <a:xfrm>
              <a:off x="4059010" y="990899"/>
              <a:ext cx="7695292" cy="851400"/>
              <a:chOff x="3621313" y="15475"/>
              <a:chExt cx="7695292" cy="851400"/>
            </a:xfrm>
          </p:grpSpPr>
          <p:sp>
            <p:nvSpPr>
              <p:cNvPr id="17" name="Rectangle 16">
                <a:extLst>
                  <a:ext uri="{FF2B5EF4-FFF2-40B4-BE49-F238E27FC236}">
                    <a16:creationId xmlns:a16="http://schemas.microsoft.com/office/drawing/2014/main" id="{4D95ACC8-3E91-B65D-06F8-E0F286904291}"/>
                  </a:ext>
                </a:extLst>
              </p:cNvPr>
              <p:cNvSpPr/>
              <p:nvPr/>
            </p:nvSpPr>
            <p:spPr>
              <a:xfrm>
                <a:off x="3621313" y="15475"/>
                <a:ext cx="7695292" cy="851400"/>
              </a:xfrm>
              <a:prstGeom prst="rect">
                <a:avLst/>
              </a:prstGeom>
              <a:solidFill>
                <a:srgbClr val="CACC7F"/>
              </a:solidFill>
              <a:ln>
                <a:solidFill>
                  <a:srgbClr val="CACC7F"/>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a:solidFill>
                    <a:srgbClr val="1B203D"/>
                  </a:solidFill>
                </a:endParaRPr>
              </a:p>
            </p:txBody>
          </p:sp>
          <p:sp>
            <p:nvSpPr>
              <p:cNvPr id="18" name="TextBox 17">
                <a:extLst>
                  <a:ext uri="{FF2B5EF4-FFF2-40B4-BE49-F238E27FC236}">
                    <a16:creationId xmlns:a16="http://schemas.microsoft.com/office/drawing/2014/main" id="{830D5C17-5415-BA26-6519-C6E85362188D}"/>
                  </a:ext>
                </a:extLst>
              </p:cNvPr>
              <p:cNvSpPr txBox="1"/>
              <p:nvPr/>
            </p:nvSpPr>
            <p:spPr>
              <a:xfrm>
                <a:off x="3621313" y="15475"/>
                <a:ext cx="7695292" cy="851400"/>
              </a:xfrm>
              <a:prstGeom prst="rect">
                <a:avLst/>
              </a:prstGeom>
              <a:solidFill>
                <a:schemeClr val="bg1"/>
              </a:solidFill>
              <a:ln w="28575">
                <a:solidFill>
                  <a:srgbClr val="0B5258"/>
                </a:solid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GB" sz="1800" kern="1200">
                    <a:solidFill>
                      <a:schemeClr val="tx1"/>
                    </a:solidFill>
                    <a:latin typeface="Arial"/>
                    <a:cs typeface="Arial"/>
                  </a:rPr>
                  <a:t>Providing help and support to meet the needs of children as soon as problems emerge</a:t>
                </a:r>
              </a:p>
            </p:txBody>
          </p:sp>
        </p:grpSp>
      </p:grpSp>
      <p:grpSp>
        <p:nvGrpSpPr>
          <p:cNvPr id="21" name="Group 20">
            <a:extLst>
              <a:ext uri="{FF2B5EF4-FFF2-40B4-BE49-F238E27FC236}">
                <a16:creationId xmlns:a16="http://schemas.microsoft.com/office/drawing/2014/main" id="{D6F8906D-DD7B-ECEF-1171-0E00D062B809}"/>
              </a:ext>
            </a:extLst>
          </p:cNvPr>
          <p:cNvGrpSpPr/>
          <p:nvPr/>
        </p:nvGrpSpPr>
        <p:grpSpPr>
          <a:xfrm>
            <a:off x="437697" y="1876523"/>
            <a:ext cx="11316605" cy="851400"/>
            <a:chOff x="437697" y="1997099"/>
            <a:chExt cx="11316605" cy="851400"/>
          </a:xfrm>
        </p:grpSpPr>
        <p:grpSp>
          <p:nvGrpSpPr>
            <p:cNvPr id="22" name="Group 21">
              <a:extLst>
                <a:ext uri="{FF2B5EF4-FFF2-40B4-BE49-F238E27FC236}">
                  <a16:creationId xmlns:a16="http://schemas.microsoft.com/office/drawing/2014/main" id="{8A400225-A2B0-BDE7-845B-3E341472F712}"/>
                </a:ext>
              </a:extLst>
            </p:cNvPr>
            <p:cNvGrpSpPr/>
            <p:nvPr/>
          </p:nvGrpSpPr>
          <p:grpSpPr>
            <a:xfrm>
              <a:off x="437697" y="1997099"/>
              <a:ext cx="2829151" cy="851400"/>
              <a:chOff x="0" y="1021675"/>
              <a:chExt cx="2829151" cy="851400"/>
            </a:xfrm>
          </p:grpSpPr>
          <p:sp>
            <p:nvSpPr>
              <p:cNvPr id="27" name="Rectangle 26">
                <a:extLst>
                  <a:ext uri="{FF2B5EF4-FFF2-40B4-BE49-F238E27FC236}">
                    <a16:creationId xmlns:a16="http://schemas.microsoft.com/office/drawing/2014/main" id="{2B503F74-767F-B572-82C1-51AF5A29D4DD}"/>
                  </a:ext>
                </a:extLst>
              </p:cNvPr>
              <p:cNvSpPr/>
              <p:nvPr/>
            </p:nvSpPr>
            <p:spPr>
              <a:xfrm>
                <a:off x="0" y="1021675"/>
                <a:ext cx="2829151" cy="851400"/>
              </a:xfrm>
              <a:prstGeom prst="rect">
                <a:avLst/>
              </a:prstGeom>
              <a:ln>
                <a:noFill/>
              </a:ln>
            </p:spPr>
            <p:style>
              <a:lnRef idx="0">
                <a:scrgbClr r="0" g="0" b="0"/>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solidFill>
                    <a:srgbClr val="1B203D"/>
                  </a:solidFill>
                </a:endParaRPr>
              </a:p>
            </p:txBody>
          </p:sp>
          <p:sp>
            <p:nvSpPr>
              <p:cNvPr id="28" name="TextBox 27">
                <a:extLst>
                  <a:ext uri="{FF2B5EF4-FFF2-40B4-BE49-F238E27FC236}">
                    <a16:creationId xmlns:a16="http://schemas.microsoft.com/office/drawing/2014/main" id="{DB71F3C4-C5D8-012A-02DE-76119EF67DEE}"/>
                  </a:ext>
                </a:extLst>
              </p:cNvPr>
              <p:cNvSpPr txBox="1"/>
              <p:nvPr/>
            </p:nvSpPr>
            <p:spPr>
              <a:xfrm>
                <a:off x="0" y="1021675"/>
                <a:ext cx="2829151" cy="8514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8016" tIns="45720" rIns="128016" bIns="45720" numCol="1" spcCol="1270" anchor="ctr" anchorCtr="0">
                <a:noAutofit/>
              </a:bodyPr>
              <a:lstStyle/>
              <a:p>
                <a:pPr marL="0" lvl="0" indent="0" algn="r" defTabSz="800100">
                  <a:lnSpc>
                    <a:spcPct val="90000"/>
                  </a:lnSpc>
                  <a:spcBef>
                    <a:spcPct val="0"/>
                  </a:spcBef>
                  <a:spcAft>
                    <a:spcPct val="35000"/>
                  </a:spcAft>
                  <a:buNone/>
                </a:pPr>
                <a:r>
                  <a:rPr lang="en-GB" sz="2000" b="1" kern="1200" dirty="0">
                    <a:solidFill>
                      <a:schemeClr val="tx1"/>
                    </a:solidFill>
                    <a:latin typeface="Arial"/>
                    <a:cs typeface="Arial"/>
                  </a:rPr>
                  <a:t>Protecting children</a:t>
                </a:r>
                <a:r>
                  <a:rPr lang="en-GB" sz="2000" b="1" kern="1200" dirty="0">
                    <a:solidFill>
                      <a:srgbClr val="1B203D"/>
                    </a:solidFill>
                    <a:latin typeface="Arial"/>
                    <a:cs typeface="Arial"/>
                  </a:rPr>
                  <a:t> </a:t>
                </a:r>
              </a:p>
            </p:txBody>
          </p:sp>
        </p:grpSp>
        <p:sp>
          <p:nvSpPr>
            <p:cNvPr id="23" name="Left Brace 22">
              <a:extLst>
                <a:ext uri="{FF2B5EF4-FFF2-40B4-BE49-F238E27FC236}">
                  <a16:creationId xmlns:a16="http://schemas.microsoft.com/office/drawing/2014/main" id="{1A99EFAE-BAC8-4AD2-5E2C-B707614883B9}"/>
                </a:ext>
              </a:extLst>
            </p:cNvPr>
            <p:cNvSpPr/>
            <p:nvPr/>
          </p:nvSpPr>
          <p:spPr>
            <a:xfrm>
              <a:off x="3266848" y="1997099"/>
              <a:ext cx="565830" cy="851400"/>
            </a:xfrm>
            <a:prstGeom prst="leftBrace">
              <a:avLst>
                <a:gd name="adj1" fmla="val 35000"/>
                <a:gd name="adj2" fmla="val 50000"/>
              </a:avLst>
            </a:prstGeom>
            <a:solidFill>
              <a:srgbClr val="0B5258"/>
            </a:solidFill>
            <a:ln>
              <a:no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solidFill>
                  <a:srgbClr val="1B203D"/>
                </a:solidFill>
              </a:endParaRPr>
            </a:p>
          </p:txBody>
        </p:sp>
        <p:grpSp>
          <p:nvGrpSpPr>
            <p:cNvPr id="24" name="Group 23">
              <a:extLst>
                <a:ext uri="{FF2B5EF4-FFF2-40B4-BE49-F238E27FC236}">
                  <a16:creationId xmlns:a16="http://schemas.microsoft.com/office/drawing/2014/main" id="{881D3C6E-59C8-CD74-BB49-6B59B69AFCB6}"/>
                </a:ext>
              </a:extLst>
            </p:cNvPr>
            <p:cNvGrpSpPr/>
            <p:nvPr/>
          </p:nvGrpSpPr>
          <p:grpSpPr>
            <a:xfrm>
              <a:off x="4059010" y="1997099"/>
              <a:ext cx="7695292" cy="851400"/>
              <a:chOff x="3621313" y="1021675"/>
              <a:chExt cx="7695292" cy="851400"/>
            </a:xfrm>
          </p:grpSpPr>
          <p:sp>
            <p:nvSpPr>
              <p:cNvPr id="25" name="Rectangle 24">
                <a:extLst>
                  <a:ext uri="{FF2B5EF4-FFF2-40B4-BE49-F238E27FC236}">
                    <a16:creationId xmlns:a16="http://schemas.microsoft.com/office/drawing/2014/main" id="{ACC8DE0C-582A-C77B-BC52-69C6E342964C}"/>
                  </a:ext>
                </a:extLst>
              </p:cNvPr>
              <p:cNvSpPr/>
              <p:nvPr/>
            </p:nvSpPr>
            <p:spPr>
              <a:xfrm>
                <a:off x="3621313" y="1021675"/>
                <a:ext cx="7695292" cy="851400"/>
              </a:xfrm>
              <a:prstGeom prst="rect">
                <a:avLst/>
              </a:prstGeom>
              <a:solidFill>
                <a:srgbClr val="CACC7F"/>
              </a:solidFill>
              <a:ln>
                <a:solidFill>
                  <a:srgbClr val="CACC7F"/>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a:solidFill>
                    <a:srgbClr val="1B203D"/>
                  </a:solidFill>
                </a:endParaRPr>
              </a:p>
            </p:txBody>
          </p:sp>
          <p:sp>
            <p:nvSpPr>
              <p:cNvPr id="26" name="TextBox 25">
                <a:extLst>
                  <a:ext uri="{FF2B5EF4-FFF2-40B4-BE49-F238E27FC236}">
                    <a16:creationId xmlns:a16="http://schemas.microsoft.com/office/drawing/2014/main" id="{66C6AA9A-8291-47CC-C609-D0618F77A09B}"/>
                  </a:ext>
                </a:extLst>
              </p:cNvPr>
              <p:cNvSpPr txBox="1"/>
              <p:nvPr/>
            </p:nvSpPr>
            <p:spPr>
              <a:xfrm>
                <a:off x="3621313" y="1021675"/>
                <a:ext cx="7695292" cy="851400"/>
              </a:xfrm>
              <a:prstGeom prst="rect">
                <a:avLst/>
              </a:prstGeom>
              <a:solidFill>
                <a:schemeClr val="bg1"/>
              </a:solidFill>
              <a:ln w="28575">
                <a:solidFill>
                  <a:srgbClr val="0B5258"/>
                </a:solid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GB" sz="1800" kern="1200">
                    <a:solidFill>
                      <a:schemeClr val="tx1"/>
                    </a:solidFill>
                    <a:latin typeface="Arial"/>
                    <a:cs typeface="Arial"/>
                  </a:rPr>
                  <a:t>Protecting children from maltreatment, whether that is within or outside the home, including online </a:t>
                </a:r>
              </a:p>
            </p:txBody>
          </p:sp>
        </p:grpSp>
      </p:grpSp>
      <p:grpSp>
        <p:nvGrpSpPr>
          <p:cNvPr id="29" name="Group 28">
            <a:extLst>
              <a:ext uri="{FF2B5EF4-FFF2-40B4-BE49-F238E27FC236}">
                <a16:creationId xmlns:a16="http://schemas.microsoft.com/office/drawing/2014/main" id="{8DBBF20F-101B-8D9A-0480-270453CE818E}"/>
              </a:ext>
            </a:extLst>
          </p:cNvPr>
          <p:cNvGrpSpPr/>
          <p:nvPr/>
        </p:nvGrpSpPr>
        <p:grpSpPr>
          <a:xfrm>
            <a:off x="437697" y="2882724"/>
            <a:ext cx="11316605" cy="851400"/>
            <a:chOff x="437697" y="3003300"/>
            <a:chExt cx="11316605" cy="851400"/>
          </a:xfrm>
        </p:grpSpPr>
        <p:grpSp>
          <p:nvGrpSpPr>
            <p:cNvPr id="30" name="Group 29">
              <a:extLst>
                <a:ext uri="{FF2B5EF4-FFF2-40B4-BE49-F238E27FC236}">
                  <a16:creationId xmlns:a16="http://schemas.microsoft.com/office/drawing/2014/main" id="{62D2A9A7-17E1-A32E-21A7-E5109DACC243}"/>
                </a:ext>
              </a:extLst>
            </p:cNvPr>
            <p:cNvGrpSpPr/>
            <p:nvPr/>
          </p:nvGrpSpPr>
          <p:grpSpPr>
            <a:xfrm>
              <a:off x="437697" y="3003300"/>
              <a:ext cx="2829151" cy="851400"/>
              <a:chOff x="0" y="2027876"/>
              <a:chExt cx="2829151" cy="851400"/>
            </a:xfrm>
          </p:grpSpPr>
          <p:sp>
            <p:nvSpPr>
              <p:cNvPr id="35" name="Rectangle 34">
                <a:extLst>
                  <a:ext uri="{FF2B5EF4-FFF2-40B4-BE49-F238E27FC236}">
                    <a16:creationId xmlns:a16="http://schemas.microsoft.com/office/drawing/2014/main" id="{8A7AC6E7-BCD8-4D2C-C079-60B499FCACF9}"/>
                  </a:ext>
                </a:extLst>
              </p:cNvPr>
              <p:cNvSpPr/>
              <p:nvPr/>
            </p:nvSpPr>
            <p:spPr>
              <a:xfrm>
                <a:off x="0" y="2027876"/>
                <a:ext cx="2829151" cy="851400"/>
              </a:xfrm>
              <a:prstGeom prst="rect">
                <a:avLst/>
              </a:prstGeom>
              <a:ln>
                <a:noFill/>
              </a:ln>
            </p:spPr>
            <p:style>
              <a:lnRef idx="0">
                <a:scrgbClr r="0" g="0" b="0"/>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solidFill>
                    <a:srgbClr val="1B203D"/>
                  </a:solidFill>
                </a:endParaRPr>
              </a:p>
            </p:txBody>
          </p:sp>
          <p:sp>
            <p:nvSpPr>
              <p:cNvPr id="36" name="TextBox 35">
                <a:extLst>
                  <a:ext uri="{FF2B5EF4-FFF2-40B4-BE49-F238E27FC236}">
                    <a16:creationId xmlns:a16="http://schemas.microsoft.com/office/drawing/2014/main" id="{321AD872-912F-C9C9-7FC8-41D12F6B820D}"/>
                  </a:ext>
                </a:extLst>
              </p:cNvPr>
              <p:cNvSpPr txBox="1"/>
              <p:nvPr/>
            </p:nvSpPr>
            <p:spPr>
              <a:xfrm>
                <a:off x="0" y="2027876"/>
                <a:ext cx="2829151" cy="8514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8016" tIns="45720" rIns="128016" bIns="45720" numCol="1" spcCol="1270" anchor="ctr" anchorCtr="0">
                <a:noAutofit/>
              </a:bodyPr>
              <a:lstStyle/>
              <a:p>
                <a:pPr marL="0" lvl="0" indent="0" algn="r" defTabSz="800100">
                  <a:lnSpc>
                    <a:spcPct val="90000"/>
                  </a:lnSpc>
                  <a:spcBef>
                    <a:spcPct val="0"/>
                  </a:spcBef>
                  <a:spcAft>
                    <a:spcPct val="35000"/>
                  </a:spcAft>
                  <a:buNone/>
                </a:pPr>
                <a:r>
                  <a:rPr lang="en-GB" sz="2000" b="1" kern="1200" dirty="0">
                    <a:solidFill>
                      <a:schemeClr val="tx1"/>
                    </a:solidFill>
                    <a:latin typeface="Arial"/>
                    <a:cs typeface="Arial"/>
                  </a:rPr>
                  <a:t>Preventing harm</a:t>
                </a:r>
              </a:p>
            </p:txBody>
          </p:sp>
        </p:grpSp>
        <p:sp>
          <p:nvSpPr>
            <p:cNvPr id="31" name="Left Brace 30">
              <a:extLst>
                <a:ext uri="{FF2B5EF4-FFF2-40B4-BE49-F238E27FC236}">
                  <a16:creationId xmlns:a16="http://schemas.microsoft.com/office/drawing/2014/main" id="{48C1A106-0B90-44BB-E71A-00AD5C401987}"/>
                </a:ext>
              </a:extLst>
            </p:cNvPr>
            <p:cNvSpPr/>
            <p:nvPr/>
          </p:nvSpPr>
          <p:spPr>
            <a:xfrm>
              <a:off x="3266848" y="3003300"/>
              <a:ext cx="565830" cy="851400"/>
            </a:xfrm>
            <a:prstGeom prst="leftBrace">
              <a:avLst>
                <a:gd name="adj1" fmla="val 35000"/>
                <a:gd name="adj2" fmla="val 50000"/>
              </a:avLst>
            </a:prstGeom>
            <a:solidFill>
              <a:srgbClr val="0B5258"/>
            </a:solidFill>
            <a:ln>
              <a:no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solidFill>
                  <a:srgbClr val="1B203D"/>
                </a:solidFill>
              </a:endParaRPr>
            </a:p>
          </p:txBody>
        </p:sp>
        <p:grpSp>
          <p:nvGrpSpPr>
            <p:cNvPr id="32" name="Group 31">
              <a:extLst>
                <a:ext uri="{FF2B5EF4-FFF2-40B4-BE49-F238E27FC236}">
                  <a16:creationId xmlns:a16="http://schemas.microsoft.com/office/drawing/2014/main" id="{4808E758-AB49-B641-19C9-20F0A9AFA859}"/>
                </a:ext>
              </a:extLst>
            </p:cNvPr>
            <p:cNvGrpSpPr/>
            <p:nvPr/>
          </p:nvGrpSpPr>
          <p:grpSpPr>
            <a:xfrm>
              <a:off x="4059010" y="3003300"/>
              <a:ext cx="7695292" cy="851400"/>
              <a:chOff x="3621313" y="2027876"/>
              <a:chExt cx="7695292" cy="851400"/>
            </a:xfrm>
          </p:grpSpPr>
          <p:sp>
            <p:nvSpPr>
              <p:cNvPr id="33" name="Rectangle 32">
                <a:extLst>
                  <a:ext uri="{FF2B5EF4-FFF2-40B4-BE49-F238E27FC236}">
                    <a16:creationId xmlns:a16="http://schemas.microsoft.com/office/drawing/2014/main" id="{3AA9238B-F5D9-A59E-8D0D-91DE5B8A7B7F}"/>
                  </a:ext>
                </a:extLst>
              </p:cNvPr>
              <p:cNvSpPr/>
              <p:nvPr/>
            </p:nvSpPr>
            <p:spPr>
              <a:xfrm>
                <a:off x="3621313" y="2027876"/>
                <a:ext cx="7695292" cy="851400"/>
              </a:xfrm>
              <a:prstGeom prst="rect">
                <a:avLst/>
              </a:prstGeom>
              <a:solidFill>
                <a:srgbClr val="CACC7F"/>
              </a:solidFill>
              <a:ln>
                <a:solidFill>
                  <a:srgbClr val="CACC7F"/>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a:solidFill>
                    <a:srgbClr val="1B203D"/>
                  </a:solidFill>
                </a:endParaRPr>
              </a:p>
            </p:txBody>
          </p:sp>
          <p:sp>
            <p:nvSpPr>
              <p:cNvPr id="34" name="TextBox 33">
                <a:extLst>
                  <a:ext uri="{FF2B5EF4-FFF2-40B4-BE49-F238E27FC236}">
                    <a16:creationId xmlns:a16="http://schemas.microsoft.com/office/drawing/2014/main" id="{87DE2325-462E-60F5-89B4-6A247E0D9EF4}"/>
                  </a:ext>
                </a:extLst>
              </p:cNvPr>
              <p:cNvSpPr txBox="1"/>
              <p:nvPr/>
            </p:nvSpPr>
            <p:spPr>
              <a:xfrm>
                <a:off x="3621313" y="2027876"/>
                <a:ext cx="7695292" cy="851400"/>
              </a:xfrm>
              <a:prstGeom prst="rect">
                <a:avLst/>
              </a:prstGeom>
              <a:solidFill>
                <a:schemeClr val="bg1"/>
              </a:solidFill>
              <a:ln w="28575">
                <a:solidFill>
                  <a:srgbClr val="0B5258"/>
                </a:solid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GB" sz="1800" kern="1200">
                    <a:solidFill>
                      <a:schemeClr val="tx1"/>
                    </a:solidFill>
                    <a:latin typeface="Arial"/>
                    <a:cs typeface="Arial"/>
                  </a:rPr>
                  <a:t>Preventing impairment of children’s mental and physical health or development</a:t>
                </a:r>
              </a:p>
            </p:txBody>
          </p:sp>
        </p:grpSp>
      </p:grpSp>
      <p:grpSp>
        <p:nvGrpSpPr>
          <p:cNvPr id="37" name="Group 36">
            <a:extLst>
              <a:ext uri="{FF2B5EF4-FFF2-40B4-BE49-F238E27FC236}">
                <a16:creationId xmlns:a16="http://schemas.microsoft.com/office/drawing/2014/main" id="{C5C4D88D-83D5-765D-97D3-05864BAEF0A8}"/>
              </a:ext>
            </a:extLst>
          </p:cNvPr>
          <p:cNvGrpSpPr/>
          <p:nvPr/>
        </p:nvGrpSpPr>
        <p:grpSpPr>
          <a:xfrm>
            <a:off x="437697" y="3888924"/>
            <a:ext cx="11316605" cy="851400"/>
            <a:chOff x="437697" y="4009500"/>
            <a:chExt cx="11316605" cy="851400"/>
          </a:xfrm>
        </p:grpSpPr>
        <p:grpSp>
          <p:nvGrpSpPr>
            <p:cNvPr id="38" name="Group 37">
              <a:extLst>
                <a:ext uri="{FF2B5EF4-FFF2-40B4-BE49-F238E27FC236}">
                  <a16:creationId xmlns:a16="http://schemas.microsoft.com/office/drawing/2014/main" id="{34FAA387-8341-9894-130D-3673CCCC8094}"/>
                </a:ext>
              </a:extLst>
            </p:cNvPr>
            <p:cNvGrpSpPr/>
            <p:nvPr/>
          </p:nvGrpSpPr>
          <p:grpSpPr>
            <a:xfrm>
              <a:off x="437697" y="4009500"/>
              <a:ext cx="2829151" cy="851400"/>
              <a:chOff x="0" y="3034076"/>
              <a:chExt cx="2829151" cy="851400"/>
            </a:xfrm>
          </p:grpSpPr>
          <p:sp>
            <p:nvSpPr>
              <p:cNvPr id="43" name="Rectangle 42">
                <a:extLst>
                  <a:ext uri="{FF2B5EF4-FFF2-40B4-BE49-F238E27FC236}">
                    <a16:creationId xmlns:a16="http://schemas.microsoft.com/office/drawing/2014/main" id="{D8C39AF6-F714-2B88-3F80-A1F667902334}"/>
                  </a:ext>
                </a:extLst>
              </p:cNvPr>
              <p:cNvSpPr/>
              <p:nvPr/>
            </p:nvSpPr>
            <p:spPr>
              <a:xfrm>
                <a:off x="0" y="3034076"/>
                <a:ext cx="2829151" cy="851400"/>
              </a:xfrm>
              <a:prstGeom prst="rect">
                <a:avLst/>
              </a:prstGeom>
              <a:ln>
                <a:noFill/>
              </a:ln>
            </p:spPr>
            <p:style>
              <a:lnRef idx="0">
                <a:scrgbClr r="0" g="0" b="0"/>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solidFill>
                    <a:srgbClr val="1B203D"/>
                  </a:solidFill>
                </a:endParaRPr>
              </a:p>
            </p:txBody>
          </p:sp>
          <p:sp>
            <p:nvSpPr>
              <p:cNvPr id="44" name="TextBox 43">
                <a:extLst>
                  <a:ext uri="{FF2B5EF4-FFF2-40B4-BE49-F238E27FC236}">
                    <a16:creationId xmlns:a16="http://schemas.microsoft.com/office/drawing/2014/main" id="{FA67ACCB-0975-03F9-DA48-60258C5BFAFE}"/>
                  </a:ext>
                </a:extLst>
              </p:cNvPr>
              <p:cNvSpPr txBox="1"/>
              <p:nvPr/>
            </p:nvSpPr>
            <p:spPr>
              <a:xfrm>
                <a:off x="0" y="3034076"/>
                <a:ext cx="2829151" cy="8514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8016" tIns="45720" rIns="128016" bIns="45720" numCol="1" spcCol="1270" anchor="ctr" anchorCtr="0">
                <a:noAutofit/>
              </a:bodyPr>
              <a:lstStyle/>
              <a:p>
                <a:pPr marL="0" lvl="0" indent="0" algn="r" defTabSz="800100">
                  <a:lnSpc>
                    <a:spcPct val="90000"/>
                  </a:lnSpc>
                  <a:spcBef>
                    <a:spcPct val="0"/>
                  </a:spcBef>
                  <a:spcAft>
                    <a:spcPct val="35000"/>
                  </a:spcAft>
                  <a:buNone/>
                </a:pPr>
                <a:r>
                  <a:rPr lang="en-GB" sz="2000" b="1" kern="1200" dirty="0">
                    <a:solidFill>
                      <a:schemeClr val="tx1"/>
                    </a:solidFill>
                    <a:latin typeface="Arial"/>
                    <a:cs typeface="Arial"/>
                  </a:rPr>
                  <a:t>Safe care</a:t>
                </a:r>
              </a:p>
            </p:txBody>
          </p:sp>
        </p:grpSp>
        <p:sp>
          <p:nvSpPr>
            <p:cNvPr id="39" name="Left Brace 38">
              <a:extLst>
                <a:ext uri="{FF2B5EF4-FFF2-40B4-BE49-F238E27FC236}">
                  <a16:creationId xmlns:a16="http://schemas.microsoft.com/office/drawing/2014/main" id="{99A87519-CF59-6AD9-59C7-96D65840BF9E}"/>
                </a:ext>
              </a:extLst>
            </p:cNvPr>
            <p:cNvSpPr/>
            <p:nvPr/>
          </p:nvSpPr>
          <p:spPr>
            <a:xfrm>
              <a:off x="3266848" y="4009500"/>
              <a:ext cx="565830" cy="851400"/>
            </a:xfrm>
            <a:prstGeom prst="leftBrace">
              <a:avLst>
                <a:gd name="adj1" fmla="val 35000"/>
                <a:gd name="adj2" fmla="val 50000"/>
              </a:avLst>
            </a:prstGeom>
            <a:solidFill>
              <a:srgbClr val="0B5258"/>
            </a:solidFill>
            <a:ln>
              <a:no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solidFill>
                  <a:srgbClr val="1B203D"/>
                </a:solidFill>
              </a:endParaRPr>
            </a:p>
          </p:txBody>
        </p:sp>
        <p:grpSp>
          <p:nvGrpSpPr>
            <p:cNvPr id="40" name="Group 39">
              <a:extLst>
                <a:ext uri="{FF2B5EF4-FFF2-40B4-BE49-F238E27FC236}">
                  <a16:creationId xmlns:a16="http://schemas.microsoft.com/office/drawing/2014/main" id="{2CCB8864-D192-079A-CEDF-029714402A35}"/>
                </a:ext>
              </a:extLst>
            </p:cNvPr>
            <p:cNvGrpSpPr/>
            <p:nvPr/>
          </p:nvGrpSpPr>
          <p:grpSpPr>
            <a:xfrm>
              <a:off x="4059010" y="4009500"/>
              <a:ext cx="7695292" cy="851400"/>
              <a:chOff x="3621313" y="3034076"/>
              <a:chExt cx="7695292" cy="851400"/>
            </a:xfrm>
          </p:grpSpPr>
          <p:sp>
            <p:nvSpPr>
              <p:cNvPr id="41" name="Rectangle 40">
                <a:extLst>
                  <a:ext uri="{FF2B5EF4-FFF2-40B4-BE49-F238E27FC236}">
                    <a16:creationId xmlns:a16="http://schemas.microsoft.com/office/drawing/2014/main" id="{CFE618AC-6C3F-434B-0226-B4DA9ADE18DF}"/>
                  </a:ext>
                </a:extLst>
              </p:cNvPr>
              <p:cNvSpPr/>
              <p:nvPr/>
            </p:nvSpPr>
            <p:spPr>
              <a:xfrm>
                <a:off x="3621313" y="3034076"/>
                <a:ext cx="7695292" cy="851400"/>
              </a:xfrm>
              <a:prstGeom prst="rect">
                <a:avLst/>
              </a:prstGeom>
              <a:solidFill>
                <a:srgbClr val="CACC7F"/>
              </a:solidFill>
              <a:ln>
                <a:solidFill>
                  <a:srgbClr val="CACC7F"/>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a:solidFill>
                    <a:srgbClr val="1B203D"/>
                  </a:solidFill>
                </a:endParaRPr>
              </a:p>
            </p:txBody>
          </p:sp>
          <p:sp>
            <p:nvSpPr>
              <p:cNvPr id="42" name="TextBox 41">
                <a:extLst>
                  <a:ext uri="{FF2B5EF4-FFF2-40B4-BE49-F238E27FC236}">
                    <a16:creationId xmlns:a16="http://schemas.microsoft.com/office/drawing/2014/main" id="{E42000A1-49A7-3CDA-DD59-B4FE8F9286D4}"/>
                  </a:ext>
                </a:extLst>
              </p:cNvPr>
              <p:cNvSpPr txBox="1"/>
              <p:nvPr/>
            </p:nvSpPr>
            <p:spPr>
              <a:xfrm>
                <a:off x="3621313" y="3034076"/>
                <a:ext cx="7695292" cy="851400"/>
              </a:xfrm>
              <a:prstGeom prst="rect">
                <a:avLst/>
              </a:prstGeom>
              <a:solidFill>
                <a:schemeClr val="bg1"/>
              </a:solidFill>
              <a:ln w="28575">
                <a:solidFill>
                  <a:srgbClr val="0B5258"/>
                </a:solid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GB" sz="1800" kern="1200">
                    <a:solidFill>
                      <a:schemeClr val="tx1"/>
                    </a:solidFill>
                    <a:latin typeface="Arial"/>
                    <a:cs typeface="Arial"/>
                  </a:rPr>
                  <a:t>Ensuring that children grow up in circumstances consistent with the provision of safe and effective care</a:t>
                </a:r>
              </a:p>
            </p:txBody>
          </p:sp>
        </p:grpSp>
      </p:grpSp>
      <p:grpSp>
        <p:nvGrpSpPr>
          <p:cNvPr id="45" name="Group 44">
            <a:extLst>
              <a:ext uri="{FF2B5EF4-FFF2-40B4-BE49-F238E27FC236}">
                <a16:creationId xmlns:a16="http://schemas.microsoft.com/office/drawing/2014/main" id="{2B260F22-CBB8-E795-3829-EA5491E8024B}"/>
              </a:ext>
            </a:extLst>
          </p:cNvPr>
          <p:cNvGrpSpPr/>
          <p:nvPr/>
        </p:nvGrpSpPr>
        <p:grpSpPr>
          <a:xfrm>
            <a:off x="437697" y="4895124"/>
            <a:ext cx="11316605" cy="851400"/>
            <a:chOff x="437697" y="5015700"/>
            <a:chExt cx="11316605" cy="851400"/>
          </a:xfrm>
        </p:grpSpPr>
        <p:grpSp>
          <p:nvGrpSpPr>
            <p:cNvPr id="46" name="Group 45">
              <a:extLst>
                <a:ext uri="{FF2B5EF4-FFF2-40B4-BE49-F238E27FC236}">
                  <a16:creationId xmlns:a16="http://schemas.microsoft.com/office/drawing/2014/main" id="{1A78EEB6-AB04-3C2E-ABDE-B63DD6DD43C3}"/>
                </a:ext>
              </a:extLst>
            </p:cNvPr>
            <p:cNvGrpSpPr/>
            <p:nvPr/>
          </p:nvGrpSpPr>
          <p:grpSpPr>
            <a:xfrm>
              <a:off x="437697" y="5015700"/>
              <a:ext cx="2829151" cy="851400"/>
              <a:chOff x="0" y="4040276"/>
              <a:chExt cx="2829151" cy="851400"/>
            </a:xfrm>
          </p:grpSpPr>
          <p:sp>
            <p:nvSpPr>
              <p:cNvPr id="51" name="Rectangle 50">
                <a:extLst>
                  <a:ext uri="{FF2B5EF4-FFF2-40B4-BE49-F238E27FC236}">
                    <a16:creationId xmlns:a16="http://schemas.microsoft.com/office/drawing/2014/main" id="{3BA1C874-081E-551B-B9A5-3E962990AF9F}"/>
                  </a:ext>
                </a:extLst>
              </p:cNvPr>
              <p:cNvSpPr/>
              <p:nvPr/>
            </p:nvSpPr>
            <p:spPr>
              <a:xfrm>
                <a:off x="0" y="4040276"/>
                <a:ext cx="2829151" cy="851400"/>
              </a:xfrm>
              <a:prstGeom prst="rect">
                <a:avLst/>
              </a:prstGeom>
              <a:ln>
                <a:noFill/>
              </a:ln>
            </p:spPr>
            <p:style>
              <a:lnRef idx="0">
                <a:scrgbClr r="0" g="0" b="0"/>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solidFill>
                    <a:srgbClr val="1B203D"/>
                  </a:solidFill>
                </a:endParaRPr>
              </a:p>
            </p:txBody>
          </p:sp>
          <p:sp>
            <p:nvSpPr>
              <p:cNvPr id="52" name="TextBox 51">
                <a:extLst>
                  <a:ext uri="{FF2B5EF4-FFF2-40B4-BE49-F238E27FC236}">
                    <a16:creationId xmlns:a16="http://schemas.microsoft.com/office/drawing/2014/main" id="{EC29BDBC-A7EE-2A57-BA4C-529D508D0F86}"/>
                  </a:ext>
                </a:extLst>
              </p:cNvPr>
              <p:cNvSpPr txBox="1"/>
              <p:nvPr/>
            </p:nvSpPr>
            <p:spPr>
              <a:xfrm>
                <a:off x="0" y="4040276"/>
                <a:ext cx="2829151" cy="8514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8016" tIns="45720" rIns="128016" bIns="45720" numCol="1" spcCol="1270" anchor="ctr" anchorCtr="0">
                <a:noAutofit/>
              </a:bodyPr>
              <a:lstStyle/>
              <a:p>
                <a:pPr marL="0" lvl="0" indent="0" algn="r" defTabSz="800100">
                  <a:lnSpc>
                    <a:spcPct val="90000"/>
                  </a:lnSpc>
                  <a:spcBef>
                    <a:spcPct val="0"/>
                  </a:spcBef>
                  <a:spcAft>
                    <a:spcPct val="35000"/>
                  </a:spcAft>
                  <a:buNone/>
                </a:pPr>
                <a:r>
                  <a:rPr lang="en-GB" sz="2000" b="1" kern="1200" dirty="0">
                    <a:solidFill>
                      <a:schemeClr val="tx1"/>
                    </a:solidFill>
                    <a:latin typeface="Arial"/>
                    <a:cs typeface="Arial"/>
                  </a:rPr>
                  <a:t>Best outcomes</a:t>
                </a:r>
              </a:p>
            </p:txBody>
          </p:sp>
        </p:grpSp>
        <p:sp>
          <p:nvSpPr>
            <p:cNvPr id="47" name="Left Brace 46">
              <a:extLst>
                <a:ext uri="{FF2B5EF4-FFF2-40B4-BE49-F238E27FC236}">
                  <a16:creationId xmlns:a16="http://schemas.microsoft.com/office/drawing/2014/main" id="{F212C4E5-2D72-AC49-8D79-D6D7B0127ECA}"/>
                </a:ext>
              </a:extLst>
            </p:cNvPr>
            <p:cNvSpPr/>
            <p:nvPr/>
          </p:nvSpPr>
          <p:spPr>
            <a:xfrm>
              <a:off x="3266848" y="5015700"/>
              <a:ext cx="565830" cy="851400"/>
            </a:xfrm>
            <a:prstGeom prst="leftBrace">
              <a:avLst>
                <a:gd name="adj1" fmla="val 35000"/>
                <a:gd name="adj2" fmla="val 50000"/>
              </a:avLst>
            </a:prstGeom>
            <a:solidFill>
              <a:srgbClr val="0B5258"/>
            </a:solidFill>
            <a:ln>
              <a:no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solidFill>
                  <a:srgbClr val="1B203D"/>
                </a:solidFill>
              </a:endParaRPr>
            </a:p>
          </p:txBody>
        </p:sp>
        <p:grpSp>
          <p:nvGrpSpPr>
            <p:cNvPr id="48" name="Group 47">
              <a:extLst>
                <a:ext uri="{FF2B5EF4-FFF2-40B4-BE49-F238E27FC236}">
                  <a16:creationId xmlns:a16="http://schemas.microsoft.com/office/drawing/2014/main" id="{6C04EA50-FEB1-1741-639D-423B2730EDB1}"/>
                </a:ext>
              </a:extLst>
            </p:cNvPr>
            <p:cNvGrpSpPr/>
            <p:nvPr/>
          </p:nvGrpSpPr>
          <p:grpSpPr>
            <a:xfrm>
              <a:off x="4059010" y="5015700"/>
              <a:ext cx="7695292" cy="851400"/>
              <a:chOff x="3621313" y="4040276"/>
              <a:chExt cx="7695292" cy="851400"/>
            </a:xfrm>
          </p:grpSpPr>
          <p:sp>
            <p:nvSpPr>
              <p:cNvPr id="49" name="Rectangle 48">
                <a:extLst>
                  <a:ext uri="{FF2B5EF4-FFF2-40B4-BE49-F238E27FC236}">
                    <a16:creationId xmlns:a16="http://schemas.microsoft.com/office/drawing/2014/main" id="{B4028F91-7C74-C3EF-708A-68A780137E87}"/>
                  </a:ext>
                </a:extLst>
              </p:cNvPr>
              <p:cNvSpPr/>
              <p:nvPr/>
            </p:nvSpPr>
            <p:spPr>
              <a:xfrm>
                <a:off x="3621313" y="4040276"/>
                <a:ext cx="7695292" cy="851400"/>
              </a:xfrm>
              <a:prstGeom prst="rect">
                <a:avLst/>
              </a:prstGeom>
              <a:solidFill>
                <a:schemeClr val="bg1"/>
              </a:solidFill>
              <a:ln w="28575">
                <a:solidFill>
                  <a:srgbClr val="0B5258"/>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GB">
                  <a:solidFill>
                    <a:srgbClr val="1B203D"/>
                  </a:solidFill>
                </a:endParaRPr>
              </a:p>
            </p:txBody>
          </p:sp>
          <p:sp>
            <p:nvSpPr>
              <p:cNvPr id="50" name="TextBox 49">
                <a:extLst>
                  <a:ext uri="{FF2B5EF4-FFF2-40B4-BE49-F238E27FC236}">
                    <a16:creationId xmlns:a16="http://schemas.microsoft.com/office/drawing/2014/main" id="{A90E4991-F0FB-E291-BB49-CD93B995C807}"/>
                  </a:ext>
                </a:extLst>
              </p:cNvPr>
              <p:cNvSpPr txBox="1"/>
              <p:nvPr/>
            </p:nvSpPr>
            <p:spPr>
              <a:xfrm>
                <a:off x="3621313" y="4040276"/>
                <a:ext cx="7695292" cy="8514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GB" sz="1800" kern="1200">
                    <a:solidFill>
                      <a:schemeClr val="tx1"/>
                    </a:solidFill>
                    <a:latin typeface="Arial"/>
                    <a:cs typeface="Arial"/>
                  </a:rPr>
                  <a:t>Taking action to enable all children to have the best outcomes</a:t>
                </a:r>
              </a:p>
            </p:txBody>
          </p:sp>
        </p:grpSp>
      </p:grpSp>
      <p:sp>
        <p:nvSpPr>
          <p:cNvPr id="2" name="Rectangle: Top Corners Rounded 1">
            <a:extLst>
              <a:ext uri="{FF2B5EF4-FFF2-40B4-BE49-F238E27FC236}">
                <a16:creationId xmlns:a16="http://schemas.microsoft.com/office/drawing/2014/main" id="{D8F100A9-AD87-2099-3D20-EE0DD889BE7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4185890" y="-4078424"/>
            <a:ext cx="670617" cy="9042401"/>
          </a:xfrm>
          <a:prstGeom prst="round2SameRect">
            <a:avLst/>
          </a:prstGeom>
          <a:solidFill>
            <a:srgbClr val="9D3F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5" name="TextBox 4">
            <a:extLst>
              <a:ext uri="{FF2B5EF4-FFF2-40B4-BE49-F238E27FC236}">
                <a16:creationId xmlns:a16="http://schemas.microsoft.com/office/drawing/2014/main" id="{7BC98FF2-5CE6-3ACC-0F2C-ADA4391A65AB}"/>
              </a:ext>
            </a:extLst>
          </p:cNvPr>
          <p:cNvSpPr txBox="1">
            <a:spLocks noGrp="1" noRot="1" noMove="1" noResize="1" noEditPoints="1" noAdjustHandles="1" noChangeArrowheads="1" noChangeShapeType="1"/>
          </p:cNvSpPr>
          <p:nvPr/>
        </p:nvSpPr>
        <p:spPr>
          <a:xfrm>
            <a:off x="121919" y="172720"/>
            <a:ext cx="865196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solidFill>
                  <a:schemeClr val="bg1"/>
                </a:solidFill>
                <a:latin typeface="Arial"/>
                <a:ea typeface="Calibri"/>
                <a:cs typeface="Arial"/>
              </a:rPr>
              <a:t>Definition of Safeguarding</a:t>
            </a:r>
            <a:endParaRPr lang="en-GB" sz="2400" dirty="0">
              <a:solidFill>
                <a:schemeClr val="bg1"/>
              </a:solidFill>
              <a:latin typeface="Arial"/>
              <a:cs typeface="Arial"/>
            </a:endParaRPr>
          </a:p>
        </p:txBody>
      </p:sp>
      <p:sp>
        <p:nvSpPr>
          <p:cNvPr id="6" name="TextBox 5">
            <a:extLst>
              <a:ext uri="{FF2B5EF4-FFF2-40B4-BE49-F238E27FC236}">
                <a16:creationId xmlns:a16="http://schemas.microsoft.com/office/drawing/2014/main" id="{D207DBB4-09C2-7346-DFD0-D35E7D660DDB}"/>
              </a:ext>
            </a:extLst>
          </p:cNvPr>
          <p:cNvSpPr txBox="1"/>
          <p:nvPr/>
        </p:nvSpPr>
        <p:spPr>
          <a:xfrm>
            <a:off x="437697" y="5900450"/>
            <a:ext cx="11622223" cy="1908215"/>
          </a:xfrm>
          <a:prstGeom prst="rect">
            <a:avLst/>
          </a:prstGeom>
          <a:noFill/>
        </p:spPr>
        <p:txBody>
          <a:bodyPr wrap="square" lIns="91440" tIns="45720" rIns="91440" bIns="45720" anchor="t">
            <a:spAutoFit/>
          </a:bodyPr>
          <a:lstStyle/>
          <a:p>
            <a:pPr fontAlgn="t"/>
            <a:r>
              <a:rPr lang="en-GB" sz="1600" b="1" i="0" kern="1200" dirty="0">
                <a:effectLst/>
                <a:latin typeface="Arial"/>
                <a:cs typeface="Arial"/>
              </a:rPr>
              <a:t>Every member of staff has a safeguarding role. Through noticing concerns, listening to children, recording information accurately, reporting promptly to the DSL, and creating a safe and supportive environment, staff contribute directly to protecting children and helping them achieve the best possible outcomes.</a:t>
            </a:r>
            <a:endParaRPr lang="en-GB" sz="1600" b="0" i="0" kern="1200" dirty="0">
              <a:effectLst/>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b="0" dirty="0">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dirty="0">
              <a:effectLst/>
              <a:latin typeface="Segoe UI" panose="020B0502040204020203" pitchFamily="34" charset="0"/>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dirty="0">
              <a:effectLst/>
              <a:latin typeface="Segoe UI" panose="020B0502040204020203" pitchFamily="34" charset="0"/>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dirty="0">
              <a:effectLst/>
              <a:latin typeface="Segoe UI" panose="020B0502040204020203" pitchFamily="34" charset="0"/>
            </a:endParaRPr>
          </a:p>
        </p:txBody>
      </p:sp>
    </p:spTree>
    <p:extLst>
      <p:ext uri="{BB962C8B-B14F-4D97-AF65-F5344CB8AC3E}">
        <p14:creationId xmlns:p14="http://schemas.microsoft.com/office/powerpoint/2010/main" val="2389132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500"/>
                                        <p:tgtEl>
                                          <p:spTgt spid="21"/>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fade">
                                      <p:cBhvr>
                                        <p:cTn id="19" dur="500"/>
                                        <p:tgtEl>
                                          <p:spTgt spid="37"/>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45"/>
                                        </p:tgtEl>
                                        <p:attrNameLst>
                                          <p:attrName>style.visibility</p:attrName>
                                        </p:attrNameLst>
                                      </p:cBhvr>
                                      <p:to>
                                        <p:strVal val="visible"/>
                                      </p:to>
                                    </p:set>
                                    <p:animEffect transition="in" filter="fade">
                                      <p:cBhvr>
                                        <p:cTn id="23"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6C8B40-7740-BB4B-46C3-F0007852D9B0}"/>
            </a:ext>
          </a:extLst>
        </p:cNvPr>
        <p:cNvGrpSpPr/>
        <p:nvPr/>
      </p:nvGrpSpPr>
      <p:grpSpPr>
        <a:xfrm>
          <a:off x="0" y="0"/>
          <a:ext cx="0" cy="0"/>
          <a:chOff x="0" y="0"/>
          <a:chExt cx="0" cy="0"/>
        </a:xfrm>
      </p:grpSpPr>
      <p:sp>
        <p:nvSpPr>
          <p:cNvPr id="6" name="Subtitle 2">
            <a:extLst>
              <a:ext uri="{FF2B5EF4-FFF2-40B4-BE49-F238E27FC236}">
                <a16:creationId xmlns:a16="http://schemas.microsoft.com/office/drawing/2014/main" id="{823B52DF-BB2B-2A50-DDDF-320EAFE408DE}"/>
              </a:ext>
              <a:ext uri="{C183D7F6-B498-43B3-948B-1728B52AA6E4}">
                <adec:decorative xmlns:adec="http://schemas.microsoft.com/office/drawing/2017/decorative" val="1"/>
              </a:ext>
            </a:extLst>
          </p:cNvPr>
          <p:cNvSpPr txBox="1">
            <a:spLocks noGrp="1" noRot="1" noMove="1" noResize="1" noEditPoints="1" noAdjustHandles="1" noChangeArrowheads="1" noChangeShapeType="1"/>
          </p:cNvSpPr>
          <p:nvPr/>
        </p:nvSpPr>
        <p:spPr>
          <a:xfrm>
            <a:off x="461771" y="6369900"/>
            <a:ext cx="9144000" cy="271427"/>
          </a:xfrm>
          <a:prstGeom prst="rect">
            <a:avLst/>
          </a:prstGeom>
        </p:spPr>
        <p:txBody>
          <a:bodyPr vert="horz" lIns="91440" tIns="45720" rIns="91440" bIns="45720" rtlCol="0">
            <a:no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609585" algn="l" rtl="0" fontAlgn="base">
              <a:spcBef>
                <a:spcPct val="0"/>
              </a:spcBef>
              <a:spcAft>
                <a:spcPct val="0"/>
              </a:spcAft>
              <a:defRPr kern="1200">
                <a:solidFill>
                  <a:schemeClr val="tx1"/>
                </a:solidFill>
                <a:latin typeface="Arial" charset="0"/>
                <a:ea typeface="+mn-ea"/>
                <a:cs typeface="Arial" charset="0"/>
              </a:defRPr>
            </a:lvl2pPr>
            <a:lvl3pPr marL="1219170" algn="l" rtl="0" fontAlgn="base">
              <a:spcBef>
                <a:spcPct val="0"/>
              </a:spcBef>
              <a:spcAft>
                <a:spcPct val="0"/>
              </a:spcAft>
              <a:defRPr kern="1200">
                <a:solidFill>
                  <a:schemeClr val="tx1"/>
                </a:solidFill>
                <a:latin typeface="Arial" charset="0"/>
                <a:ea typeface="+mn-ea"/>
                <a:cs typeface="Arial" charset="0"/>
              </a:defRPr>
            </a:lvl3pPr>
            <a:lvl4pPr marL="1828754" algn="l" rtl="0" fontAlgn="base">
              <a:spcBef>
                <a:spcPct val="0"/>
              </a:spcBef>
              <a:spcAft>
                <a:spcPct val="0"/>
              </a:spcAft>
              <a:defRPr kern="1200">
                <a:solidFill>
                  <a:schemeClr val="tx1"/>
                </a:solidFill>
                <a:latin typeface="Arial" charset="0"/>
                <a:ea typeface="+mn-ea"/>
                <a:cs typeface="Arial" charset="0"/>
              </a:defRPr>
            </a:lvl4pPr>
            <a:lvl5pPr marL="2438339" algn="l" rtl="0" fontAlgn="base">
              <a:spcBef>
                <a:spcPct val="0"/>
              </a:spcBef>
              <a:spcAft>
                <a:spcPct val="0"/>
              </a:spcAft>
              <a:defRPr kern="1200">
                <a:solidFill>
                  <a:schemeClr val="tx1"/>
                </a:solidFill>
                <a:latin typeface="Arial" charset="0"/>
                <a:ea typeface="+mn-ea"/>
                <a:cs typeface="Arial" charset="0"/>
              </a:defRPr>
            </a:lvl5pPr>
            <a:lvl6pPr marL="3047924" algn="l" defTabSz="1219170" rtl="0" eaLnBrk="1" latinLnBrk="0" hangingPunct="1">
              <a:defRPr kern="1200">
                <a:solidFill>
                  <a:schemeClr val="tx1"/>
                </a:solidFill>
                <a:latin typeface="Arial" charset="0"/>
                <a:ea typeface="+mn-ea"/>
                <a:cs typeface="Arial" charset="0"/>
              </a:defRPr>
            </a:lvl6pPr>
            <a:lvl7pPr marL="3657509" algn="l" defTabSz="1219170" rtl="0" eaLnBrk="1" latinLnBrk="0" hangingPunct="1">
              <a:defRPr kern="1200">
                <a:solidFill>
                  <a:schemeClr val="tx1"/>
                </a:solidFill>
                <a:latin typeface="Arial" charset="0"/>
                <a:ea typeface="+mn-ea"/>
                <a:cs typeface="Arial" charset="0"/>
              </a:defRPr>
            </a:lvl7pPr>
            <a:lvl8pPr marL="4267093" algn="l" defTabSz="1219170" rtl="0" eaLnBrk="1" latinLnBrk="0" hangingPunct="1">
              <a:defRPr kern="1200">
                <a:solidFill>
                  <a:schemeClr val="tx1"/>
                </a:solidFill>
                <a:latin typeface="Arial" charset="0"/>
                <a:ea typeface="+mn-ea"/>
                <a:cs typeface="Arial" charset="0"/>
              </a:defRPr>
            </a:lvl8pPr>
            <a:lvl9pPr marL="4876678" algn="l" defTabSz="1219170" rtl="0" eaLnBrk="1" latinLnBrk="0" hangingPunct="1">
              <a:defRPr kern="1200">
                <a:solidFill>
                  <a:schemeClr val="tx1"/>
                </a:solidFill>
                <a:latin typeface="Arial" charset="0"/>
                <a:ea typeface="+mn-ea"/>
                <a:cs typeface="Arial" charset="0"/>
              </a:defRPr>
            </a:lvl9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1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Rectangle: Top Corners Rounded 4">
            <a:extLst>
              <a:ext uri="{FF2B5EF4-FFF2-40B4-BE49-F238E27FC236}">
                <a16:creationId xmlns:a16="http://schemas.microsoft.com/office/drawing/2014/main" id="{9A71FFCB-DE1B-4F26-7A4D-F3B548122BD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4083883" y="-3952687"/>
            <a:ext cx="810128" cy="8977894"/>
          </a:xfrm>
          <a:prstGeom prst="round2SameRect">
            <a:avLst/>
          </a:prstGeom>
          <a:solidFill>
            <a:srgbClr val="9D3F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609585" algn="l" rtl="0" fontAlgn="base">
              <a:spcBef>
                <a:spcPct val="0"/>
              </a:spcBef>
              <a:spcAft>
                <a:spcPct val="0"/>
              </a:spcAft>
              <a:defRPr kern="1200">
                <a:solidFill>
                  <a:schemeClr val="tx1"/>
                </a:solidFill>
                <a:latin typeface="Arial" charset="0"/>
                <a:ea typeface="+mn-ea"/>
                <a:cs typeface="Arial" charset="0"/>
              </a:defRPr>
            </a:lvl2pPr>
            <a:lvl3pPr marL="1219170" algn="l" rtl="0" fontAlgn="base">
              <a:spcBef>
                <a:spcPct val="0"/>
              </a:spcBef>
              <a:spcAft>
                <a:spcPct val="0"/>
              </a:spcAft>
              <a:defRPr kern="1200">
                <a:solidFill>
                  <a:schemeClr val="tx1"/>
                </a:solidFill>
                <a:latin typeface="Arial" charset="0"/>
                <a:ea typeface="+mn-ea"/>
                <a:cs typeface="Arial" charset="0"/>
              </a:defRPr>
            </a:lvl3pPr>
            <a:lvl4pPr marL="1828754" algn="l" rtl="0" fontAlgn="base">
              <a:spcBef>
                <a:spcPct val="0"/>
              </a:spcBef>
              <a:spcAft>
                <a:spcPct val="0"/>
              </a:spcAft>
              <a:defRPr kern="1200">
                <a:solidFill>
                  <a:schemeClr val="tx1"/>
                </a:solidFill>
                <a:latin typeface="Arial" charset="0"/>
                <a:ea typeface="+mn-ea"/>
                <a:cs typeface="Arial" charset="0"/>
              </a:defRPr>
            </a:lvl4pPr>
            <a:lvl5pPr marL="2438339" algn="l" rtl="0" fontAlgn="base">
              <a:spcBef>
                <a:spcPct val="0"/>
              </a:spcBef>
              <a:spcAft>
                <a:spcPct val="0"/>
              </a:spcAft>
              <a:defRPr kern="1200">
                <a:solidFill>
                  <a:schemeClr val="tx1"/>
                </a:solidFill>
                <a:latin typeface="Arial" charset="0"/>
                <a:ea typeface="+mn-ea"/>
                <a:cs typeface="Arial" charset="0"/>
              </a:defRPr>
            </a:lvl5pPr>
            <a:lvl6pPr marL="3047924" algn="l" defTabSz="1219170" rtl="0" eaLnBrk="1" latinLnBrk="0" hangingPunct="1">
              <a:defRPr kern="1200">
                <a:solidFill>
                  <a:schemeClr val="tx1"/>
                </a:solidFill>
                <a:latin typeface="Arial" charset="0"/>
                <a:ea typeface="+mn-ea"/>
                <a:cs typeface="Arial" charset="0"/>
              </a:defRPr>
            </a:lvl6pPr>
            <a:lvl7pPr marL="3657509" algn="l" defTabSz="1219170" rtl="0" eaLnBrk="1" latinLnBrk="0" hangingPunct="1">
              <a:defRPr kern="1200">
                <a:solidFill>
                  <a:schemeClr val="tx1"/>
                </a:solidFill>
                <a:latin typeface="Arial" charset="0"/>
                <a:ea typeface="+mn-ea"/>
                <a:cs typeface="Arial" charset="0"/>
              </a:defRPr>
            </a:lvl7pPr>
            <a:lvl8pPr marL="4267093" algn="l" defTabSz="1219170" rtl="0" eaLnBrk="1" latinLnBrk="0" hangingPunct="1">
              <a:defRPr kern="1200">
                <a:solidFill>
                  <a:schemeClr val="tx1"/>
                </a:solidFill>
                <a:latin typeface="Arial" charset="0"/>
                <a:ea typeface="+mn-ea"/>
                <a:cs typeface="Arial" charset="0"/>
              </a:defRPr>
            </a:lvl8pPr>
            <a:lvl9pPr marL="4876678" algn="l" defTabSz="1219170" rtl="0" eaLnBrk="1" latinLnBrk="0" hangingPunct="1">
              <a:defRPr kern="1200">
                <a:solidFill>
                  <a:schemeClr val="tx1"/>
                </a:solidFill>
                <a:latin typeface="Arial" charset="0"/>
                <a:ea typeface="+mn-ea"/>
                <a:cs typeface="Arial" charset="0"/>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Arial" charset="0"/>
            </a:endParaRPr>
          </a:p>
        </p:txBody>
      </p:sp>
      <p:sp>
        <p:nvSpPr>
          <p:cNvPr id="8" name="Title 1">
            <a:extLst>
              <a:ext uri="{FF2B5EF4-FFF2-40B4-BE49-F238E27FC236}">
                <a16:creationId xmlns:a16="http://schemas.microsoft.com/office/drawing/2014/main" id="{E726B69F-0183-25EC-D132-D0A4A9F1E329}"/>
              </a:ext>
            </a:extLst>
          </p:cNvPr>
          <p:cNvSpPr txBox="1">
            <a:spLocks noGrp="1" noRot="1" noMove="1" noResize="1" noEditPoints="1" noAdjustHandles="1" noChangeArrowheads="1" noChangeShapeType="1"/>
          </p:cNvSpPr>
          <p:nvPr>
            <p:ph type="title" idx="4294967295"/>
          </p:nvPr>
        </p:nvSpPr>
        <p:spPr>
          <a:xfrm>
            <a:off x="76200" y="-151158"/>
            <a:ext cx="8646752" cy="9970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609585" algn="l" rtl="0" fontAlgn="base">
              <a:spcBef>
                <a:spcPct val="0"/>
              </a:spcBef>
              <a:spcAft>
                <a:spcPct val="0"/>
              </a:spcAft>
              <a:defRPr kern="1200">
                <a:solidFill>
                  <a:schemeClr val="tx1"/>
                </a:solidFill>
                <a:latin typeface="Arial" charset="0"/>
                <a:ea typeface="+mn-ea"/>
                <a:cs typeface="Arial" charset="0"/>
              </a:defRPr>
            </a:lvl2pPr>
            <a:lvl3pPr marL="1219170" algn="l" rtl="0" fontAlgn="base">
              <a:spcBef>
                <a:spcPct val="0"/>
              </a:spcBef>
              <a:spcAft>
                <a:spcPct val="0"/>
              </a:spcAft>
              <a:defRPr kern="1200">
                <a:solidFill>
                  <a:schemeClr val="tx1"/>
                </a:solidFill>
                <a:latin typeface="Arial" charset="0"/>
                <a:ea typeface="+mn-ea"/>
                <a:cs typeface="Arial" charset="0"/>
              </a:defRPr>
            </a:lvl3pPr>
            <a:lvl4pPr marL="1828754" algn="l" rtl="0" fontAlgn="base">
              <a:spcBef>
                <a:spcPct val="0"/>
              </a:spcBef>
              <a:spcAft>
                <a:spcPct val="0"/>
              </a:spcAft>
              <a:defRPr kern="1200">
                <a:solidFill>
                  <a:schemeClr val="tx1"/>
                </a:solidFill>
                <a:latin typeface="Arial" charset="0"/>
                <a:ea typeface="+mn-ea"/>
                <a:cs typeface="Arial" charset="0"/>
              </a:defRPr>
            </a:lvl4pPr>
            <a:lvl5pPr marL="2438339" algn="l" rtl="0" fontAlgn="base">
              <a:spcBef>
                <a:spcPct val="0"/>
              </a:spcBef>
              <a:spcAft>
                <a:spcPct val="0"/>
              </a:spcAft>
              <a:defRPr kern="1200">
                <a:solidFill>
                  <a:schemeClr val="tx1"/>
                </a:solidFill>
                <a:latin typeface="Arial" charset="0"/>
                <a:ea typeface="+mn-ea"/>
                <a:cs typeface="Arial" charset="0"/>
              </a:defRPr>
            </a:lvl5pPr>
            <a:lvl6pPr marL="3047924" algn="l" defTabSz="1219170" rtl="0" eaLnBrk="1" latinLnBrk="0" hangingPunct="1">
              <a:defRPr kern="1200">
                <a:solidFill>
                  <a:schemeClr val="tx1"/>
                </a:solidFill>
                <a:latin typeface="Arial" charset="0"/>
                <a:ea typeface="+mn-ea"/>
                <a:cs typeface="Arial" charset="0"/>
              </a:defRPr>
            </a:lvl6pPr>
            <a:lvl7pPr marL="3657509" algn="l" defTabSz="1219170" rtl="0" eaLnBrk="1" latinLnBrk="0" hangingPunct="1">
              <a:defRPr kern="1200">
                <a:solidFill>
                  <a:schemeClr val="tx1"/>
                </a:solidFill>
                <a:latin typeface="Arial" charset="0"/>
                <a:ea typeface="+mn-ea"/>
                <a:cs typeface="Arial" charset="0"/>
              </a:defRPr>
            </a:lvl7pPr>
            <a:lvl8pPr marL="4267093" algn="l" defTabSz="1219170" rtl="0" eaLnBrk="1" latinLnBrk="0" hangingPunct="1">
              <a:defRPr kern="1200">
                <a:solidFill>
                  <a:schemeClr val="tx1"/>
                </a:solidFill>
                <a:latin typeface="Arial" charset="0"/>
                <a:ea typeface="+mn-ea"/>
                <a:cs typeface="Arial" charset="0"/>
              </a:defRPr>
            </a:lvl8pPr>
            <a:lvl9pPr marL="4876678" algn="l" defTabSz="1219170" rtl="0" eaLnBrk="1" latinLnBrk="0" hangingPunct="1">
              <a:defRPr kern="1200">
                <a:solidFill>
                  <a:schemeClr val="tx1"/>
                </a:solidFill>
                <a:latin typeface="Arial" charset="0"/>
                <a:ea typeface="+mn-ea"/>
                <a:cs typeface="Arial" charset="0"/>
              </a:defRPr>
            </a:lvl9pPr>
          </a:lstStyle>
          <a:p>
            <a:pPr>
              <a:defRPr/>
            </a:pPr>
            <a:br>
              <a:rPr lang="en-GB" sz="2400" b="1" dirty="0">
                <a:solidFill>
                  <a:schemeClr val="bg1"/>
                </a:solidFill>
                <a:latin typeface="Arial"/>
                <a:cs typeface="Arial"/>
              </a:rPr>
            </a:br>
            <a:r>
              <a:rPr lang="en-GB" sz="2400" dirty="0">
                <a:solidFill>
                  <a:schemeClr val="bg1"/>
                </a:solidFill>
                <a:latin typeface="Arial"/>
                <a:cs typeface="Arial"/>
              </a:rPr>
              <a:t>Part 1 KCSIE - What staff need to know and do</a:t>
            </a:r>
            <a:br>
              <a:rPr lang="en-GB" sz="2400" dirty="0">
                <a:solidFill>
                  <a:schemeClr val="bg1"/>
                </a:solidFill>
                <a:latin typeface="Arial"/>
                <a:cs typeface="Arial"/>
              </a:rPr>
            </a:br>
            <a:r>
              <a:rPr lang="en-GB" sz="2400" dirty="0">
                <a:solidFill>
                  <a:schemeClr val="bg1"/>
                </a:solidFill>
              </a:rPr>
              <a:t>A child centred and co-ordinated approach to safeguarding </a:t>
            </a:r>
            <a:r>
              <a:rPr lang="en-GB" sz="2400" dirty="0">
                <a:solidFill>
                  <a:schemeClr val="bg1"/>
                </a:solidFill>
                <a:latin typeface="Arial"/>
                <a:cs typeface="Arial"/>
              </a:rPr>
              <a:t> </a:t>
            </a:r>
          </a:p>
        </p:txBody>
      </p:sp>
      <p:sp>
        <p:nvSpPr>
          <p:cNvPr id="2" name="TextBox 1">
            <a:extLst>
              <a:ext uri="{FF2B5EF4-FFF2-40B4-BE49-F238E27FC236}">
                <a16:creationId xmlns:a16="http://schemas.microsoft.com/office/drawing/2014/main" id="{E463787B-E975-9BCC-8985-A94840FE168C}"/>
              </a:ext>
            </a:extLst>
          </p:cNvPr>
          <p:cNvSpPr txBox="1"/>
          <p:nvPr/>
        </p:nvSpPr>
        <p:spPr>
          <a:xfrm>
            <a:off x="76200" y="1716490"/>
            <a:ext cx="1196339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sng" strike="noStrike" kern="1200" cap="none" spc="0" normalizeH="0" baseline="0" noProof="0">
              <a:ln>
                <a:noFill/>
              </a:ln>
              <a:solidFill>
                <a:prstClr val="black"/>
              </a:solidFill>
              <a:effectLst/>
              <a:uLnTx/>
              <a:uFillTx/>
              <a:latin typeface="Arial"/>
              <a:ea typeface="Arial"/>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B0AC7813-9425-0B39-561E-5C3CF4CCD800}"/>
              </a:ext>
            </a:extLst>
          </p:cNvPr>
          <p:cNvSpPr txBox="1"/>
          <p:nvPr/>
        </p:nvSpPr>
        <p:spPr>
          <a:xfrm flipH="1">
            <a:off x="3214106" y="5301122"/>
            <a:ext cx="5763788"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1B203D"/>
              </a:solidFill>
              <a:effectLst/>
              <a:uLnTx/>
              <a:uFillTx/>
              <a:latin typeface="Arial"/>
              <a:ea typeface="Arial"/>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Calibri"/>
              <a:cs typeface="Calibri"/>
            </a:endParaRPr>
          </a:p>
        </p:txBody>
      </p:sp>
      <p:sp>
        <p:nvSpPr>
          <p:cNvPr id="9" name="Rectangle: Single Corner Snipped 8">
            <a:extLst>
              <a:ext uri="{FF2B5EF4-FFF2-40B4-BE49-F238E27FC236}">
                <a16:creationId xmlns:a16="http://schemas.microsoft.com/office/drawing/2014/main" id="{6FC8078C-A854-B063-2FB8-6D3059C14068}"/>
              </a:ext>
            </a:extLst>
          </p:cNvPr>
          <p:cNvSpPr>
            <a:spLocks noGrp="1" noRot="1" noMove="1" noResize="1" noEditPoints="1" noAdjustHandles="1" noChangeArrowheads="1" noChangeShapeType="1"/>
          </p:cNvSpPr>
          <p:nvPr/>
        </p:nvSpPr>
        <p:spPr>
          <a:xfrm>
            <a:off x="640080" y="1270000"/>
            <a:ext cx="2641600" cy="2519680"/>
          </a:xfrm>
          <a:prstGeom prst="snip1Rect">
            <a:avLst/>
          </a:prstGeom>
          <a:solidFill>
            <a:srgbClr val="0B525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latin typeface="Arial" panose="020B0604020202020204" pitchFamily="34" charset="0"/>
                <a:cs typeface="Arial" panose="020B0604020202020204" pitchFamily="34" charset="0"/>
              </a:rPr>
              <a:t>Schools staff are an </a:t>
            </a:r>
            <a:r>
              <a:rPr lang="en-GB" sz="1600" b="1" dirty="0">
                <a:latin typeface="Arial" panose="020B0604020202020204" pitchFamily="34" charset="0"/>
                <a:cs typeface="Arial" panose="020B0604020202020204" pitchFamily="34" charset="0"/>
              </a:rPr>
              <a:t>important part of the wider safeguarding system </a:t>
            </a:r>
            <a:r>
              <a:rPr lang="en-GB" sz="1600" dirty="0">
                <a:latin typeface="Arial" panose="020B0604020202020204" pitchFamily="34" charset="0"/>
                <a:cs typeface="Arial" panose="020B0604020202020204" pitchFamily="34" charset="0"/>
              </a:rPr>
              <a:t>for children. </a:t>
            </a:r>
            <a:r>
              <a:rPr lang="en-GB" sz="1600" dirty="0">
                <a:solidFill>
                  <a:schemeClr val="bg1"/>
                </a:solidFill>
                <a:latin typeface="Arial" panose="020B0604020202020204" pitchFamily="34" charset="0"/>
                <a:ea typeface="Times New Roman" panose="02020603050405020304" pitchFamily="18" charset="0"/>
              </a:rPr>
              <a:t>Safeguarding is everyone’s responsibility </a:t>
            </a:r>
          </a:p>
          <a:p>
            <a:pPr algn="ctr"/>
            <a:r>
              <a:rPr lang="en-GB" sz="1200" i="1" dirty="0">
                <a:latin typeface="Arial" panose="020B0604020202020204" pitchFamily="34" charset="0"/>
                <a:cs typeface="Arial" panose="020B0604020202020204" pitchFamily="34" charset="0"/>
              </a:rPr>
              <a:t>Working Together to Safeguard Children DfE </a:t>
            </a:r>
          </a:p>
        </p:txBody>
      </p:sp>
      <p:sp>
        <p:nvSpPr>
          <p:cNvPr id="10" name="Rectangle: Single Corner Snipped 9">
            <a:extLst>
              <a:ext uri="{FF2B5EF4-FFF2-40B4-BE49-F238E27FC236}">
                <a16:creationId xmlns:a16="http://schemas.microsoft.com/office/drawing/2014/main" id="{E6753BF3-BA6E-6E3C-6AA7-A37A40DFE315}"/>
              </a:ext>
            </a:extLst>
          </p:cNvPr>
          <p:cNvSpPr>
            <a:spLocks noGrp="1" noRot="1" noMove="1" noResize="1" noEditPoints="1" noAdjustHandles="1" noChangeArrowheads="1" noChangeShapeType="1"/>
          </p:cNvSpPr>
          <p:nvPr/>
        </p:nvSpPr>
        <p:spPr>
          <a:xfrm>
            <a:off x="3416299" y="1270000"/>
            <a:ext cx="2641600" cy="2519680"/>
          </a:xfrm>
          <a:prstGeom prst="snip1Rect">
            <a:avLst/>
          </a:prstGeom>
          <a:solidFill>
            <a:srgbClr val="0B525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bg1"/>
                </a:solidFill>
                <a:latin typeface="Arial"/>
                <a:ea typeface="Times New Roman" panose="02020603050405020304" pitchFamily="18" charset="0"/>
                <a:cs typeface="Arial"/>
              </a:rPr>
              <a:t>Identify concerns early </a:t>
            </a:r>
            <a:r>
              <a:rPr lang="en-GB" dirty="0">
                <a:solidFill>
                  <a:schemeClr val="bg1"/>
                </a:solidFill>
                <a:latin typeface="Arial"/>
                <a:ea typeface="Times New Roman" panose="02020603050405020304" pitchFamily="18" charset="0"/>
                <a:cs typeface="Arial"/>
              </a:rPr>
              <a:t>and provide help to prevent escalation.</a:t>
            </a:r>
          </a:p>
          <a:p>
            <a:pPr algn="ctr"/>
            <a:endParaRPr lang="en-GB" dirty="0"/>
          </a:p>
        </p:txBody>
      </p:sp>
      <p:sp>
        <p:nvSpPr>
          <p:cNvPr id="11" name="Rectangle: Single Corner Snipped 10">
            <a:extLst>
              <a:ext uri="{FF2B5EF4-FFF2-40B4-BE49-F238E27FC236}">
                <a16:creationId xmlns:a16="http://schemas.microsoft.com/office/drawing/2014/main" id="{FA381758-B440-CB02-2AF9-DAAF566B89D8}"/>
              </a:ext>
            </a:extLst>
          </p:cNvPr>
          <p:cNvSpPr>
            <a:spLocks noGrp="1" noRot="1" noMove="1" noResize="1" noEditPoints="1" noAdjustHandles="1" noChangeArrowheads="1" noChangeShapeType="1"/>
          </p:cNvSpPr>
          <p:nvPr/>
        </p:nvSpPr>
        <p:spPr>
          <a:xfrm>
            <a:off x="6187440" y="1275701"/>
            <a:ext cx="2641600" cy="2519680"/>
          </a:xfrm>
          <a:prstGeom prst="snip1Rect">
            <a:avLst/>
          </a:prstGeom>
          <a:solidFill>
            <a:srgbClr val="0B525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latin typeface="Arial" panose="020B0604020202020204" pitchFamily="34" charset="0"/>
                <a:ea typeface="Times New Roman" panose="02020603050405020304" pitchFamily="18" charset="0"/>
              </a:rPr>
              <a:t>Recognise children who need </a:t>
            </a:r>
            <a:r>
              <a:rPr lang="en-GB" b="1" dirty="0">
                <a:solidFill>
                  <a:schemeClr val="bg1"/>
                </a:solidFill>
                <a:latin typeface="Arial" panose="020B0604020202020204" pitchFamily="34" charset="0"/>
                <a:ea typeface="Times New Roman" panose="02020603050405020304" pitchFamily="18" charset="0"/>
              </a:rPr>
              <a:t>early help</a:t>
            </a:r>
            <a:r>
              <a:rPr lang="en-GB" dirty="0">
                <a:solidFill>
                  <a:schemeClr val="bg1"/>
                </a:solidFill>
                <a:latin typeface="Arial" panose="020B0604020202020204" pitchFamily="34" charset="0"/>
                <a:ea typeface="Times New Roman" panose="02020603050405020304" pitchFamily="18" charset="0"/>
              </a:rPr>
              <a:t> and act quickly.</a:t>
            </a:r>
          </a:p>
          <a:p>
            <a:pPr algn="ctr"/>
            <a:endParaRPr lang="en-GB" dirty="0"/>
          </a:p>
        </p:txBody>
      </p:sp>
      <p:sp>
        <p:nvSpPr>
          <p:cNvPr id="12" name="Rectangle: Single Corner Snipped 11">
            <a:extLst>
              <a:ext uri="{FF2B5EF4-FFF2-40B4-BE49-F238E27FC236}">
                <a16:creationId xmlns:a16="http://schemas.microsoft.com/office/drawing/2014/main" id="{5185283E-FE4B-7589-AD7B-8700B6A3E7C0}"/>
              </a:ext>
            </a:extLst>
          </p:cNvPr>
          <p:cNvSpPr>
            <a:spLocks noGrp="1" noRot="1" noMove="1" noResize="1" noEditPoints="1" noAdjustHandles="1" noChangeArrowheads="1" noChangeShapeType="1"/>
          </p:cNvSpPr>
          <p:nvPr/>
        </p:nvSpPr>
        <p:spPr>
          <a:xfrm>
            <a:off x="8958581" y="1270000"/>
            <a:ext cx="2641600" cy="2519680"/>
          </a:xfrm>
          <a:prstGeom prst="snip1Rect">
            <a:avLst/>
          </a:prstGeom>
          <a:solidFill>
            <a:srgbClr val="0B525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latin typeface="Arial" panose="020B0604020202020204" pitchFamily="34" charset="0"/>
                <a:ea typeface="Times New Roman" panose="02020603050405020304" pitchFamily="18" charset="0"/>
              </a:rPr>
              <a:t>Maintain a </a:t>
            </a:r>
            <a:r>
              <a:rPr lang="en-GB" b="1" dirty="0">
                <a:solidFill>
                  <a:schemeClr val="bg1"/>
                </a:solidFill>
                <a:latin typeface="Arial" panose="020B0604020202020204" pitchFamily="34" charset="0"/>
                <a:ea typeface="Times New Roman" panose="02020603050405020304" pitchFamily="18" charset="0"/>
              </a:rPr>
              <a:t>safe learning environment.</a:t>
            </a:r>
          </a:p>
          <a:p>
            <a:pPr algn="ctr"/>
            <a:endParaRPr lang="en-GB" dirty="0"/>
          </a:p>
        </p:txBody>
      </p:sp>
      <p:sp>
        <p:nvSpPr>
          <p:cNvPr id="13" name="Rectangle: Single Corner Snipped 12">
            <a:extLst>
              <a:ext uri="{FF2B5EF4-FFF2-40B4-BE49-F238E27FC236}">
                <a16:creationId xmlns:a16="http://schemas.microsoft.com/office/drawing/2014/main" id="{CE6BC41D-96EE-917F-3678-F7EBC6DC56ED}"/>
              </a:ext>
            </a:extLst>
          </p:cNvPr>
          <p:cNvSpPr>
            <a:spLocks noGrp="1" noRot="1" noMove="1" noResize="1" noEditPoints="1" noAdjustHandles="1" noChangeArrowheads="1" noChangeShapeType="1"/>
          </p:cNvSpPr>
          <p:nvPr/>
        </p:nvSpPr>
        <p:spPr>
          <a:xfrm>
            <a:off x="3416299" y="3911285"/>
            <a:ext cx="2641600" cy="2519680"/>
          </a:xfrm>
          <a:prstGeom prst="snip1Rect">
            <a:avLst/>
          </a:prstGeom>
          <a:solidFill>
            <a:srgbClr val="0B525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bg1"/>
                </a:solidFill>
                <a:latin typeface="Arial"/>
                <a:cs typeface="Arial"/>
              </a:rPr>
              <a:t>No single person can have a full picture</a:t>
            </a:r>
            <a:r>
              <a:rPr lang="en-GB" sz="1600" dirty="0">
                <a:solidFill>
                  <a:schemeClr val="bg1"/>
                </a:solidFill>
                <a:latin typeface="Arial"/>
                <a:cs typeface="Arial"/>
              </a:rPr>
              <a:t> of a child’s needs and circumstances- </a:t>
            </a:r>
            <a:r>
              <a:rPr lang="en-GB" sz="1600" b="1" dirty="0">
                <a:solidFill>
                  <a:schemeClr val="bg1"/>
                </a:solidFill>
                <a:latin typeface="Arial"/>
                <a:cs typeface="Arial"/>
              </a:rPr>
              <a:t>everyone who comes into contact with children has a role to play</a:t>
            </a:r>
            <a:endParaRPr lang="en-GB" sz="1600" dirty="0">
              <a:solidFill>
                <a:schemeClr val="bg1"/>
              </a:solidFill>
            </a:endParaRPr>
          </a:p>
        </p:txBody>
      </p:sp>
      <p:sp>
        <p:nvSpPr>
          <p:cNvPr id="14" name="Rectangle: Single Corner Snipped 13">
            <a:extLst>
              <a:ext uri="{FF2B5EF4-FFF2-40B4-BE49-F238E27FC236}">
                <a16:creationId xmlns:a16="http://schemas.microsoft.com/office/drawing/2014/main" id="{7ED55E2E-F573-483A-2E14-1939FFBE0CD5}"/>
              </a:ext>
            </a:extLst>
          </p:cNvPr>
          <p:cNvSpPr>
            <a:spLocks noGrp="1" noRot="1" noMove="1" noResize="1" noEditPoints="1" noAdjustHandles="1" noChangeArrowheads="1" noChangeShapeType="1"/>
          </p:cNvSpPr>
          <p:nvPr/>
        </p:nvSpPr>
        <p:spPr>
          <a:xfrm>
            <a:off x="640080" y="3920923"/>
            <a:ext cx="2641600" cy="2519680"/>
          </a:xfrm>
          <a:prstGeom prst="snip1Rect">
            <a:avLst/>
          </a:prstGeom>
          <a:solidFill>
            <a:srgbClr val="0B525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bg1"/>
                </a:solidFill>
                <a:latin typeface="Arial"/>
                <a:ea typeface="Times New Roman" panose="02020603050405020304" pitchFamily="18" charset="0"/>
                <a:cs typeface="Arial"/>
              </a:rPr>
              <a:t>Report concerns immediately to </a:t>
            </a:r>
            <a:r>
              <a:rPr lang="en-GB" dirty="0">
                <a:solidFill>
                  <a:schemeClr val="bg1"/>
                </a:solidFill>
                <a:latin typeface="Arial"/>
                <a:ea typeface="Times New Roman" panose="02020603050405020304" pitchFamily="18" charset="0"/>
                <a:cs typeface="Arial"/>
              </a:rPr>
              <a:t>the </a:t>
            </a:r>
            <a:r>
              <a:rPr lang="en-GB" b="1" dirty="0">
                <a:solidFill>
                  <a:schemeClr val="bg1"/>
                </a:solidFill>
                <a:latin typeface="Arial"/>
                <a:ea typeface="Times New Roman" panose="02020603050405020304" pitchFamily="18" charset="0"/>
                <a:cs typeface="Arial"/>
              </a:rPr>
              <a:t>DSL or deputy DSL and </a:t>
            </a:r>
            <a:r>
              <a:rPr lang="en-GB" dirty="0">
                <a:solidFill>
                  <a:schemeClr val="bg1"/>
                </a:solidFill>
                <a:latin typeface="Arial"/>
                <a:ea typeface="Times New Roman" panose="02020603050405020304" pitchFamily="18" charset="0"/>
                <a:cs typeface="Arial"/>
              </a:rPr>
              <a:t> follow reporting procedures.</a:t>
            </a:r>
          </a:p>
          <a:p>
            <a:pPr algn="ctr"/>
            <a:endParaRPr lang="en-GB" dirty="0"/>
          </a:p>
        </p:txBody>
      </p:sp>
      <p:sp>
        <p:nvSpPr>
          <p:cNvPr id="15" name="Rectangle: Single Corner Snipped 14">
            <a:extLst>
              <a:ext uri="{FF2B5EF4-FFF2-40B4-BE49-F238E27FC236}">
                <a16:creationId xmlns:a16="http://schemas.microsoft.com/office/drawing/2014/main" id="{D5660F63-B62E-BA87-B7CA-628DE1B7AF09}"/>
              </a:ext>
            </a:extLst>
          </p:cNvPr>
          <p:cNvSpPr>
            <a:spLocks noGrp="1" noRot="1" noMove="1" noResize="1" noEditPoints="1" noAdjustHandles="1" noChangeArrowheads="1" noChangeShapeType="1"/>
          </p:cNvSpPr>
          <p:nvPr/>
        </p:nvSpPr>
        <p:spPr>
          <a:xfrm>
            <a:off x="6187440" y="3920923"/>
            <a:ext cx="2641600" cy="2519680"/>
          </a:xfrm>
          <a:prstGeom prst="snip1Rect">
            <a:avLst/>
          </a:prstGeom>
          <a:solidFill>
            <a:srgbClr val="0B525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latin typeface="Arial"/>
                <a:ea typeface="Times New Roman" panose="02020603050405020304" pitchFamily="18" charset="0"/>
                <a:cs typeface="Arial"/>
              </a:rPr>
              <a:t>All staff should </a:t>
            </a:r>
            <a:r>
              <a:rPr lang="en-GB" b="1" dirty="0">
                <a:solidFill>
                  <a:schemeClr val="bg1"/>
                </a:solidFill>
                <a:latin typeface="Arial"/>
                <a:ea typeface="Times New Roman" panose="02020603050405020304" pitchFamily="18" charset="0"/>
                <a:cs typeface="Arial"/>
              </a:rPr>
              <a:t>be aware of the indicators of abuse, neglect &amp; exploitation.</a:t>
            </a:r>
          </a:p>
          <a:p>
            <a:pPr algn="ctr"/>
            <a:endParaRPr lang="en-GB" dirty="0"/>
          </a:p>
        </p:txBody>
      </p:sp>
      <p:sp>
        <p:nvSpPr>
          <p:cNvPr id="16" name="Rectangle: Single Corner Snipped 15">
            <a:extLst>
              <a:ext uri="{FF2B5EF4-FFF2-40B4-BE49-F238E27FC236}">
                <a16:creationId xmlns:a16="http://schemas.microsoft.com/office/drawing/2014/main" id="{BD20D4A3-F67D-1F9C-E16D-D79245602E75}"/>
              </a:ext>
            </a:extLst>
          </p:cNvPr>
          <p:cNvSpPr>
            <a:spLocks noGrp="1" noRot="1" noMove="1" noResize="1" noEditPoints="1" noAdjustHandles="1" noChangeArrowheads="1" noChangeShapeType="1"/>
          </p:cNvSpPr>
          <p:nvPr/>
        </p:nvSpPr>
        <p:spPr>
          <a:xfrm>
            <a:off x="8958581" y="3920923"/>
            <a:ext cx="2641600" cy="2519680"/>
          </a:xfrm>
          <a:prstGeom prst="snip1Rect">
            <a:avLst/>
          </a:prstGeom>
          <a:solidFill>
            <a:srgbClr val="0B525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latin typeface="Arial" panose="020B0604020202020204" pitchFamily="34" charset="0"/>
                <a:ea typeface="Times New Roman" panose="02020603050405020304" pitchFamily="18" charset="0"/>
              </a:rPr>
              <a:t>Staff should be  </a:t>
            </a:r>
            <a:r>
              <a:rPr lang="en-GB" b="1" dirty="0">
                <a:solidFill>
                  <a:schemeClr val="bg1"/>
                </a:solidFill>
                <a:latin typeface="Arial" panose="020B0604020202020204" pitchFamily="34" charset="0"/>
                <a:ea typeface="Times New Roman" panose="02020603050405020304" pitchFamily="18" charset="0"/>
              </a:rPr>
              <a:t>professionally curious and know what to look out for</a:t>
            </a:r>
          </a:p>
          <a:p>
            <a:pPr algn="ctr"/>
            <a:endParaRPr lang="en-GB" dirty="0"/>
          </a:p>
        </p:txBody>
      </p:sp>
    </p:spTree>
    <p:extLst>
      <p:ext uri="{BB962C8B-B14F-4D97-AF65-F5344CB8AC3E}">
        <p14:creationId xmlns:p14="http://schemas.microsoft.com/office/powerpoint/2010/main" val="3949180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5" grpId="0" animBg="1"/>
      <p:bldP spid="1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0685E-4DBA-4749-D50C-9462EF83BA19}"/>
            </a:ext>
          </a:extLst>
        </p:cNvPr>
        <p:cNvGrpSpPr/>
        <p:nvPr/>
      </p:nvGrpSpPr>
      <p:grpSpPr>
        <a:xfrm>
          <a:off x="0" y="0"/>
          <a:ext cx="0" cy="0"/>
          <a:chOff x="0" y="0"/>
          <a:chExt cx="0" cy="0"/>
        </a:xfrm>
      </p:grpSpPr>
      <p:sp>
        <p:nvSpPr>
          <p:cNvPr id="3" name="Rectangle: Top Corners Rounded 2">
            <a:extLst>
              <a:ext uri="{FF2B5EF4-FFF2-40B4-BE49-F238E27FC236}">
                <a16:creationId xmlns:a16="http://schemas.microsoft.com/office/drawing/2014/main" id="{708A96DF-1B16-0754-4897-CF6058624FA9}"/>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4186894" y="-3944985"/>
            <a:ext cx="648299" cy="9022084"/>
          </a:xfrm>
          <a:prstGeom prst="round2SameRect">
            <a:avLst/>
          </a:prstGeom>
          <a:solidFill>
            <a:srgbClr val="9D3F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a:solidFill>
                <a:prstClr val="white"/>
              </a:solidFill>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59911F77-53BE-EA08-F1F8-6BF251D9FCF8}"/>
              </a:ext>
              <a:ext uri="{C183D7F6-B498-43B3-948B-1728B52AA6E4}">
                <adec:decorative xmlns:adec="http://schemas.microsoft.com/office/drawing/2017/decorative" val="0"/>
              </a:ext>
            </a:extLst>
          </p:cNvPr>
          <p:cNvSpPr>
            <a:spLocks noGrp="1" noRot="1" noMove="1" noResize="1" noEditPoints="1" noAdjustHandles="1" noChangeArrowheads="1" noChangeShapeType="1"/>
          </p:cNvSpPr>
          <p:nvPr>
            <p:ph type="title"/>
          </p:nvPr>
        </p:nvSpPr>
        <p:spPr>
          <a:xfrm>
            <a:off x="98055" y="348343"/>
            <a:ext cx="6705516" cy="435428"/>
          </a:xfrm>
        </p:spPr>
        <p:txBody>
          <a:bodyPr>
            <a:noAutofit/>
          </a:bodyPr>
          <a:lstStyle/>
          <a:p>
            <a:r>
              <a:rPr lang="en-GB" sz="2400" dirty="0">
                <a:solidFill>
                  <a:schemeClr val="bg1"/>
                </a:solidFill>
                <a:latin typeface="Arial" panose="020B0604020202020204" pitchFamily="34" charset="0"/>
                <a:cs typeface="Arial" panose="020B0604020202020204" pitchFamily="34" charset="0"/>
              </a:rPr>
              <a:t>Abuse, neglect and exploitation</a:t>
            </a:r>
          </a:p>
        </p:txBody>
      </p:sp>
      <p:graphicFrame>
        <p:nvGraphicFramePr>
          <p:cNvPr id="11" name="Diagram 10">
            <a:extLst>
              <a:ext uri="{FF2B5EF4-FFF2-40B4-BE49-F238E27FC236}">
                <a16:creationId xmlns:a16="http://schemas.microsoft.com/office/drawing/2014/main" id="{2AC36E58-DC4B-A2B5-D83D-2698AD96531A}"/>
              </a:ext>
            </a:extLst>
          </p:cNvPr>
          <p:cNvGraphicFramePr>
            <a:graphicFrameLocks noGrp="1" noDrilldown="1" noMove="1" noResize="1"/>
          </p:cNvGraphicFramePr>
          <p:nvPr>
            <p:extLst>
              <p:ext uri="{D42A27DB-BD31-4B8C-83A1-F6EECF244321}">
                <p14:modId xmlns:p14="http://schemas.microsoft.com/office/powerpoint/2010/main" val="2675472058"/>
              </p:ext>
            </p:extLst>
          </p:nvPr>
        </p:nvGraphicFramePr>
        <p:xfrm>
          <a:off x="0" y="1242277"/>
          <a:ext cx="12192000" cy="52673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576533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F2156-EAB7-DA37-FEA7-0E65B5107C83}"/>
            </a:ext>
          </a:extLst>
        </p:cNvPr>
        <p:cNvGrpSpPr/>
        <p:nvPr/>
      </p:nvGrpSpPr>
      <p:grpSpPr>
        <a:xfrm>
          <a:off x="0" y="0"/>
          <a:ext cx="0" cy="0"/>
          <a:chOff x="0" y="0"/>
          <a:chExt cx="0" cy="0"/>
        </a:xfrm>
      </p:grpSpPr>
      <p:sp>
        <p:nvSpPr>
          <p:cNvPr id="3" name="Rectangle: Top Corners Rounded 2">
            <a:extLst>
              <a:ext uri="{FF2B5EF4-FFF2-40B4-BE49-F238E27FC236}">
                <a16:creationId xmlns:a16="http://schemas.microsoft.com/office/drawing/2014/main" id="{6BB88962-BBEE-32E7-4072-8336283B7EA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4121574" y="-3986104"/>
            <a:ext cx="738287" cy="8981441"/>
          </a:xfrm>
          <a:prstGeom prst="round2SameRect">
            <a:avLst/>
          </a:prstGeom>
          <a:solidFill>
            <a:srgbClr val="9D3F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a:solidFill>
                <a:prstClr val="white"/>
              </a:solidFill>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1DE3B2CC-D12F-3D3D-9DDA-6F24CC3CB139}"/>
              </a:ext>
              <a:ext uri="{C183D7F6-B498-43B3-948B-1728B52AA6E4}">
                <adec:decorative xmlns:adec="http://schemas.microsoft.com/office/drawing/2017/decorative" val="0"/>
              </a:ext>
            </a:extLst>
          </p:cNvPr>
          <p:cNvSpPr>
            <a:spLocks noGrp="1" noRot="1" noMove="1" noResize="1" noEditPoints="1" noAdjustHandles="1" noChangeArrowheads="1" noChangeShapeType="1"/>
          </p:cNvSpPr>
          <p:nvPr>
            <p:ph type="title"/>
          </p:nvPr>
        </p:nvSpPr>
        <p:spPr>
          <a:xfrm>
            <a:off x="174256" y="-64235"/>
            <a:ext cx="7214516" cy="810127"/>
          </a:xfrm>
        </p:spPr>
        <p:txBody>
          <a:bodyPr>
            <a:noAutofit/>
          </a:bodyPr>
          <a:lstStyle/>
          <a:p>
            <a:r>
              <a:rPr lang="en-GB" sz="2400" dirty="0">
                <a:solidFill>
                  <a:schemeClr val="bg1"/>
                </a:solidFill>
                <a:latin typeface="Arial" panose="020B0604020202020204" pitchFamily="34" charset="0"/>
                <a:cs typeface="Arial" panose="020B0604020202020204" pitchFamily="34" charset="0"/>
              </a:rPr>
              <a:t>Possible indicators of physical abuse </a:t>
            </a:r>
          </a:p>
        </p:txBody>
      </p:sp>
      <p:sp>
        <p:nvSpPr>
          <p:cNvPr id="5" name="TextBox 4">
            <a:extLst>
              <a:ext uri="{FF2B5EF4-FFF2-40B4-BE49-F238E27FC236}">
                <a16:creationId xmlns:a16="http://schemas.microsoft.com/office/drawing/2014/main" id="{649965F8-071C-028D-A4F6-9704A7FFE878}"/>
              </a:ext>
            </a:extLst>
          </p:cNvPr>
          <p:cNvSpPr txBox="1">
            <a:spLocks noGrp="1" noRot="1" noMove="1" noResize="1" noEditPoints="1" noAdjustHandles="1" noChangeArrowheads="1" noChangeShapeType="1"/>
          </p:cNvSpPr>
          <p:nvPr/>
        </p:nvSpPr>
        <p:spPr>
          <a:xfrm>
            <a:off x="304800" y="1028972"/>
            <a:ext cx="11288486" cy="6093976"/>
          </a:xfrm>
          <a:prstGeom prst="rect">
            <a:avLst/>
          </a:prstGeom>
          <a:noFill/>
        </p:spPr>
        <p:txBody>
          <a:bodyPr wrap="square" lIns="91440" tIns="45720" rIns="91440" bIns="45720" anchor="t">
            <a:spAutoFit/>
          </a:bodyPr>
          <a:lstStyle/>
          <a:p>
            <a:pPr marL="285750" indent="-285750">
              <a:spcAft>
                <a:spcPts val="1800"/>
              </a:spcAft>
              <a:buFont typeface="Arial" panose="020B0604020202020204" pitchFamily="34" charset="0"/>
              <a:buChar char="•"/>
            </a:pPr>
            <a:r>
              <a:rPr lang="en-GB" sz="2000" dirty="0">
                <a:latin typeface="Arial"/>
                <a:cs typeface="Arial"/>
              </a:rPr>
              <a:t>Unexplained injuries 	</a:t>
            </a:r>
          </a:p>
          <a:p>
            <a:pPr marL="285750" indent="-285750">
              <a:spcAft>
                <a:spcPts val="1800"/>
              </a:spcAft>
              <a:buFont typeface="Arial" panose="020B0604020202020204" pitchFamily="34" charset="0"/>
              <a:buChar char="•"/>
            </a:pPr>
            <a:r>
              <a:rPr lang="en-GB" sz="2000" dirty="0">
                <a:latin typeface="Arial"/>
                <a:cs typeface="Arial"/>
              </a:rPr>
              <a:t>Untreated injuries 	</a:t>
            </a:r>
          </a:p>
          <a:p>
            <a:pPr marL="285750" indent="-285750">
              <a:spcAft>
                <a:spcPts val="1800"/>
              </a:spcAft>
              <a:buFont typeface="Arial" panose="020B0604020202020204" pitchFamily="34" charset="0"/>
              <a:buChar char="•"/>
            </a:pPr>
            <a:r>
              <a:rPr lang="en-GB" sz="2000" dirty="0">
                <a:latin typeface="Arial"/>
                <a:cs typeface="Arial"/>
              </a:rPr>
              <a:t>Injuries on parts of body where accidental injury is unlikely 	</a:t>
            </a:r>
          </a:p>
          <a:p>
            <a:pPr marL="285750" indent="-285750">
              <a:spcAft>
                <a:spcPts val="1800"/>
              </a:spcAft>
              <a:buFont typeface="Arial" panose="020B0604020202020204" pitchFamily="34" charset="0"/>
              <a:buChar char="•"/>
            </a:pPr>
            <a:r>
              <a:rPr lang="en-GB" sz="2000" dirty="0">
                <a:latin typeface="Arial"/>
                <a:cs typeface="Arial"/>
              </a:rPr>
              <a:t>Hand or finger marked bruising; cigarette burn or bite marks </a:t>
            </a:r>
          </a:p>
          <a:p>
            <a:pPr marL="285750" indent="-285750">
              <a:spcAft>
                <a:spcPts val="1800"/>
              </a:spcAft>
              <a:buFont typeface="Arial" panose="020B0604020202020204" pitchFamily="34" charset="0"/>
              <a:buChar char="•"/>
            </a:pPr>
            <a:r>
              <a:rPr lang="en-GB" sz="2000" dirty="0">
                <a:latin typeface="Arial"/>
                <a:cs typeface="Arial"/>
              </a:rPr>
              <a:t>Scalds, especially with upward splash marks, or rings, where made to sit or stand in very hot water</a:t>
            </a:r>
          </a:p>
          <a:p>
            <a:pPr marL="285750" indent="-285750">
              <a:spcAft>
                <a:spcPts val="1800"/>
              </a:spcAft>
              <a:buFont typeface="Arial" panose="020B0604020202020204" pitchFamily="34" charset="0"/>
              <a:buChar char="•"/>
            </a:pPr>
            <a:r>
              <a:rPr lang="en-GB" sz="2000" dirty="0">
                <a:latin typeface="Arial"/>
                <a:cs typeface="Arial"/>
              </a:rPr>
              <a:t>Reluctant for parents to be contacted </a:t>
            </a:r>
          </a:p>
          <a:p>
            <a:pPr marL="285750" indent="-285750">
              <a:spcAft>
                <a:spcPts val="1800"/>
              </a:spcAft>
              <a:buFont typeface="Arial" panose="020B0604020202020204" pitchFamily="34" charset="0"/>
              <a:buChar char="•"/>
            </a:pPr>
            <a:r>
              <a:rPr lang="en-GB" sz="2000" dirty="0">
                <a:latin typeface="Arial"/>
                <a:cs typeface="Arial"/>
              </a:rPr>
              <a:t>Aggressive behaviour and temper</a:t>
            </a:r>
          </a:p>
          <a:p>
            <a:pPr marL="285750" indent="-285750">
              <a:spcAft>
                <a:spcPts val="1800"/>
              </a:spcAft>
              <a:buFont typeface="Arial" panose="020B0604020202020204" pitchFamily="34" charset="0"/>
              <a:buChar char="•"/>
            </a:pPr>
            <a:r>
              <a:rPr lang="en-GB" sz="2000" dirty="0">
                <a:latin typeface="Arial"/>
                <a:cs typeface="Arial"/>
              </a:rPr>
              <a:t>Child who shows fear of going home or runs away</a:t>
            </a:r>
          </a:p>
          <a:p>
            <a:pPr marL="285750" indent="-285750">
              <a:spcAft>
                <a:spcPts val="1800"/>
              </a:spcAft>
              <a:buFont typeface="Arial" panose="020B0604020202020204" pitchFamily="34" charset="0"/>
              <a:buChar char="•"/>
            </a:pPr>
            <a:r>
              <a:rPr lang="en-GB" sz="2000" dirty="0">
                <a:latin typeface="Arial"/>
                <a:cs typeface="Arial"/>
              </a:rPr>
              <a:t>Child flinches when approached</a:t>
            </a:r>
          </a:p>
          <a:p>
            <a:pPr marL="285750" indent="-285750">
              <a:spcAft>
                <a:spcPts val="1800"/>
              </a:spcAft>
              <a:buFont typeface="Arial" panose="020B0604020202020204" pitchFamily="34" charset="0"/>
              <a:buChar char="•"/>
            </a:pPr>
            <a:r>
              <a:rPr lang="en-GB" sz="2000">
                <a:latin typeface="Arial"/>
                <a:cs typeface="Arial"/>
              </a:rPr>
              <a:t>Reluctant to get undressed for sporting activities                      **</a:t>
            </a:r>
            <a:r>
              <a:rPr lang="en-GB" sz="2000" i="1">
                <a:latin typeface="Arial"/>
                <a:cs typeface="Arial"/>
              </a:rPr>
              <a:t>This is not an exhaustive </a:t>
            </a:r>
            <a:r>
              <a:rPr lang="en-GB" sz="2000" i="1" dirty="0">
                <a:latin typeface="Arial"/>
                <a:cs typeface="Arial"/>
              </a:rPr>
              <a:t>list</a:t>
            </a:r>
            <a:r>
              <a:rPr lang="en-GB" sz="2000" dirty="0">
                <a:latin typeface="Arial"/>
                <a:cs typeface="Arial"/>
              </a:rPr>
              <a:t>**</a:t>
            </a:r>
            <a:endParaRPr lang="en-GB" sz="1600" b="1">
              <a:latin typeface="Arial"/>
              <a:cs typeface="Arial"/>
            </a:endParaRPr>
          </a:p>
          <a:p>
            <a:pPr marL="285750" indent="-285750">
              <a:spcAft>
                <a:spcPts val="1800"/>
              </a:spcAft>
              <a:buFont typeface="Arial" panose="020B0604020202020204" pitchFamily="34" charset="0"/>
              <a:buChar char="•"/>
            </a:pPr>
            <a:endParaRPr lang="en-GB" sz="2000" dirty="0">
              <a:solidFill>
                <a:srgbClr val="1B203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344404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BDB25-877B-F071-A973-1DEDBAA7B480}"/>
            </a:ext>
          </a:extLst>
        </p:cNvPr>
        <p:cNvGrpSpPr/>
        <p:nvPr/>
      </p:nvGrpSpPr>
      <p:grpSpPr>
        <a:xfrm>
          <a:off x="0" y="0"/>
          <a:ext cx="0" cy="0"/>
          <a:chOff x="0" y="0"/>
          <a:chExt cx="0" cy="0"/>
        </a:xfrm>
      </p:grpSpPr>
      <p:sp>
        <p:nvSpPr>
          <p:cNvPr id="3" name="Rectangle: Top Corners Rounded 2">
            <a:extLst>
              <a:ext uri="{FF2B5EF4-FFF2-40B4-BE49-F238E27FC236}">
                <a16:creationId xmlns:a16="http://schemas.microsoft.com/office/drawing/2014/main" id="{B5EA01B4-5060-2035-D705-1EEED99C3E21}"/>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4158473" y="-4023002"/>
            <a:ext cx="674654" cy="8991605"/>
          </a:xfrm>
          <a:prstGeom prst="round2SameRect">
            <a:avLst/>
          </a:prstGeom>
          <a:solidFill>
            <a:srgbClr val="9D3F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a:solidFill>
                <a:prstClr val="white"/>
              </a:solidFill>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433E030D-FE51-1FF7-6783-576F18A3B9BD}"/>
              </a:ext>
              <a:ext uri="{C183D7F6-B498-43B3-948B-1728B52AA6E4}">
                <adec:decorative xmlns:adec="http://schemas.microsoft.com/office/drawing/2017/decorative" val="0"/>
              </a:ext>
            </a:extLst>
          </p:cNvPr>
          <p:cNvSpPr>
            <a:spLocks noGrp="1"/>
          </p:cNvSpPr>
          <p:nvPr>
            <p:ph type="title"/>
          </p:nvPr>
        </p:nvSpPr>
        <p:spPr>
          <a:xfrm>
            <a:off x="174256" y="-162426"/>
            <a:ext cx="6897104" cy="810127"/>
          </a:xfrm>
        </p:spPr>
        <p:txBody>
          <a:bodyPr>
            <a:noAutofit/>
          </a:bodyPr>
          <a:lstStyle/>
          <a:p>
            <a:r>
              <a:rPr lang="en-GB" sz="2400" dirty="0">
                <a:solidFill>
                  <a:schemeClr val="bg1"/>
                </a:solidFill>
                <a:latin typeface="Arial" panose="020B0604020202020204" pitchFamily="34" charset="0"/>
                <a:cs typeface="Arial" panose="020B0604020202020204" pitchFamily="34" charset="0"/>
              </a:rPr>
              <a:t>Possible indicators of emotional abuse</a:t>
            </a:r>
          </a:p>
        </p:txBody>
      </p:sp>
      <p:sp>
        <p:nvSpPr>
          <p:cNvPr id="6" name="TextBox 5">
            <a:extLst>
              <a:ext uri="{FF2B5EF4-FFF2-40B4-BE49-F238E27FC236}">
                <a16:creationId xmlns:a16="http://schemas.microsoft.com/office/drawing/2014/main" id="{1A9C1D6F-716E-36B4-CC15-A351F1F7658B}"/>
              </a:ext>
            </a:extLst>
          </p:cNvPr>
          <p:cNvSpPr txBox="1">
            <a:spLocks noGrp="1" noRot="1" noMove="1" noResize="1" noEditPoints="1" noAdjustHandles="1" noChangeArrowheads="1" noChangeShapeType="1"/>
          </p:cNvSpPr>
          <p:nvPr/>
        </p:nvSpPr>
        <p:spPr>
          <a:xfrm>
            <a:off x="174256" y="1295400"/>
            <a:ext cx="10831201" cy="5247590"/>
          </a:xfrm>
          <a:prstGeom prst="rect">
            <a:avLst/>
          </a:prstGeom>
          <a:noFill/>
        </p:spPr>
        <p:txBody>
          <a:bodyPr wrap="square" lIns="91440" tIns="45720" rIns="91440" bIns="45720" anchor="t">
            <a:spAutoFit/>
          </a:bodyPr>
          <a:lstStyle/>
          <a:p>
            <a:pPr marL="342900" indent="-342900">
              <a:spcAft>
                <a:spcPts val="1800"/>
              </a:spcAft>
              <a:buFont typeface="Arial" panose="020B0604020202020204" pitchFamily="34" charset="0"/>
              <a:buChar char="•"/>
            </a:pPr>
            <a:r>
              <a:rPr lang="en-GB" sz="2000" dirty="0">
                <a:latin typeface="Arial"/>
                <a:cs typeface="Arial"/>
              </a:rPr>
              <a:t>Failure to grow or to thrive (particularly if child thrives away from home)</a:t>
            </a:r>
          </a:p>
          <a:p>
            <a:pPr marL="342900" indent="-342900">
              <a:spcAft>
                <a:spcPts val="1800"/>
              </a:spcAft>
              <a:buFont typeface="Arial" panose="020B0604020202020204" pitchFamily="34" charset="0"/>
              <a:buChar char="•"/>
            </a:pPr>
            <a:r>
              <a:rPr lang="en-GB" sz="2000" dirty="0">
                <a:latin typeface="Arial"/>
                <a:cs typeface="Arial"/>
              </a:rPr>
              <a:t>Sudden speech disorders 	</a:t>
            </a:r>
          </a:p>
          <a:p>
            <a:pPr marL="342900" indent="-342900">
              <a:spcAft>
                <a:spcPts val="1800"/>
              </a:spcAft>
              <a:buFont typeface="Arial" panose="020B0604020202020204" pitchFamily="34" charset="0"/>
              <a:buChar char="•"/>
            </a:pPr>
            <a:r>
              <a:rPr lang="en-GB" sz="2000" dirty="0">
                <a:latin typeface="Arial"/>
                <a:cs typeface="Arial"/>
              </a:rPr>
              <a:t>Delayed development, either physical or emotional </a:t>
            </a:r>
          </a:p>
          <a:p>
            <a:pPr marL="342900" indent="-342900">
              <a:spcAft>
                <a:spcPts val="1800"/>
              </a:spcAft>
              <a:buFont typeface="Arial" panose="020B0604020202020204" pitchFamily="34" charset="0"/>
              <a:buChar char="•"/>
            </a:pPr>
            <a:r>
              <a:rPr lang="en-GB" sz="2000" dirty="0">
                <a:latin typeface="Arial"/>
                <a:cs typeface="Arial"/>
              </a:rPr>
              <a:t>Compulsive nervous behaviours such as hair twisting or rocking </a:t>
            </a:r>
          </a:p>
          <a:p>
            <a:pPr marL="342900" indent="-342900">
              <a:spcAft>
                <a:spcPts val="1800"/>
              </a:spcAft>
              <a:buFont typeface="Arial" panose="020B0604020202020204" pitchFamily="34" charset="0"/>
              <a:buChar char="•"/>
            </a:pPr>
            <a:r>
              <a:rPr lang="en-GB" sz="2000" dirty="0">
                <a:latin typeface="Arial"/>
                <a:cs typeface="Arial"/>
              </a:rPr>
              <a:t>An unwillingness or inability to play</a:t>
            </a:r>
          </a:p>
          <a:p>
            <a:pPr marL="342900" indent="-342900">
              <a:spcAft>
                <a:spcPts val="1800"/>
              </a:spcAft>
              <a:buFont typeface="Arial" panose="020B0604020202020204" pitchFamily="34" charset="0"/>
              <a:buChar char="•"/>
            </a:pPr>
            <a:r>
              <a:rPr lang="en-GB" sz="2000" dirty="0">
                <a:latin typeface="Arial"/>
                <a:cs typeface="Arial"/>
              </a:rPr>
              <a:t>Excessive fear of making mistakes </a:t>
            </a:r>
          </a:p>
          <a:p>
            <a:pPr marL="342900" indent="-342900">
              <a:spcAft>
                <a:spcPts val="1800"/>
              </a:spcAft>
              <a:buFont typeface="Arial" panose="020B0604020202020204" pitchFamily="34" charset="0"/>
              <a:buChar char="•"/>
            </a:pPr>
            <a:r>
              <a:rPr lang="en-GB" sz="2000" dirty="0">
                <a:latin typeface="Arial"/>
                <a:cs typeface="Arial"/>
              </a:rPr>
              <a:t>Self-harm or mutilation </a:t>
            </a:r>
          </a:p>
          <a:p>
            <a:pPr marL="342900" indent="-342900">
              <a:spcAft>
                <a:spcPts val="1800"/>
              </a:spcAft>
              <a:buFont typeface="Arial" panose="020B0604020202020204" pitchFamily="34" charset="0"/>
              <a:buChar char="•"/>
            </a:pPr>
            <a:r>
              <a:rPr lang="en-GB" sz="2000" dirty="0">
                <a:latin typeface="Arial"/>
                <a:cs typeface="Arial"/>
              </a:rPr>
              <a:t>Excessive deference towards others, especially adults </a:t>
            </a:r>
          </a:p>
          <a:p>
            <a:pPr marL="342900" indent="-342900">
              <a:spcAft>
                <a:spcPts val="1800"/>
              </a:spcAft>
              <a:buFont typeface="Arial" panose="020B0604020202020204" pitchFamily="34" charset="0"/>
              <a:buChar char="•"/>
            </a:pPr>
            <a:r>
              <a:rPr lang="en-GB" sz="2000" dirty="0">
                <a:latin typeface="Arial"/>
                <a:cs typeface="Arial"/>
              </a:rPr>
              <a:t>Excessive lack of confidence, and need for approval, attention and affection</a:t>
            </a:r>
          </a:p>
          <a:p>
            <a:pPr marL="342900" indent="-342900">
              <a:spcAft>
                <a:spcPts val="1800"/>
              </a:spcAft>
              <a:buFont typeface="Arial" panose="020B0604020202020204" pitchFamily="34" charset="0"/>
              <a:buChar char="•"/>
            </a:pPr>
            <a:r>
              <a:rPr lang="en-GB" sz="2000" dirty="0">
                <a:latin typeface="Arial"/>
                <a:cs typeface="Arial"/>
              </a:rPr>
              <a:t>Inability to cope with praise</a:t>
            </a:r>
          </a:p>
        </p:txBody>
      </p:sp>
      <p:sp>
        <p:nvSpPr>
          <p:cNvPr id="8" name="TextBox 7">
            <a:extLst>
              <a:ext uri="{FF2B5EF4-FFF2-40B4-BE49-F238E27FC236}">
                <a16:creationId xmlns:a16="http://schemas.microsoft.com/office/drawing/2014/main" id="{9A300EA0-7CDB-4E87-D1BC-B70B015DED56}"/>
              </a:ext>
            </a:extLst>
          </p:cNvPr>
          <p:cNvSpPr txBox="1"/>
          <p:nvPr/>
        </p:nvSpPr>
        <p:spPr>
          <a:xfrm rot="10800000" flipV="1">
            <a:off x="8088085" y="6488668"/>
            <a:ext cx="3788230" cy="369332"/>
          </a:xfrm>
          <a:prstGeom prst="rect">
            <a:avLst/>
          </a:prstGeom>
          <a:noFill/>
        </p:spPr>
        <p:txBody>
          <a:bodyPr wrap="square" lIns="91440" tIns="45720" rIns="91440" bIns="45720" anchor="t">
            <a:spAutoFit/>
          </a:bodyPr>
          <a:lstStyle/>
          <a:p>
            <a:pPr marL="285750" indent="-285750">
              <a:spcAft>
                <a:spcPts val="1800"/>
              </a:spcAft>
              <a:buFont typeface="Arial" panose="020B0604020202020204" pitchFamily="34" charset="0"/>
              <a:buChar char="•"/>
            </a:pPr>
            <a:r>
              <a:rPr lang="en-GB" sz="1800">
                <a:latin typeface="Arial"/>
                <a:cs typeface="Arial"/>
              </a:rPr>
              <a:t>**</a:t>
            </a:r>
            <a:r>
              <a:rPr lang="en-GB" sz="1800" i="1">
                <a:latin typeface="Arial"/>
                <a:cs typeface="Arial"/>
              </a:rPr>
              <a:t>This is not an exhaustive list</a:t>
            </a:r>
            <a:r>
              <a:rPr lang="en-GB" sz="1800">
                <a:latin typeface="Arial"/>
                <a:cs typeface="Arial"/>
              </a:rPr>
              <a:t>**</a:t>
            </a:r>
            <a:endParaRPr lang="en-GB" sz="1400" b="1">
              <a:latin typeface="Arial"/>
              <a:cs typeface="Arial"/>
            </a:endParaRPr>
          </a:p>
        </p:txBody>
      </p:sp>
    </p:spTree>
    <p:extLst>
      <p:ext uri="{BB962C8B-B14F-4D97-AF65-F5344CB8AC3E}">
        <p14:creationId xmlns:p14="http://schemas.microsoft.com/office/powerpoint/2010/main" val="31286960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0BE5C4-E029-AFEC-4DA1-1A40CED11EE8}"/>
            </a:ext>
          </a:extLst>
        </p:cNvPr>
        <p:cNvGrpSpPr/>
        <p:nvPr/>
      </p:nvGrpSpPr>
      <p:grpSpPr>
        <a:xfrm>
          <a:off x="0" y="0"/>
          <a:ext cx="0" cy="0"/>
          <a:chOff x="0" y="0"/>
          <a:chExt cx="0" cy="0"/>
        </a:xfrm>
      </p:grpSpPr>
      <p:sp>
        <p:nvSpPr>
          <p:cNvPr id="3" name="Rectangle: Top Corners Rounded 2">
            <a:extLst>
              <a:ext uri="{FF2B5EF4-FFF2-40B4-BE49-F238E27FC236}">
                <a16:creationId xmlns:a16="http://schemas.microsoft.com/office/drawing/2014/main" id="{181DBF43-3F88-09C7-1C60-1328EC7DFDD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4085654" y="-3950185"/>
            <a:ext cx="810127" cy="8981441"/>
          </a:xfrm>
          <a:prstGeom prst="round2SameRect">
            <a:avLst/>
          </a:prstGeom>
          <a:solidFill>
            <a:srgbClr val="9D3F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a:solidFill>
                <a:prstClr val="white"/>
              </a:solidFill>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F9D99614-8B73-2334-4FA2-620DDE3C89C8}"/>
              </a:ext>
              <a:ext uri="{C183D7F6-B498-43B3-948B-1728B52AA6E4}">
                <adec:decorative xmlns:adec="http://schemas.microsoft.com/office/drawing/2017/decorative" val="0"/>
              </a:ext>
            </a:extLst>
          </p:cNvPr>
          <p:cNvSpPr>
            <a:spLocks noGrp="1"/>
          </p:cNvSpPr>
          <p:nvPr>
            <p:ph type="title"/>
          </p:nvPr>
        </p:nvSpPr>
        <p:spPr>
          <a:xfrm>
            <a:off x="184416" y="316559"/>
            <a:ext cx="6836144" cy="810127"/>
          </a:xfrm>
        </p:spPr>
        <p:txBody>
          <a:bodyPr>
            <a:noAutofit/>
          </a:bodyPr>
          <a:lstStyle/>
          <a:p>
            <a:r>
              <a:rPr lang="en-GB" sz="2400" dirty="0">
                <a:solidFill>
                  <a:schemeClr val="bg1"/>
                </a:solidFill>
                <a:latin typeface="Arial" panose="020B0604020202020204" pitchFamily="34" charset="0"/>
                <a:cs typeface="Arial" panose="020B0604020202020204" pitchFamily="34" charset="0"/>
              </a:rPr>
              <a:t>Possible indicators of sexual abuse</a:t>
            </a:r>
            <a:br>
              <a:rPr lang="en-GB" sz="2400" b="1" dirty="0">
                <a:solidFill>
                  <a:schemeClr val="bg1"/>
                </a:solidFill>
                <a:latin typeface="Arial" panose="020B0604020202020204" pitchFamily="34" charset="0"/>
                <a:cs typeface="Arial" panose="020B0604020202020204" pitchFamily="34" charset="0"/>
              </a:rPr>
            </a:br>
            <a:endParaRPr lang="en-GB" sz="2400" b="1" dirty="0">
              <a:solidFill>
                <a:schemeClr val="bg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98F38E70-7FC1-15DD-CF9C-6C14872AC718}"/>
              </a:ext>
            </a:extLst>
          </p:cNvPr>
          <p:cNvSpPr txBox="1"/>
          <p:nvPr/>
        </p:nvSpPr>
        <p:spPr>
          <a:xfrm rot="10800000" flipV="1">
            <a:off x="8403770" y="6159795"/>
            <a:ext cx="3788230" cy="369332"/>
          </a:xfrm>
          <a:prstGeom prst="rect">
            <a:avLst/>
          </a:prstGeom>
          <a:noFill/>
        </p:spPr>
        <p:txBody>
          <a:bodyPr wrap="square" lIns="91440" tIns="45720" rIns="91440" bIns="45720" anchor="t">
            <a:spAutoFit/>
          </a:bodyPr>
          <a:lstStyle/>
          <a:p>
            <a:pPr>
              <a:spcAft>
                <a:spcPts val="1800"/>
              </a:spcAft>
            </a:pPr>
            <a:r>
              <a:rPr lang="en-GB" sz="1800">
                <a:latin typeface="Arial"/>
                <a:cs typeface="Arial"/>
              </a:rPr>
              <a:t>**</a:t>
            </a:r>
            <a:r>
              <a:rPr lang="en-GB" sz="1800" i="1">
                <a:latin typeface="Arial"/>
                <a:cs typeface="Arial"/>
              </a:rPr>
              <a:t>This is not an exhaustive list</a:t>
            </a:r>
            <a:r>
              <a:rPr lang="en-GB" sz="1800">
                <a:latin typeface="Arial"/>
                <a:cs typeface="Arial"/>
              </a:rPr>
              <a:t>**</a:t>
            </a:r>
            <a:endParaRPr lang="en-GB" sz="1400" b="1">
              <a:latin typeface="Arial"/>
              <a:cs typeface="Arial"/>
            </a:endParaRPr>
          </a:p>
        </p:txBody>
      </p:sp>
      <p:sp>
        <p:nvSpPr>
          <p:cNvPr id="13" name="TextBox 12">
            <a:extLst>
              <a:ext uri="{FF2B5EF4-FFF2-40B4-BE49-F238E27FC236}">
                <a16:creationId xmlns:a16="http://schemas.microsoft.com/office/drawing/2014/main" id="{56EC95EF-A6C6-6C15-17E5-9B8A16E66318}"/>
              </a:ext>
            </a:extLst>
          </p:cNvPr>
          <p:cNvSpPr txBox="1">
            <a:spLocks noGrp="1" noRot="1" noMove="1" noResize="1" noEditPoints="1" noAdjustHandles="1" noChangeArrowheads="1" noChangeShapeType="1"/>
          </p:cNvSpPr>
          <p:nvPr/>
        </p:nvSpPr>
        <p:spPr>
          <a:xfrm>
            <a:off x="468087" y="1330658"/>
            <a:ext cx="5281863" cy="4632037"/>
          </a:xfrm>
          <a:prstGeom prst="rect">
            <a:avLst/>
          </a:prstGeom>
          <a:noFill/>
        </p:spPr>
        <p:txBody>
          <a:bodyPr wrap="square" lIns="91440" tIns="45720" rIns="91440" bIns="45720" anchor="t">
            <a:spAutoFit/>
          </a:bodyPr>
          <a:lstStyle/>
          <a:p>
            <a:pPr marL="342900" indent="-342900">
              <a:spcAft>
                <a:spcPts val="1800"/>
              </a:spcAft>
              <a:buFont typeface="Arial" panose="020B0604020202020204" pitchFamily="34" charset="0"/>
              <a:buChar char="•"/>
            </a:pPr>
            <a:r>
              <a:rPr lang="en-GB" sz="2000" dirty="0">
                <a:latin typeface="Arial"/>
                <a:cs typeface="Arial"/>
              </a:rPr>
              <a:t>Sudden unexplained changes in behaviour</a:t>
            </a:r>
          </a:p>
          <a:p>
            <a:pPr marL="342900" indent="-342900">
              <a:spcAft>
                <a:spcPts val="1800"/>
              </a:spcAft>
              <a:buFont typeface="Arial" panose="020B0604020202020204" pitchFamily="34" charset="0"/>
              <a:buChar char="•"/>
            </a:pPr>
            <a:r>
              <a:rPr lang="en-GB" sz="2000" dirty="0">
                <a:latin typeface="Arial"/>
                <a:cs typeface="Arial"/>
              </a:rPr>
              <a:t>Apparent fear of someone </a:t>
            </a:r>
          </a:p>
          <a:p>
            <a:pPr marL="342900" indent="-342900">
              <a:spcAft>
                <a:spcPts val="1800"/>
              </a:spcAft>
              <a:buFont typeface="Arial" panose="020B0604020202020204" pitchFamily="34" charset="0"/>
              <a:buChar char="•"/>
            </a:pPr>
            <a:r>
              <a:rPr lang="en-GB" sz="2000" dirty="0">
                <a:latin typeface="Arial"/>
                <a:cs typeface="Arial"/>
              </a:rPr>
              <a:t>Being sexually coercive with other children</a:t>
            </a:r>
          </a:p>
          <a:p>
            <a:pPr marL="342900" indent="-342900">
              <a:spcAft>
                <a:spcPts val="1800"/>
              </a:spcAft>
              <a:buFont typeface="Arial" panose="020B0604020202020204" pitchFamily="34" charset="0"/>
              <a:buChar char="•"/>
            </a:pPr>
            <a:r>
              <a:rPr lang="en-GB" sz="2000" dirty="0">
                <a:latin typeface="Arial"/>
                <a:cs typeface="Arial"/>
              </a:rPr>
              <a:t>Nightmares or bedwetting 	</a:t>
            </a:r>
          </a:p>
          <a:p>
            <a:pPr marL="342900" indent="-342900">
              <a:spcAft>
                <a:spcPts val="1800"/>
              </a:spcAft>
              <a:buFont typeface="Arial" panose="020B0604020202020204" pitchFamily="34" charset="0"/>
              <a:buChar char="•"/>
            </a:pPr>
            <a:r>
              <a:rPr lang="en-GB" sz="2000" dirty="0">
                <a:latin typeface="Arial"/>
                <a:cs typeface="Arial"/>
              </a:rPr>
              <a:t>Self-harm, self-mutilation, suicide attempts, abuse of drugs/alcohol, eating problems (anorexia bulimia/overeating) </a:t>
            </a:r>
          </a:p>
          <a:p>
            <a:pPr marL="342900" indent="-342900">
              <a:spcAft>
                <a:spcPts val="1800"/>
              </a:spcAft>
              <a:buFont typeface="Arial" panose="020B0604020202020204" pitchFamily="34" charset="0"/>
              <a:buChar char="•"/>
            </a:pPr>
            <a:r>
              <a:rPr lang="en-GB" sz="2000" dirty="0">
                <a:latin typeface="Arial"/>
                <a:cs typeface="Arial"/>
              </a:rPr>
              <a:t>Sexualised behaviour or knowledge, drawings, language </a:t>
            </a:r>
          </a:p>
        </p:txBody>
      </p:sp>
      <p:sp>
        <p:nvSpPr>
          <p:cNvPr id="15" name="TextBox 14">
            <a:extLst>
              <a:ext uri="{FF2B5EF4-FFF2-40B4-BE49-F238E27FC236}">
                <a16:creationId xmlns:a16="http://schemas.microsoft.com/office/drawing/2014/main" id="{E01BE196-86E9-F9E2-4C73-37683659FD0B}"/>
              </a:ext>
            </a:extLst>
          </p:cNvPr>
          <p:cNvSpPr txBox="1">
            <a:spLocks noGrp="1" noRot="1" noMove="1" noResize="1" noEditPoints="1" noAdjustHandles="1" noChangeArrowheads="1" noChangeShapeType="1"/>
          </p:cNvSpPr>
          <p:nvPr/>
        </p:nvSpPr>
        <p:spPr>
          <a:xfrm>
            <a:off x="5856516" y="1420758"/>
            <a:ext cx="5551714" cy="4016484"/>
          </a:xfrm>
          <a:prstGeom prst="rect">
            <a:avLst/>
          </a:prstGeom>
          <a:noFill/>
        </p:spPr>
        <p:txBody>
          <a:bodyPr wrap="square" lIns="91440" tIns="45720" rIns="91440" bIns="45720" anchor="t">
            <a:spAutoFit/>
          </a:bodyPr>
          <a:lstStyle/>
          <a:p>
            <a:pPr marL="342900" indent="-342900">
              <a:spcAft>
                <a:spcPts val="1800"/>
              </a:spcAft>
              <a:buFont typeface="Arial" panose="020B0604020202020204" pitchFamily="34" charset="0"/>
              <a:buChar char="•"/>
            </a:pPr>
            <a:r>
              <a:rPr lang="en-GB" sz="2000" dirty="0">
                <a:latin typeface="Arial"/>
                <a:cs typeface="Arial"/>
              </a:rPr>
              <a:t>Running  away from home</a:t>
            </a:r>
          </a:p>
          <a:p>
            <a:pPr marL="342900" indent="-342900">
              <a:spcAft>
                <a:spcPts val="1800"/>
              </a:spcAft>
              <a:buFont typeface="Arial" panose="020B0604020202020204" pitchFamily="34" charset="0"/>
              <a:buChar char="•"/>
            </a:pPr>
            <a:r>
              <a:rPr lang="en-GB" sz="2000" dirty="0">
                <a:latin typeface="Arial"/>
                <a:cs typeface="Arial"/>
              </a:rPr>
              <a:t>Pain, itching, bruising or bleeding in genital or anal areas </a:t>
            </a:r>
          </a:p>
          <a:p>
            <a:pPr marL="342900" indent="-342900">
              <a:spcAft>
                <a:spcPts val="1800"/>
              </a:spcAft>
              <a:buFont typeface="Arial" panose="020B0604020202020204" pitchFamily="34" charset="0"/>
              <a:buChar char="•"/>
            </a:pPr>
            <a:r>
              <a:rPr lang="en-GB" sz="2000" dirty="0">
                <a:latin typeface="Arial"/>
                <a:cs typeface="Arial"/>
              </a:rPr>
              <a:t>Any sexually transmitted infection</a:t>
            </a:r>
          </a:p>
          <a:p>
            <a:pPr marL="342900" indent="-342900">
              <a:spcAft>
                <a:spcPts val="1800"/>
              </a:spcAft>
              <a:buFont typeface="Arial" panose="020B0604020202020204" pitchFamily="34" charset="0"/>
              <a:buChar char="•"/>
            </a:pPr>
            <a:r>
              <a:rPr lang="en-GB" sz="2000" dirty="0">
                <a:latin typeface="Arial"/>
                <a:cs typeface="Arial"/>
              </a:rPr>
              <a:t>Recurrent genital discharge or urinary tract infections without apparent cause</a:t>
            </a:r>
          </a:p>
          <a:p>
            <a:pPr marL="342900" indent="-342900">
              <a:spcAft>
                <a:spcPts val="1800"/>
              </a:spcAft>
              <a:buFont typeface="Arial" panose="020B0604020202020204" pitchFamily="34" charset="0"/>
              <a:buChar char="•"/>
            </a:pPr>
            <a:r>
              <a:rPr lang="en-GB" sz="2000" dirty="0">
                <a:latin typeface="Arial"/>
                <a:cs typeface="Arial"/>
              </a:rPr>
              <a:t>Discomfort when child is walking or sitting down</a:t>
            </a:r>
          </a:p>
          <a:p>
            <a:pPr marL="342900" indent="-342900">
              <a:spcAft>
                <a:spcPts val="1800"/>
              </a:spcAft>
              <a:buFont typeface="Arial" panose="020B0604020202020204" pitchFamily="34" charset="0"/>
              <a:buChar char="•"/>
            </a:pPr>
            <a:r>
              <a:rPr lang="en-GB" sz="2000" dirty="0">
                <a:latin typeface="Arial"/>
                <a:cs typeface="Arial"/>
              </a:rPr>
              <a:t>Pregnancy</a:t>
            </a:r>
            <a:endParaRPr lang="en-GB" sz="2000">
              <a:latin typeface="Arial"/>
              <a:ea typeface="Calibri"/>
              <a:cs typeface="Arial"/>
            </a:endParaRPr>
          </a:p>
        </p:txBody>
      </p:sp>
    </p:spTree>
    <p:extLst>
      <p:ext uri="{BB962C8B-B14F-4D97-AF65-F5344CB8AC3E}">
        <p14:creationId xmlns:p14="http://schemas.microsoft.com/office/powerpoint/2010/main" val="42471643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B0E34-9198-2BF4-76E5-F76923690C99}"/>
            </a:ext>
          </a:extLst>
        </p:cNvPr>
        <p:cNvGrpSpPr/>
        <p:nvPr/>
      </p:nvGrpSpPr>
      <p:grpSpPr>
        <a:xfrm>
          <a:off x="0" y="0"/>
          <a:ext cx="0" cy="0"/>
          <a:chOff x="0" y="0"/>
          <a:chExt cx="0" cy="0"/>
        </a:xfrm>
      </p:grpSpPr>
      <p:sp>
        <p:nvSpPr>
          <p:cNvPr id="3" name="Rectangle: Top Corners Rounded 2">
            <a:extLst>
              <a:ext uri="{FF2B5EF4-FFF2-40B4-BE49-F238E27FC236}">
                <a16:creationId xmlns:a16="http://schemas.microsoft.com/office/drawing/2014/main" id="{024AABC3-0840-275A-C080-9028408DE295}"/>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4095814" y="-4014835"/>
            <a:ext cx="810127" cy="9001761"/>
          </a:xfrm>
          <a:prstGeom prst="round2SameRect">
            <a:avLst/>
          </a:prstGeom>
          <a:solidFill>
            <a:srgbClr val="9D3F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a:solidFill>
                <a:prstClr val="white"/>
              </a:solidFill>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44110008-8D0E-6DD8-4E2D-35DAA3A7EF23}"/>
              </a:ext>
              <a:ext uri="{C183D7F6-B498-43B3-948B-1728B52AA6E4}">
                <adec:decorative xmlns:adec="http://schemas.microsoft.com/office/drawing/2017/decorative" val="0"/>
              </a:ext>
            </a:extLst>
          </p:cNvPr>
          <p:cNvSpPr>
            <a:spLocks noGrp="1" noRot="1" noMove="1" noResize="1" noEditPoints="1" noAdjustHandles="1" noChangeArrowheads="1" noChangeShapeType="1"/>
          </p:cNvSpPr>
          <p:nvPr>
            <p:ph type="title"/>
          </p:nvPr>
        </p:nvSpPr>
        <p:spPr>
          <a:xfrm>
            <a:off x="132214" y="254186"/>
            <a:ext cx="6846654" cy="810127"/>
          </a:xfrm>
        </p:spPr>
        <p:txBody>
          <a:bodyPr>
            <a:noAutofit/>
          </a:bodyPr>
          <a:lstStyle/>
          <a:p>
            <a:r>
              <a:rPr lang="en-GB" sz="2400" dirty="0">
                <a:solidFill>
                  <a:schemeClr val="bg1"/>
                </a:solidFill>
                <a:latin typeface="Arial" panose="020B0604020202020204" pitchFamily="34" charset="0"/>
                <a:cs typeface="Arial" panose="020B0604020202020204" pitchFamily="34" charset="0"/>
              </a:rPr>
              <a:t>Possible indicators of neglect</a:t>
            </a:r>
            <a:br>
              <a:rPr lang="en-GB" sz="2400" b="1" dirty="0">
                <a:solidFill>
                  <a:schemeClr val="bg1"/>
                </a:solidFill>
                <a:latin typeface="Arial" panose="020B0604020202020204" pitchFamily="34" charset="0"/>
                <a:cs typeface="Arial" panose="020B0604020202020204" pitchFamily="34" charset="0"/>
              </a:rPr>
            </a:br>
            <a:endParaRPr lang="en-GB" sz="2400" b="1" dirty="0">
              <a:solidFill>
                <a:schemeClr val="bg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8C0849DC-7E97-D614-E388-ACAB9B588E9A}"/>
              </a:ext>
            </a:extLst>
          </p:cNvPr>
          <p:cNvSpPr txBox="1"/>
          <p:nvPr/>
        </p:nvSpPr>
        <p:spPr>
          <a:xfrm rot="10800000" flipV="1">
            <a:off x="8403770" y="6159795"/>
            <a:ext cx="3788230" cy="369332"/>
          </a:xfrm>
          <a:prstGeom prst="rect">
            <a:avLst/>
          </a:prstGeom>
          <a:noFill/>
        </p:spPr>
        <p:txBody>
          <a:bodyPr wrap="square" lIns="91440" tIns="45720" rIns="91440" bIns="45720" anchor="t">
            <a:spAutoFit/>
          </a:bodyPr>
          <a:lstStyle/>
          <a:p>
            <a:pPr>
              <a:spcAft>
                <a:spcPts val="1800"/>
              </a:spcAft>
            </a:pPr>
            <a:r>
              <a:rPr lang="en-GB" sz="1800">
                <a:latin typeface="Arial"/>
                <a:cs typeface="Arial"/>
              </a:rPr>
              <a:t>**</a:t>
            </a:r>
            <a:r>
              <a:rPr lang="en-GB" sz="1800" i="1">
                <a:latin typeface="Arial"/>
                <a:cs typeface="Arial"/>
              </a:rPr>
              <a:t>This is not an exhaustive list</a:t>
            </a:r>
            <a:r>
              <a:rPr lang="en-GB" sz="1800">
                <a:latin typeface="Arial"/>
                <a:cs typeface="Arial"/>
              </a:rPr>
              <a:t>**</a:t>
            </a:r>
            <a:endParaRPr lang="en-GB" sz="1400" b="1">
              <a:latin typeface="Arial"/>
              <a:cs typeface="Arial"/>
            </a:endParaRPr>
          </a:p>
        </p:txBody>
      </p:sp>
      <p:sp>
        <p:nvSpPr>
          <p:cNvPr id="13" name="TextBox 12">
            <a:extLst>
              <a:ext uri="{FF2B5EF4-FFF2-40B4-BE49-F238E27FC236}">
                <a16:creationId xmlns:a16="http://schemas.microsoft.com/office/drawing/2014/main" id="{D66F8142-5A5D-EBBF-FAFF-DEA915535E08}"/>
              </a:ext>
            </a:extLst>
          </p:cNvPr>
          <p:cNvSpPr txBox="1">
            <a:spLocks noGrp="1" noRot="1" noMove="1" noResize="1" noEditPoints="1" noAdjustHandles="1" noChangeArrowheads="1" noChangeShapeType="1"/>
          </p:cNvSpPr>
          <p:nvPr/>
        </p:nvSpPr>
        <p:spPr>
          <a:xfrm>
            <a:off x="272144" y="1559258"/>
            <a:ext cx="5281863" cy="4324261"/>
          </a:xfrm>
          <a:prstGeom prst="rect">
            <a:avLst/>
          </a:prstGeom>
          <a:noFill/>
        </p:spPr>
        <p:txBody>
          <a:bodyPr wrap="square" lIns="91440" tIns="45720" rIns="91440" bIns="45720" anchor="t">
            <a:spAutoFit/>
          </a:bodyPr>
          <a:lstStyle/>
          <a:p>
            <a:pPr marL="285750" indent="-285750">
              <a:spcAft>
                <a:spcPts val="1800"/>
              </a:spcAft>
              <a:buFont typeface="Arial" panose="020B0604020202020204" pitchFamily="34" charset="0"/>
              <a:buChar char="•"/>
            </a:pPr>
            <a:r>
              <a:rPr lang="en-GB" sz="2000" dirty="0">
                <a:latin typeface="Arial"/>
                <a:cs typeface="Arial"/>
              </a:rPr>
              <a:t>Dirty bedroom, no sheets on bed, inappropriate sleeping place</a:t>
            </a:r>
          </a:p>
          <a:p>
            <a:pPr marL="285750" indent="-285750">
              <a:spcAft>
                <a:spcPts val="1800"/>
              </a:spcAft>
              <a:buFont typeface="Arial" panose="020B0604020202020204" pitchFamily="34" charset="0"/>
              <a:buChar char="•"/>
            </a:pPr>
            <a:r>
              <a:rPr lang="en-GB" sz="2000" dirty="0">
                <a:latin typeface="Arial"/>
                <a:cs typeface="Arial"/>
              </a:rPr>
              <a:t>Being unkempt, dirty or smelly</a:t>
            </a:r>
          </a:p>
          <a:p>
            <a:pPr marL="285750" indent="-285750">
              <a:spcAft>
                <a:spcPts val="1800"/>
              </a:spcAft>
              <a:buFont typeface="Arial" panose="020B0604020202020204" pitchFamily="34" charset="0"/>
              <a:buChar char="•"/>
            </a:pPr>
            <a:r>
              <a:rPr lang="en-GB" sz="2000" dirty="0">
                <a:latin typeface="Arial"/>
                <a:cs typeface="Arial"/>
              </a:rPr>
              <a:t>Loss of weight or constantly being underweight </a:t>
            </a:r>
          </a:p>
          <a:p>
            <a:pPr marL="285750" indent="-285750">
              <a:spcAft>
                <a:spcPts val="1800"/>
              </a:spcAft>
              <a:buFont typeface="Arial" panose="020B0604020202020204" pitchFamily="34" charset="0"/>
              <a:buChar char="•"/>
            </a:pPr>
            <a:r>
              <a:rPr lang="en-GB" sz="2000" dirty="0">
                <a:latin typeface="Arial"/>
                <a:cs typeface="Arial"/>
              </a:rPr>
              <a:t>Dressed inappropriately for the weather conditions</a:t>
            </a:r>
          </a:p>
          <a:p>
            <a:pPr marL="285750" indent="-285750">
              <a:spcAft>
                <a:spcPts val="1800"/>
              </a:spcAft>
              <a:buFont typeface="Arial" panose="020B0604020202020204" pitchFamily="34" charset="0"/>
              <a:buChar char="•"/>
            </a:pPr>
            <a:r>
              <a:rPr lang="en-GB" sz="2000" dirty="0">
                <a:latin typeface="Arial"/>
                <a:cs typeface="Arial"/>
              </a:rPr>
              <a:t>Learning disabilities due to poor brain development </a:t>
            </a:r>
          </a:p>
          <a:p>
            <a:pPr marL="342900" indent="-342900">
              <a:spcAft>
                <a:spcPts val="1800"/>
              </a:spcAft>
              <a:buFont typeface="Arial" panose="020B0604020202020204" pitchFamily="34" charset="0"/>
              <a:buChar char="•"/>
            </a:pPr>
            <a:endParaRPr lang="en-GB" sz="2000" dirty="0">
              <a:solidFill>
                <a:srgbClr val="1B203D"/>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0CBF2C10-6214-455E-7A75-323414A79059}"/>
              </a:ext>
            </a:extLst>
          </p:cNvPr>
          <p:cNvSpPr txBox="1">
            <a:spLocks noGrp="1" noRot="1" noMove="1" noResize="1" noEditPoints="1" noAdjustHandles="1" noChangeArrowheads="1" noChangeShapeType="1"/>
          </p:cNvSpPr>
          <p:nvPr/>
        </p:nvSpPr>
        <p:spPr>
          <a:xfrm>
            <a:off x="5954486" y="1559258"/>
            <a:ext cx="6074229" cy="3400931"/>
          </a:xfrm>
          <a:prstGeom prst="rect">
            <a:avLst/>
          </a:prstGeom>
          <a:noFill/>
        </p:spPr>
        <p:txBody>
          <a:bodyPr wrap="square" lIns="91440" tIns="45720" rIns="91440" bIns="45720" anchor="t">
            <a:spAutoFit/>
          </a:bodyPr>
          <a:lstStyle/>
          <a:p>
            <a:pPr marL="285750" indent="-285750">
              <a:spcAft>
                <a:spcPts val="1800"/>
              </a:spcAft>
              <a:buFont typeface="Arial" panose="020B0604020202020204" pitchFamily="34" charset="0"/>
              <a:buChar char="•"/>
            </a:pPr>
            <a:r>
              <a:rPr lang="en-GB" sz="2000" dirty="0">
                <a:latin typeface="Arial"/>
                <a:cs typeface="Arial"/>
              </a:rPr>
              <a:t>Untreated medical conditions </a:t>
            </a:r>
          </a:p>
          <a:p>
            <a:pPr marL="285750" indent="-285750">
              <a:spcAft>
                <a:spcPts val="1800"/>
              </a:spcAft>
              <a:buFont typeface="Arial" panose="020B0604020202020204" pitchFamily="34" charset="0"/>
              <a:buChar char="•"/>
            </a:pPr>
            <a:r>
              <a:rPr lang="en-GB" sz="2000" dirty="0">
                <a:latin typeface="Arial"/>
                <a:cs typeface="Arial"/>
              </a:rPr>
              <a:t>Being tired all the time 	</a:t>
            </a:r>
          </a:p>
          <a:p>
            <a:pPr marL="285750" indent="-285750">
              <a:spcAft>
                <a:spcPts val="1800"/>
              </a:spcAft>
              <a:buFont typeface="Arial" panose="020B0604020202020204" pitchFamily="34" charset="0"/>
              <a:buChar char="•"/>
            </a:pPr>
            <a:r>
              <a:rPr lang="en-GB" sz="2000" dirty="0">
                <a:latin typeface="Arial"/>
                <a:cs typeface="Arial"/>
              </a:rPr>
              <a:t>Frequently missing school or being late </a:t>
            </a:r>
          </a:p>
          <a:p>
            <a:pPr marL="285750" indent="-285750">
              <a:spcAft>
                <a:spcPts val="1800"/>
              </a:spcAft>
              <a:buFont typeface="Arial" panose="020B0604020202020204" pitchFamily="34" charset="0"/>
              <a:buChar char="•"/>
            </a:pPr>
            <a:r>
              <a:rPr lang="en-GB" sz="2000" dirty="0">
                <a:latin typeface="Arial"/>
                <a:cs typeface="Arial"/>
              </a:rPr>
              <a:t>Failing to keep medical appointments</a:t>
            </a:r>
          </a:p>
          <a:p>
            <a:pPr marL="285750" indent="-285750">
              <a:spcAft>
                <a:spcPts val="1800"/>
              </a:spcAft>
              <a:buFont typeface="Arial" panose="020B0604020202020204" pitchFamily="34" charset="0"/>
              <a:buChar char="•"/>
            </a:pPr>
            <a:r>
              <a:rPr lang="en-GB" sz="2000" dirty="0">
                <a:latin typeface="Arial"/>
                <a:cs typeface="Arial"/>
              </a:rPr>
              <a:t>Psycho-social development, depression, psychiatric illnesses &amp; personality disorders </a:t>
            </a:r>
          </a:p>
          <a:p>
            <a:pPr marL="285750" indent="-285750">
              <a:spcAft>
                <a:spcPts val="1800"/>
              </a:spcAft>
              <a:buFont typeface="Arial" panose="020B0604020202020204" pitchFamily="34" charset="0"/>
              <a:buChar char="•"/>
            </a:pPr>
            <a:r>
              <a:rPr lang="en-GB" sz="2000" dirty="0">
                <a:latin typeface="Arial"/>
                <a:cs typeface="Arial"/>
              </a:rPr>
              <a:t>Being left unsupervised regularly</a:t>
            </a:r>
          </a:p>
        </p:txBody>
      </p:sp>
    </p:spTree>
    <p:extLst>
      <p:ext uri="{BB962C8B-B14F-4D97-AF65-F5344CB8AC3E}">
        <p14:creationId xmlns:p14="http://schemas.microsoft.com/office/powerpoint/2010/main" val="22061162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509FB-4875-2C27-BBC5-633483E0B84E}"/>
            </a:ext>
          </a:extLst>
        </p:cNvPr>
        <p:cNvGrpSpPr/>
        <p:nvPr/>
      </p:nvGrpSpPr>
      <p:grpSpPr>
        <a:xfrm>
          <a:off x="0" y="0"/>
          <a:ext cx="0" cy="0"/>
          <a:chOff x="0" y="0"/>
          <a:chExt cx="0" cy="0"/>
        </a:xfrm>
      </p:grpSpPr>
      <p:sp>
        <p:nvSpPr>
          <p:cNvPr id="6" name="Subtitle 2">
            <a:extLst>
              <a:ext uri="{FF2B5EF4-FFF2-40B4-BE49-F238E27FC236}">
                <a16:creationId xmlns:a16="http://schemas.microsoft.com/office/drawing/2014/main" id="{89DCF9CD-117C-29D5-CC71-8BE973FA84D2}"/>
              </a:ext>
              <a:ext uri="{C183D7F6-B498-43B3-948B-1728B52AA6E4}">
                <adec:decorative xmlns:adec="http://schemas.microsoft.com/office/drawing/2017/decorative" val="1"/>
              </a:ext>
            </a:extLst>
          </p:cNvPr>
          <p:cNvSpPr txBox="1">
            <a:spLocks noGrp="1" noRot="1" noMove="1" noResize="1" noEditPoints="1" noAdjustHandles="1" noChangeArrowheads="1" noChangeShapeType="1"/>
          </p:cNvSpPr>
          <p:nvPr/>
        </p:nvSpPr>
        <p:spPr>
          <a:xfrm>
            <a:off x="461771" y="6369900"/>
            <a:ext cx="9144000" cy="271427"/>
          </a:xfrm>
          <a:prstGeom prst="rect">
            <a:avLst/>
          </a:prstGeom>
        </p:spPr>
        <p:txBody>
          <a:bodyPr vert="horz" lIns="91440" tIns="45720" rIns="91440" bIns="45720" rtlCol="0">
            <a:no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609585" algn="l" rtl="0" fontAlgn="base">
              <a:spcBef>
                <a:spcPct val="0"/>
              </a:spcBef>
              <a:spcAft>
                <a:spcPct val="0"/>
              </a:spcAft>
              <a:defRPr kern="1200">
                <a:solidFill>
                  <a:schemeClr val="tx1"/>
                </a:solidFill>
                <a:latin typeface="Arial" charset="0"/>
                <a:ea typeface="+mn-ea"/>
                <a:cs typeface="Arial" charset="0"/>
              </a:defRPr>
            </a:lvl2pPr>
            <a:lvl3pPr marL="1219170" algn="l" rtl="0" fontAlgn="base">
              <a:spcBef>
                <a:spcPct val="0"/>
              </a:spcBef>
              <a:spcAft>
                <a:spcPct val="0"/>
              </a:spcAft>
              <a:defRPr kern="1200">
                <a:solidFill>
                  <a:schemeClr val="tx1"/>
                </a:solidFill>
                <a:latin typeface="Arial" charset="0"/>
                <a:ea typeface="+mn-ea"/>
                <a:cs typeface="Arial" charset="0"/>
              </a:defRPr>
            </a:lvl3pPr>
            <a:lvl4pPr marL="1828754" algn="l" rtl="0" fontAlgn="base">
              <a:spcBef>
                <a:spcPct val="0"/>
              </a:spcBef>
              <a:spcAft>
                <a:spcPct val="0"/>
              </a:spcAft>
              <a:defRPr kern="1200">
                <a:solidFill>
                  <a:schemeClr val="tx1"/>
                </a:solidFill>
                <a:latin typeface="Arial" charset="0"/>
                <a:ea typeface="+mn-ea"/>
                <a:cs typeface="Arial" charset="0"/>
              </a:defRPr>
            </a:lvl4pPr>
            <a:lvl5pPr marL="2438339" algn="l" rtl="0" fontAlgn="base">
              <a:spcBef>
                <a:spcPct val="0"/>
              </a:spcBef>
              <a:spcAft>
                <a:spcPct val="0"/>
              </a:spcAft>
              <a:defRPr kern="1200">
                <a:solidFill>
                  <a:schemeClr val="tx1"/>
                </a:solidFill>
                <a:latin typeface="Arial" charset="0"/>
                <a:ea typeface="+mn-ea"/>
                <a:cs typeface="Arial" charset="0"/>
              </a:defRPr>
            </a:lvl5pPr>
            <a:lvl6pPr marL="3047924" algn="l" defTabSz="1219170" rtl="0" eaLnBrk="1" latinLnBrk="0" hangingPunct="1">
              <a:defRPr kern="1200">
                <a:solidFill>
                  <a:schemeClr val="tx1"/>
                </a:solidFill>
                <a:latin typeface="Arial" charset="0"/>
                <a:ea typeface="+mn-ea"/>
                <a:cs typeface="Arial" charset="0"/>
              </a:defRPr>
            </a:lvl6pPr>
            <a:lvl7pPr marL="3657509" algn="l" defTabSz="1219170" rtl="0" eaLnBrk="1" latinLnBrk="0" hangingPunct="1">
              <a:defRPr kern="1200">
                <a:solidFill>
                  <a:schemeClr val="tx1"/>
                </a:solidFill>
                <a:latin typeface="Arial" charset="0"/>
                <a:ea typeface="+mn-ea"/>
                <a:cs typeface="Arial" charset="0"/>
              </a:defRPr>
            </a:lvl7pPr>
            <a:lvl8pPr marL="4267093" algn="l" defTabSz="1219170" rtl="0" eaLnBrk="1" latinLnBrk="0" hangingPunct="1">
              <a:defRPr kern="1200">
                <a:solidFill>
                  <a:schemeClr val="tx1"/>
                </a:solidFill>
                <a:latin typeface="Arial" charset="0"/>
                <a:ea typeface="+mn-ea"/>
                <a:cs typeface="Arial" charset="0"/>
              </a:defRPr>
            </a:lvl8pPr>
            <a:lvl9pPr marL="4876678" algn="l" defTabSz="1219170" rtl="0" eaLnBrk="1" latinLnBrk="0" hangingPunct="1">
              <a:defRPr kern="1200">
                <a:solidFill>
                  <a:schemeClr val="tx1"/>
                </a:solidFill>
                <a:latin typeface="Arial" charset="0"/>
                <a:ea typeface="+mn-ea"/>
                <a:cs typeface="Arial" charset="0"/>
              </a:defRPr>
            </a:lvl9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1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Rectangle: Top Corners Rounded 4">
            <a:extLst>
              <a:ext uri="{FF2B5EF4-FFF2-40B4-BE49-F238E27FC236}">
                <a16:creationId xmlns:a16="http://schemas.microsoft.com/office/drawing/2014/main" id="{E88471E1-2618-FF34-B29D-9D7461249021}"/>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4085657" y="-3974544"/>
            <a:ext cx="810128" cy="8981443"/>
          </a:xfrm>
          <a:prstGeom prst="round2SameRect">
            <a:avLst/>
          </a:prstGeom>
          <a:solidFill>
            <a:srgbClr val="9D3F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609585" algn="l" rtl="0" fontAlgn="base">
              <a:spcBef>
                <a:spcPct val="0"/>
              </a:spcBef>
              <a:spcAft>
                <a:spcPct val="0"/>
              </a:spcAft>
              <a:defRPr kern="1200">
                <a:solidFill>
                  <a:schemeClr val="tx1"/>
                </a:solidFill>
                <a:latin typeface="Arial" charset="0"/>
                <a:ea typeface="+mn-ea"/>
                <a:cs typeface="Arial" charset="0"/>
              </a:defRPr>
            </a:lvl2pPr>
            <a:lvl3pPr marL="1219170" algn="l" rtl="0" fontAlgn="base">
              <a:spcBef>
                <a:spcPct val="0"/>
              </a:spcBef>
              <a:spcAft>
                <a:spcPct val="0"/>
              </a:spcAft>
              <a:defRPr kern="1200">
                <a:solidFill>
                  <a:schemeClr val="tx1"/>
                </a:solidFill>
                <a:latin typeface="Arial" charset="0"/>
                <a:ea typeface="+mn-ea"/>
                <a:cs typeface="Arial" charset="0"/>
              </a:defRPr>
            </a:lvl3pPr>
            <a:lvl4pPr marL="1828754" algn="l" rtl="0" fontAlgn="base">
              <a:spcBef>
                <a:spcPct val="0"/>
              </a:spcBef>
              <a:spcAft>
                <a:spcPct val="0"/>
              </a:spcAft>
              <a:defRPr kern="1200">
                <a:solidFill>
                  <a:schemeClr val="tx1"/>
                </a:solidFill>
                <a:latin typeface="Arial" charset="0"/>
                <a:ea typeface="+mn-ea"/>
                <a:cs typeface="Arial" charset="0"/>
              </a:defRPr>
            </a:lvl4pPr>
            <a:lvl5pPr marL="2438339" algn="l" rtl="0" fontAlgn="base">
              <a:spcBef>
                <a:spcPct val="0"/>
              </a:spcBef>
              <a:spcAft>
                <a:spcPct val="0"/>
              </a:spcAft>
              <a:defRPr kern="1200">
                <a:solidFill>
                  <a:schemeClr val="tx1"/>
                </a:solidFill>
                <a:latin typeface="Arial" charset="0"/>
                <a:ea typeface="+mn-ea"/>
                <a:cs typeface="Arial" charset="0"/>
              </a:defRPr>
            </a:lvl5pPr>
            <a:lvl6pPr marL="3047924" algn="l" defTabSz="1219170" rtl="0" eaLnBrk="1" latinLnBrk="0" hangingPunct="1">
              <a:defRPr kern="1200">
                <a:solidFill>
                  <a:schemeClr val="tx1"/>
                </a:solidFill>
                <a:latin typeface="Arial" charset="0"/>
                <a:ea typeface="+mn-ea"/>
                <a:cs typeface="Arial" charset="0"/>
              </a:defRPr>
            </a:lvl6pPr>
            <a:lvl7pPr marL="3657509" algn="l" defTabSz="1219170" rtl="0" eaLnBrk="1" latinLnBrk="0" hangingPunct="1">
              <a:defRPr kern="1200">
                <a:solidFill>
                  <a:schemeClr val="tx1"/>
                </a:solidFill>
                <a:latin typeface="Arial" charset="0"/>
                <a:ea typeface="+mn-ea"/>
                <a:cs typeface="Arial" charset="0"/>
              </a:defRPr>
            </a:lvl7pPr>
            <a:lvl8pPr marL="4267093" algn="l" defTabSz="1219170" rtl="0" eaLnBrk="1" latinLnBrk="0" hangingPunct="1">
              <a:defRPr kern="1200">
                <a:solidFill>
                  <a:schemeClr val="tx1"/>
                </a:solidFill>
                <a:latin typeface="Arial" charset="0"/>
                <a:ea typeface="+mn-ea"/>
                <a:cs typeface="Arial" charset="0"/>
              </a:defRPr>
            </a:lvl8pPr>
            <a:lvl9pPr marL="4876678" algn="l" defTabSz="1219170" rtl="0" eaLnBrk="1" latinLnBrk="0" hangingPunct="1">
              <a:defRPr kern="1200">
                <a:solidFill>
                  <a:schemeClr val="tx1"/>
                </a:solidFill>
                <a:latin typeface="Arial" charset="0"/>
                <a:ea typeface="+mn-ea"/>
                <a:cs typeface="Arial" charset="0"/>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Title 1">
            <a:extLst>
              <a:ext uri="{FF2B5EF4-FFF2-40B4-BE49-F238E27FC236}">
                <a16:creationId xmlns:a16="http://schemas.microsoft.com/office/drawing/2014/main" id="{8B1F6838-8907-5A1B-E23E-1D21733045F9}"/>
              </a:ext>
            </a:extLst>
          </p:cNvPr>
          <p:cNvSpPr txBox="1">
            <a:spLocks noGrp="1"/>
          </p:cNvSpPr>
          <p:nvPr>
            <p:ph type="title" idx="4294967295"/>
          </p:nvPr>
        </p:nvSpPr>
        <p:spPr>
          <a:xfrm>
            <a:off x="161375" y="277942"/>
            <a:ext cx="4969727" cy="81012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609585" algn="l" rtl="0" fontAlgn="base">
              <a:spcBef>
                <a:spcPct val="0"/>
              </a:spcBef>
              <a:spcAft>
                <a:spcPct val="0"/>
              </a:spcAft>
              <a:defRPr kern="1200">
                <a:solidFill>
                  <a:schemeClr val="tx1"/>
                </a:solidFill>
                <a:latin typeface="Arial" charset="0"/>
                <a:ea typeface="+mn-ea"/>
                <a:cs typeface="Arial" charset="0"/>
              </a:defRPr>
            </a:lvl2pPr>
            <a:lvl3pPr marL="1219170" algn="l" rtl="0" fontAlgn="base">
              <a:spcBef>
                <a:spcPct val="0"/>
              </a:spcBef>
              <a:spcAft>
                <a:spcPct val="0"/>
              </a:spcAft>
              <a:defRPr kern="1200">
                <a:solidFill>
                  <a:schemeClr val="tx1"/>
                </a:solidFill>
                <a:latin typeface="Arial" charset="0"/>
                <a:ea typeface="+mn-ea"/>
                <a:cs typeface="Arial" charset="0"/>
              </a:defRPr>
            </a:lvl3pPr>
            <a:lvl4pPr marL="1828754" algn="l" rtl="0" fontAlgn="base">
              <a:spcBef>
                <a:spcPct val="0"/>
              </a:spcBef>
              <a:spcAft>
                <a:spcPct val="0"/>
              </a:spcAft>
              <a:defRPr kern="1200">
                <a:solidFill>
                  <a:schemeClr val="tx1"/>
                </a:solidFill>
                <a:latin typeface="Arial" charset="0"/>
                <a:ea typeface="+mn-ea"/>
                <a:cs typeface="Arial" charset="0"/>
              </a:defRPr>
            </a:lvl4pPr>
            <a:lvl5pPr marL="2438339" algn="l" rtl="0" fontAlgn="base">
              <a:spcBef>
                <a:spcPct val="0"/>
              </a:spcBef>
              <a:spcAft>
                <a:spcPct val="0"/>
              </a:spcAft>
              <a:defRPr kern="1200">
                <a:solidFill>
                  <a:schemeClr val="tx1"/>
                </a:solidFill>
                <a:latin typeface="Arial" charset="0"/>
                <a:ea typeface="+mn-ea"/>
                <a:cs typeface="Arial" charset="0"/>
              </a:defRPr>
            </a:lvl5pPr>
            <a:lvl6pPr marL="3047924" algn="l" defTabSz="1219170" rtl="0" eaLnBrk="1" latinLnBrk="0" hangingPunct="1">
              <a:defRPr kern="1200">
                <a:solidFill>
                  <a:schemeClr val="tx1"/>
                </a:solidFill>
                <a:latin typeface="Arial" charset="0"/>
                <a:ea typeface="+mn-ea"/>
                <a:cs typeface="Arial" charset="0"/>
              </a:defRPr>
            </a:lvl6pPr>
            <a:lvl7pPr marL="3657509" algn="l" defTabSz="1219170" rtl="0" eaLnBrk="1" latinLnBrk="0" hangingPunct="1">
              <a:defRPr kern="1200">
                <a:solidFill>
                  <a:schemeClr val="tx1"/>
                </a:solidFill>
                <a:latin typeface="Arial" charset="0"/>
                <a:ea typeface="+mn-ea"/>
                <a:cs typeface="Arial" charset="0"/>
              </a:defRPr>
            </a:lvl7pPr>
            <a:lvl8pPr marL="4267093" algn="l" defTabSz="1219170" rtl="0" eaLnBrk="1" latinLnBrk="0" hangingPunct="1">
              <a:defRPr kern="1200">
                <a:solidFill>
                  <a:schemeClr val="tx1"/>
                </a:solidFill>
                <a:latin typeface="Arial" charset="0"/>
                <a:ea typeface="+mn-ea"/>
                <a:cs typeface="Arial" charset="0"/>
              </a:defRPr>
            </a:lvl8pPr>
            <a:lvl9pPr marL="4876678" algn="l" defTabSz="1219170" rtl="0" eaLnBrk="1" latinLnBrk="0" hangingPunct="1">
              <a:defRPr kern="1200">
                <a:solidFill>
                  <a:schemeClr val="tx1"/>
                </a:solidFill>
                <a:latin typeface="Arial" charset="0"/>
                <a:ea typeface="+mn-ea"/>
                <a:cs typeface="Arial" charset="0"/>
              </a:defRPr>
            </a:lvl9pPr>
          </a:lstStyle>
          <a:p>
            <a:pPr>
              <a:defRPr/>
            </a:pPr>
            <a:r>
              <a:rPr lang="en-GB" sz="2400" dirty="0">
                <a:solidFill>
                  <a:schemeClr val="bg1"/>
                </a:solidFill>
                <a:latin typeface="Arial"/>
                <a:cs typeface="Arial"/>
              </a:rPr>
              <a:t>Aims &amp; Learning Objectives</a:t>
            </a:r>
            <a:endParaRPr lang="en-GB" sz="2400" dirty="0">
              <a:solidFill>
                <a:schemeClr val="bg1"/>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AA4755F4-A871-1490-8DDC-FF2DE92C6CE8}"/>
              </a:ext>
            </a:extLst>
          </p:cNvPr>
          <p:cNvSpPr txBox="1"/>
          <p:nvPr/>
        </p:nvSpPr>
        <p:spPr>
          <a:xfrm>
            <a:off x="461771" y="1254898"/>
            <a:ext cx="11109743" cy="46782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GB" sz="2000" b="1" baseline="0" dirty="0">
                <a:latin typeface="Arial"/>
                <a:ea typeface="Arial"/>
                <a:cs typeface="Arial"/>
              </a:rPr>
              <a:t>Aim: </a:t>
            </a:r>
            <a:r>
              <a:rPr lang="en-GB" sz="2000" baseline="0" dirty="0">
                <a:latin typeface="Arial"/>
                <a:ea typeface="Arial"/>
                <a:cs typeface="Arial"/>
              </a:rPr>
              <a:t>To ensure that all staff and volunteers are made aware of systems within their school or college which support safeguarding children. </a:t>
            </a:r>
            <a:r>
              <a:rPr lang="en-US" sz="2000" dirty="0">
                <a:latin typeface="Arial"/>
                <a:ea typeface="Arial"/>
                <a:cs typeface="Arial"/>
              </a:rPr>
              <a:t>​</a:t>
            </a:r>
          </a:p>
          <a:p>
            <a:endParaRPr lang="en-US" sz="2000" dirty="0">
              <a:latin typeface="Arial"/>
              <a:ea typeface="Arial"/>
              <a:cs typeface="Arial"/>
            </a:endParaRPr>
          </a:p>
          <a:p>
            <a:pPr rtl="0"/>
            <a:r>
              <a:rPr lang="en-GB" sz="2000" b="1" baseline="0" dirty="0">
                <a:latin typeface="Arial"/>
                <a:ea typeface="Arial"/>
                <a:cs typeface="Arial"/>
              </a:rPr>
              <a:t>Learning Objectives: </a:t>
            </a:r>
            <a:r>
              <a:rPr lang="en-GB" sz="2000" baseline="0" dirty="0">
                <a:latin typeface="Arial"/>
                <a:ea typeface="Arial"/>
                <a:cs typeface="Arial"/>
              </a:rPr>
              <a:t>To ensure that all staff understand the importance of the following:</a:t>
            </a:r>
            <a:r>
              <a:rPr lang="en-US" sz="2000" dirty="0">
                <a:latin typeface="Arial"/>
                <a:ea typeface="Arial"/>
                <a:cs typeface="Arial"/>
              </a:rPr>
              <a:t>​</a:t>
            </a:r>
          </a:p>
          <a:p>
            <a:endParaRPr lang="en-US" sz="2000" dirty="0">
              <a:latin typeface="Arial"/>
              <a:ea typeface="Arial"/>
              <a:cs typeface="Arial"/>
            </a:endParaRPr>
          </a:p>
          <a:p>
            <a:pPr marL="285115" lvl="0" indent="-285115" rtl="0">
              <a:buFont typeface="Arial,Sans-Serif"/>
              <a:buChar char="•"/>
            </a:pPr>
            <a:r>
              <a:rPr lang="en-GB" sz="2000" baseline="0" dirty="0">
                <a:latin typeface="Arial"/>
                <a:ea typeface="Arial"/>
                <a:cs typeface="Arial"/>
              </a:rPr>
              <a:t>Child Protection policy</a:t>
            </a:r>
            <a:r>
              <a:rPr lang="en-US" sz="2000" dirty="0">
                <a:latin typeface="Arial"/>
                <a:ea typeface="Arial"/>
                <a:cs typeface="Arial"/>
              </a:rPr>
              <a:t>​</a:t>
            </a:r>
          </a:p>
          <a:p>
            <a:pPr marL="285115" lvl="0" indent="-285115" rtl="0">
              <a:buFont typeface="Arial,Sans-Serif"/>
              <a:buChar char="•"/>
            </a:pPr>
            <a:r>
              <a:rPr lang="en-GB" sz="2000" baseline="0" dirty="0">
                <a:latin typeface="Arial"/>
                <a:ea typeface="Arial"/>
                <a:cs typeface="Arial"/>
              </a:rPr>
              <a:t>Behaviour policy</a:t>
            </a:r>
            <a:r>
              <a:rPr lang="en-US" sz="2000" dirty="0">
                <a:latin typeface="Arial"/>
                <a:ea typeface="Arial"/>
                <a:cs typeface="Arial"/>
              </a:rPr>
              <a:t>​</a:t>
            </a:r>
          </a:p>
          <a:p>
            <a:pPr marL="285115" lvl="0" indent="-285115" rtl="0">
              <a:buFont typeface="Arial,Sans-Serif"/>
              <a:buChar char="•"/>
            </a:pPr>
            <a:r>
              <a:rPr lang="en-GB" sz="2000" baseline="0" dirty="0">
                <a:latin typeface="Arial"/>
                <a:ea typeface="Arial"/>
                <a:cs typeface="Arial"/>
              </a:rPr>
              <a:t>Code of conduct</a:t>
            </a:r>
            <a:r>
              <a:rPr lang="en-US" sz="2000" dirty="0">
                <a:latin typeface="Arial"/>
                <a:ea typeface="Arial"/>
                <a:cs typeface="Arial"/>
              </a:rPr>
              <a:t>​</a:t>
            </a:r>
          </a:p>
          <a:p>
            <a:pPr marL="285115" lvl="0" indent="-285115" rtl="0">
              <a:buFont typeface="Arial,Sans-Serif"/>
              <a:buChar char="•"/>
            </a:pPr>
            <a:r>
              <a:rPr lang="en-GB" sz="2000" baseline="0" dirty="0">
                <a:latin typeface="Arial"/>
                <a:ea typeface="Arial"/>
                <a:cs typeface="Arial"/>
              </a:rPr>
              <a:t>Absent from education</a:t>
            </a:r>
            <a:r>
              <a:rPr lang="en-US" sz="2000" dirty="0">
                <a:latin typeface="Arial"/>
                <a:ea typeface="Arial"/>
                <a:cs typeface="Arial"/>
              </a:rPr>
              <a:t>​</a:t>
            </a:r>
          </a:p>
          <a:p>
            <a:pPr marL="285115" lvl="0" indent="-285115" rtl="0">
              <a:buFont typeface="Arial,Sans-Serif"/>
              <a:buChar char="•"/>
            </a:pPr>
            <a:r>
              <a:rPr lang="en-GB" sz="2000" baseline="0" dirty="0">
                <a:latin typeface="Arial"/>
                <a:ea typeface="Arial"/>
                <a:cs typeface="Arial"/>
              </a:rPr>
              <a:t>Role of the designated safeguarding lead (DSL)</a:t>
            </a:r>
            <a:r>
              <a:rPr lang="en-GB" sz="2000" dirty="0">
                <a:latin typeface="Arial"/>
                <a:ea typeface="Arial"/>
                <a:cs typeface="Arial"/>
              </a:rPr>
              <a:t>​</a:t>
            </a:r>
          </a:p>
          <a:p>
            <a:pPr marL="285115" lvl="0" indent="-285115" rtl="0">
              <a:buFont typeface="Arial,Sans-Serif"/>
              <a:buChar char="•"/>
            </a:pPr>
            <a:r>
              <a:rPr lang="en-GB" sz="2000" baseline="0" dirty="0">
                <a:latin typeface="Arial"/>
                <a:ea typeface="Arial"/>
                <a:cs typeface="Arial"/>
              </a:rPr>
              <a:t>Part one </a:t>
            </a:r>
            <a:r>
              <a:rPr lang="en-GB" sz="2000" baseline="0" dirty="0" err="1">
                <a:latin typeface="Arial"/>
                <a:ea typeface="Arial"/>
                <a:cs typeface="Arial"/>
              </a:rPr>
              <a:t>KCSiE</a:t>
            </a:r>
            <a:r>
              <a:rPr lang="en-GB" sz="2000" baseline="0" dirty="0">
                <a:latin typeface="Arial"/>
                <a:ea typeface="Arial"/>
                <a:cs typeface="Arial"/>
              </a:rPr>
              <a:t>:</a:t>
            </a:r>
            <a:r>
              <a:rPr lang="en-GB" sz="2000" dirty="0">
                <a:latin typeface="Arial"/>
                <a:ea typeface="Arial"/>
                <a:cs typeface="Arial"/>
              </a:rPr>
              <a:t>​</a:t>
            </a:r>
          </a:p>
          <a:p>
            <a:endParaRPr lang="en-US" sz="2000" dirty="0">
              <a:solidFill>
                <a:srgbClr val="1B203D"/>
              </a:solidFill>
              <a:latin typeface="Arial"/>
              <a:ea typeface="Arial"/>
              <a:cs typeface="Arial"/>
            </a:endParaRPr>
          </a:p>
          <a:p>
            <a:pPr marL="285115" lvl="0" indent="-285115" rtl="0">
              <a:buFont typeface="Arial,Sans-Serif"/>
              <a:buChar char="•"/>
            </a:pPr>
            <a:r>
              <a:rPr lang="en-GB" sz="2000" i="1" baseline="0" dirty="0">
                <a:solidFill>
                  <a:srgbClr val="1B203D"/>
                </a:solidFill>
                <a:highlight>
                  <a:srgbClr val="FFFF00"/>
                </a:highlight>
                <a:latin typeface="Arial"/>
                <a:ea typeface="Arial"/>
                <a:cs typeface="Arial"/>
              </a:rPr>
              <a:t>School or college insert any other standard item important for new starters this could include reporting system. </a:t>
            </a:r>
            <a:r>
              <a:rPr lang="en-US" sz="2000" dirty="0">
                <a:latin typeface="Arial"/>
                <a:ea typeface="Arial"/>
                <a:cs typeface="Arial"/>
              </a:rPr>
              <a:t>​</a:t>
            </a:r>
          </a:p>
          <a:p>
            <a:pPr algn="ctr"/>
            <a:endParaRPr lang="en-GB" dirty="0"/>
          </a:p>
        </p:txBody>
      </p:sp>
    </p:spTree>
    <p:extLst>
      <p:ext uri="{BB962C8B-B14F-4D97-AF65-F5344CB8AC3E}">
        <p14:creationId xmlns:p14="http://schemas.microsoft.com/office/powerpoint/2010/main" val="25399736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1A25D-BEDB-A989-30F0-3C62F655CBE8}"/>
            </a:ext>
          </a:extLst>
        </p:cNvPr>
        <p:cNvGrpSpPr/>
        <p:nvPr/>
      </p:nvGrpSpPr>
      <p:grpSpPr>
        <a:xfrm>
          <a:off x="0" y="0"/>
          <a:ext cx="0" cy="0"/>
          <a:chOff x="0" y="0"/>
          <a:chExt cx="0" cy="0"/>
        </a:xfrm>
      </p:grpSpPr>
      <p:sp>
        <p:nvSpPr>
          <p:cNvPr id="3" name="Rectangle: Top Corners Rounded 2">
            <a:extLst>
              <a:ext uri="{FF2B5EF4-FFF2-40B4-BE49-F238E27FC236}">
                <a16:creationId xmlns:a16="http://schemas.microsoft.com/office/drawing/2014/main" id="{E21B6FCC-B38B-F2C8-9BD1-E2B00FB572D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4430051" y="-4294579"/>
            <a:ext cx="893499" cy="9753604"/>
          </a:xfrm>
          <a:prstGeom prst="round2SameRect">
            <a:avLst/>
          </a:prstGeom>
          <a:solidFill>
            <a:srgbClr val="9D3F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a:solidFill>
                <a:prstClr val="white"/>
              </a:solidFill>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21041C94-580F-E18E-F6CA-0AE25E46C73D}"/>
              </a:ext>
              <a:ext uri="{C183D7F6-B498-43B3-948B-1728B52AA6E4}">
                <adec:decorative xmlns:adec="http://schemas.microsoft.com/office/drawing/2017/decorative" val="0"/>
              </a:ext>
            </a:extLst>
          </p:cNvPr>
          <p:cNvSpPr>
            <a:spLocks noGrp="1" noRot="1" noMove="1" noResize="1" noEditPoints="1" noAdjustHandles="1" noChangeArrowheads="1" noChangeShapeType="1"/>
          </p:cNvSpPr>
          <p:nvPr>
            <p:ph type="title"/>
          </p:nvPr>
        </p:nvSpPr>
        <p:spPr>
          <a:xfrm>
            <a:off x="169838" y="0"/>
            <a:ext cx="7204006" cy="810127"/>
          </a:xfrm>
        </p:spPr>
        <p:txBody>
          <a:bodyPr>
            <a:noAutofit/>
          </a:bodyPr>
          <a:lstStyle/>
          <a:p>
            <a:r>
              <a:rPr lang="en-GB" sz="2400" dirty="0">
                <a:solidFill>
                  <a:schemeClr val="bg1"/>
                </a:solidFill>
                <a:latin typeface="Arial" panose="020B0604020202020204" pitchFamily="34" charset="0"/>
                <a:cs typeface="Arial" panose="020B0604020202020204" pitchFamily="34" charset="0"/>
              </a:rPr>
              <a:t>Exploitation and possible indicators </a:t>
            </a:r>
          </a:p>
        </p:txBody>
      </p:sp>
      <p:sp>
        <p:nvSpPr>
          <p:cNvPr id="5" name="TextBox 4">
            <a:extLst>
              <a:ext uri="{FF2B5EF4-FFF2-40B4-BE49-F238E27FC236}">
                <a16:creationId xmlns:a16="http://schemas.microsoft.com/office/drawing/2014/main" id="{AEC50F4A-C74E-EFB7-8C96-5B4E4F64984B}"/>
              </a:ext>
            </a:extLst>
          </p:cNvPr>
          <p:cNvSpPr txBox="1">
            <a:spLocks noGrp="1" noRot="1" noMove="1" noResize="1" noEditPoints="1" noAdjustHandles="1" noChangeArrowheads="1" noChangeShapeType="1"/>
          </p:cNvSpPr>
          <p:nvPr/>
        </p:nvSpPr>
        <p:spPr>
          <a:xfrm>
            <a:off x="457199" y="1272938"/>
            <a:ext cx="10961915" cy="4359399"/>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20000"/>
              </a:lnSpc>
              <a:spcBef>
                <a:spcPts val="2500"/>
              </a:spcBef>
              <a:spcAft>
                <a:spcPts val="0"/>
              </a:spcAft>
              <a:buClrTx/>
              <a:buSzTx/>
              <a:buFont typeface="Arial" panose="020B0604020202020204" pitchFamily="34" charset="0"/>
              <a:buNone/>
              <a:tabLst/>
              <a:defRPr/>
            </a:pPr>
            <a:r>
              <a:rPr kumimoji="0" lang="en-US" b="1" i="0" u="none" strike="noStrike" kern="1200" cap="none" spc="0" normalizeH="0" baseline="0" noProof="0" dirty="0">
                <a:ln>
                  <a:noFill/>
                </a:ln>
                <a:effectLst/>
                <a:uLnTx/>
                <a:uFillTx/>
                <a:latin typeface="Arial"/>
                <a:cs typeface="Arial"/>
              </a:rPr>
              <a:t>Forms of Child Exploitation</a:t>
            </a:r>
            <a:endParaRPr lang="en-US" b="1" i="0" u="none" strike="noStrike" kern="1200" cap="none" spc="0" normalizeH="0" baseline="0" noProof="0" dirty="0">
              <a:ln>
                <a:noFill/>
              </a:ln>
              <a:effectLst/>
              <a:uLnTx/>
              <a:uFillTx/>
              <a:latin typeface="Arial"/>
              <a:cs typeface="Arial"/>
            </a:endParaRPr>
          </a:p>
          <a:p>
            <a:pPr marL="0" marR="0" lvl="1" indent="0" algn="l" defTabSz="914400" rtl="0" eaLnBrk="1" fontAlgn="auto" latinLnBrk="0" hangingPunct="1">
              <a:lnSpc>
                <a:spcPct val="120000"/>
              </a:lnSpc>
              <a:spcBef>
                <a:spcPts val="500"/>
              </a:spcBef>
              <a:spcAft>
                <a:spcPts val="0"/>
              </a:spcAft>
              <a:buClrTx/>
              <a:buSzTx/>
              <a:buFont typeface="Arial" panose="020B0604020202020204" pitchFamily="34" charset="0"/>
              <a:buNone/>
              <a:tabLst/>
              <a:defRPr/>
            </a:pPr>
            <a:r>
              <a:rPr kumimoji="0" lang="en-US" b="0" i="0" u="none" strike="noStrike" kern="1200" cap="none" spc="0" normalizeH="0" baseline="0" noProof="0" dirty="0">
                <a:ln>
                  <a:noFill/>
                </a:ln>
                <a:effectLst/>
                <a:uLnTx/>
                <a:uFillTx/>
                <a:latin typeface="Arial"/>
                <a:cs typeface="Arial"/>
              </a:rPr>
              <a:t>Child criminal exploitation (CCE) and Child sexual exploitation (CSE) involves coercion or manipulation of children for criminal or sexual purposes, often exchanging gifts or money. It is child abuse. </a:t>
            </a:r>
            <a:endParaRPr lang="en-US" b="0" i="0" u="none" strike="noStrike" kern="1200" cap="none" spc="0" normalizeH="0" baseline="0" noProof="0" dirty="0">
              <a:ln>
                <a:noFill/>
              </a:ln>
              <a:effectLst/>
              <a:uLnTx/>
              <a:uFillTx/>
              <a:latin typeface="Arial"/>
              <a:cs typeface="Arial"/>
            </a:endParaRPr>
          </a:p>
          <a:p>
            <a:pPr marL="0" marR="0" lvl="0" indent="0" algn="l" defTabSz="914400" rtl="0" eaLnBrk="1" fontAlgn="auto" latinLnBrk="0" hangingPunct="1">
              <a:lnSpc>
                <a:spcPct val="120000"/>
              </a:lnSpc>
              <a:spcBef>
                <a:spcPts val="2500"/>
              </a:spcBef>
              <a:spcAft>
                <a:spcPts val="0"/>
              </a:spcAft>
              <a:buClrTx/>
              <a:buSzTx/>
              <a:buFont typeface="Arial" panose="020B0604020202020204" pitchFamily="34" charset="0"/>
              <a:buNone/>
              <a:tabLst/>
              <a:defRPr/>
            </a:pPr>
            <a:r>
              <a:rPr kumimoji="0" lang="en-US" b="1" i="0" u="none" strike="noStrike" kern="1200" cap="none" spc="0" normalizeH="0" baseline="0" noProof="0" dirty="0">
                <a:ln>
                  <a:noFill/>
                </a:ln>
                <a:effectLst/>
                <a:uLnTx/>
                <a:uFillTx/>
                <a:latin typeface="Arial"/>
                <a:cs typeface="Arial"/>
              </a:rPr>
              <a:t>Contexts of Exploitation</a:t>
            </a:r>
            <a:endParaRPr lang="en-US" b="1" i="0" u="none" strike="noStrike" kern="1200" cap="none" spc="0" normalizeH="0" baseline="0" noProof="0" dirty="0">
              <a:ln>
                <a:noFill/>
              </a:ln>
              <a:effectLst/>
              <a:uLnTx/>
              <a:uFillTx/>
              <a:latin typeface="Arial"/>
              <a:cs typeface="Arial"/>
            </a:endParaRPr>
          </a:p>
          <a:p>
            <a:pPr marL="0" marR="0" lvl="1" indent="0" algn="l" defTabSz="914400" rtl="0" eaLnBrk="1" fontAlgn="auto" latinLnBrk="0" hangingPunct="1">
              <a:lnSpc>
                <a:spcPct val="120000"/>
              </a:lnSpc>
              <a:spcBef>
                <a:spcPts val="500"/>
              </a:spcBef>
              <a:spcAft>
                <a:spcPts val="0"/>
              </a:spcAft>
              <a:buClrTx/>
              <a:buSzTx/>
              <a:buFont typeface="Arial" panose="020B0604020202020204" pitchFamily="34" charset="0"/>
              <a:buNone/>
              <a:tabLst/>
              <a:defRPr/>
            </a:pPr>
            <a:r>
              <a:rPr kumimoji="0" lang="en-US" b="0" i="0" u="none" strike="noStrike" kern="1200" cap="none" spc="0" normalizeH="0" baseline="0" noProof="0" dirty="0">
                <a:ln>
                  <a:noFill/>
                </a:ln>
                <a:effectLst/>
                <a:uLnTx/>
                <a:uFillTx/>
                <a:latin typeface="Arial"/>
                <a:cs typeface="Arial"/>
              </a:rPr>
              <a:t>Exploitation can occur in the online world, at school and in the community.  </a:t>
            </a:r>
            <a:endParaRPr lang="en-US" b="0" i="0" u="none" strike="noStrike" kern="1200" cap="none" spc="0" normalizeH="0" baseline="0" noProof="0" dirty="0">
              <a:ln>
                <a:noFill/>
              </a:ln>
              <a:effectLst/>
              <a:uLnTx/>
              <a:uFillTx/>
              <a:latin typeface="Arial"/>
              <a:cs typeface="Arial"/>
            </a:endParaRPr>
          </a:p>
          <a:p>
            <a:pPr marL="0" marR="0" lvl="1" indent="0" algn="l" defTabSz="914400" rtl="0" eaLnBrk="1" fontAlgn="auto" latinLnBrk="0" hangingPunct="1">
              <a:lnSpc>
                <a:spcPct val="120000"/>
              </a:lnSpc>
              <a:spcBef>
                <a:spcPts val="500"/>
              </a:spcBef>
              <a:spcAft>
                <a:spcPts val="0"/>
              </a:spcAft>
              <a:buClrTx/>
              <a:buSzTx/>
              <a:buFont typeface="Arial" panose="020B0604020202020204" pitchFamily="34" charset="0"/>
              <a:buNone/>
              <a:tabLst/>
              <a:defRPr/>
            </a:pPr>
            <a:endParaRPr lang="en-US" dirty="0">
              <a:latin typeface="Arial" panose="020B0604020202020204" pitchFamily="34" charset="0"/>
              <a:cs typeface="Arial" panose="020B0604020202020204" pitchFamily="34" charset="0"/>
            </a:endParaRPr>
          </a:p>
          <a:p>
            <a:pPr marL="0" marR="0" lvl="1" indent="0" algn="l" defTabSz="914400" rtl="0" eaLnBrk="1" fontAlgn="auto" latinLnBrk="0" hangingPunct="1">
              <a:lnSpc>
                <a:spcPct val="120000"/>
              </a:lnSpc>
              <a:spcBef>
                <a:spcPts val="500"/>
              </a:spcBef>
              <a:spcAft>
                <a:spcPts val="0"/>
              </a:spcAft>
              <a:buClrTx/>
              <a:buSzTx/>
              <a:buFont typeface="Arial" panose="020B0604020202020204" pitchFamily="34" charset="0"/>
              <a:buNone/>
              <a:tabLst/>
              <a:defRPr/>
            </a:pPr>
            <a:r>
              <a:rPr kumimoji="0" lang="en-US" b="1" i="0" u="none" strike="noStrike" kern="1200" cap="none" spc="0" normalizeH="0" baseline="0" noProof="0" dirty="0">
                <a:ln>
                  <a:noFill/>
                </a:ln>
                <a:effectLst/>
                <a:uLnTx/>
                <a:uFillTx/>
                <a:latin typeface="Arial"/>
                <a:cs typeface="Arial"/>
              </a:rPr>
              <a:t>Indicators of Exploitation</a:t>
            </a:r>
            <a:endParaRPr lang="en-US" b="1" i="0" u="none" strike="noStrike" kern="1200" cap="none" spc="0" normalizeH="0" baseline="0" noProof="0" dirty="0">
              <a:ln>
                <a:noFill/>
              </a:ln>
              <a:effectLst/>
              <a:uLnTx/>
              <a:uFillTx/>
              <a:latin typeface="Arial"/>
              <a:cs typeface="Arial"/>
            </a:endParaRPr>
          </a:p>
          <a:p>
            <a:pPr marL="0" marR="0" lvl="1" indent="0" algn="l" defTabSz="914400" rtl="0" eaLnBrk="1" fontAlgn="auto" latinLnBrk="0" hangingPunct="1">
              <a:lnSpc>
                <a:spcPct val="120000"/>
              </a:lnSpc>
              <a:spcBef>
                <a:spcPts val="500"/>
              </a:spcBef>
              <a:spcAft>
                <a:spcPts val="0"/>
              </a:spcAft>
              <a:buClrTx/>
              <a:buSzTx/>
              <a:buFont typeface="Arial" panose="020B0604020202020204" pitchFamily="34" charset="0"/>
              <a:buNone/>
              <a:tabLst/>
              <a:defRPr/>
            </a:pPr>
            <a:r>
              <a:rPr kumimoji="0" lang="en-US" b="0" i="0" u="none" strike="noStrike" kern="1200" cap="none" spc="0" normalizeH="0" baseline="0" noProof="0" dirty="0">
                <a:ln>
                  <a:noFill/>
                </a:ln>
                <a:effectLst/>
                <a:uLnTx/>
                <a:uFillTx/>
                <a:latin typeface="Arial"/>
                <a:cs typeface="Arial"/>
              </a:rPr>
              <a:t>Signs include; unexplained money or possessions, going missing, secrecy, emotional distress, association with older individuals, physical and unexplained injuries, carrying weapons, being involved in criminal activities like selling drugs or shoplifting, sharp changes in mood, alcohol/drug use and looking disheveled, self harm and gang association. </a:t>
            </a:r>
            <a:endParaRPr lang="en-US" b="0" i="0" u="none" strike="noStrike" kern="1200" cap="none" spc="0" normalizeH="0" baseline="0" noProof="0" dirty="0">
              <a:ln>
                <a:noFill/>
              </a:ln>
              <a:effectLst/>
              <a:uLnTx/>
              <a:uFillTx/>
              <a:latin typeface="Arial"/>
              <a:cs typeface="Arial"/>
            </a:endParaRPr>
          </a:p>
        </p:txBody>
      </p:sp>
      <p:sp>
        <p:nvSpPr>
          <p:cNvPr id="6" name="TextBox 5">
            <a:extLst>
              <a:ext uri="{FF2B5EF4-FFF2-40B4-BE49-F238E27FC236}">
                <a16:creationId xmlns:a16="http://schemas.microsoft.com/office/drawing/2014/main" id="{6BDF89F3-FBA8-5DF2-290B-1259CEBE72AA}"/>
              </a:ext>
            </a:extLst>
          </p:cNvPr>
          <p:cNvSpPr txBox="1"/>
          <p:nvPr/>
        </p:nvSpPr>
        <p:spPr>
          <a:xfrm>
            <a:off x="8773886" y="6368534"/>
            <a:ext cx="6096000" cy="369332"/>
          </a:xfrm>
          <a:prstGeom prst="rect">
            <a:avLst/>
          </a:prstGeom>
          <a:noFill/>
        </p:spPr>
        <p:txBody>
          <a:bodyPr wrap="square">
            <a:spAutoFit/>
          </a:bodyPr>
          <a:lstStyle/>
          <a:p>
            <a:pPr>
              <a:spcAft>
                <a:spcPts val="1800"/>
              </a:spcAft>
            </a:pPr>
            <a:r>
              <a:rPr lang="en-GB" sz="1800">
                <a:solidFill>
                  <a:srgbClr val="1B203D"/>
                </a:solidFill>
                <a:latin typeface="Arial" panose="020B0604020202020204" pitchFamily="34" charset="0"/>
                <a:cs typeface="Arial" panose="020B0604020202020204" pitchFamily="34" charset="0"/>
              </a:rPr>
              <a:t>**</a:t>
            </a:r>
            <a:r>
              <a:rPr lang="en-GB" sz="1800" i="1">
                <a:solidFill>
                  <a:srgbClr val="1B203D"/>
                </a:solidFill>
                <a:latin typeface="Arial" panose="020B0604020202020204" pitchFamily="34" charset="0"/>
                <a:cs typeface="Arial" panose="020B0604020202020204" pitchFamily="34" charset="0"/>
              </a:rPr>
              <a:t>This is not an exhaustive list</a:t>
            </a:r>
            <a:r>
              <a:rPr lang="en-GB" sz="1800">
                <a:solidFill>
                  <a:srgbClr val="1B203D"/>
                </a:solidFill>
                <a:latin typeface="Arial" panose="020B0604020202020204" pitchFamily="34" charset="0"/>
                <a:cs typeface="Arial" panose="020B0604020202020204" pitchFamily="34" charset="0"/>
              </a:rPr>
              <a:t>**</a:t>
            </a:r>
            <a:endParaRPr lang="en-GB" sz="1400" b="1">
              <a:solidFill>
                <a:srgbClr val="1B203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414012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A343A-F53C-2B91-6D84-F6B9CCFCCB96}"/>
            </a:ext>
          </a:extLst>
        </p:cNvPr>
        <p:cNvGrpSpPr/>
        <p:nvPr/>
      </p:nvGrpSpPr>
      <p:grpSpPr>
        <a:xfrm>
          <a:off x="0" y="0"/>
          <a:ext cx="0" cy="0"/>
          <a:chOff x="0" y="0"/>
          <a:chExt cx="0" cy="0"/>
        </a:xfrm>
      </p:grpSpPr>
      <p:sp>
        <p:nvSpPr>
          <p:cNvPr id="3" name="Rectangle: Top Corners Rounded 2">
            <a:extLst>
              <a:ext uri="{FF2B5EF4-FFF2-40B4-BE49-F238E27FC236}">
                <a16:creationId xmlns:a16="http://schemas.microsoft.com/office/drawing/2014/main" id="{A3375EE6-4707-2531-94C1-9AC6DA5310B3}"/>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4043136" y="-3846900"/>
            <a:ext cx="893499" cy="8979774"/>
          </a:xfrm>
          <a:prstGeom prst="round2SameRect">
            <a:avLst/>
          </a:prstGeom>
          <a:solidFill>
            <a:srgbClr val="9D3F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a:solidFill>
                <a:prstClr val="white"/>
              </a:solidFill>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33D39011-587B-5E35-84EA-82341808DBF0}"/>
              </a:ext>
              <a:ext uri="{C183D7F6-B498-43B3-948B-1728B52AA6E4}">
                <adec:decorative xmlns:adec="http://schemas.microsoft.com/office/drawing/2017/decorative" val="0"/>
              </a:ext>
            </a:extLst>
          </p:cNvPr>
          <p:cNvSpPr>
            <a:spLocks noGrp="1" noRot="1" noMove="1" noResize="1" noEditPoints="1" noAdjustHandles="1" noChangeArrowheads="1" noChangeShapeType="1"/>
          </p:cNvSpPr>
          <p:nvPr>
            <p:ph type="title"/>
          </p:nvPr>
        </p:nvSpPr>
        <p:spPr>
          <a:xfrm>
            <a:off x="218652" y="492684"/>
            <a:ext cx="8761121" cy="696685"/>
          </a:xfrm>
        </p:spPr>
        <p:txBody>
          <a:bodyPr>
            <a:noAutofit/>
          </a:bodyPr>
          <a:lstStyle/>
          <a:p>
            <a:br>
              <a:rPr lang="en-GB" sz="2400" dirty="0">
                <a:solidFill>
                  <a:schemeClr val="bg1"/>
                </a:solidFill>
                <a:latin typeface="Arial" panose="020B0604020202020204" pitchFamily="34" charset="0"/>
                <a:cs typeface="Arial" panose="020B0604020202020204" pitchFamily="34" charset="0"/>
              </a:rPr>
            </a:br>
            <a:br>
              <a:rPr lang="en-GB" sz="2400" dirty="0">
                <a:solidFill>
                  <a:schemeClr val="bg1"/>
                </a:solidFill>
                <a:latin typeface="Arial" panose="020B0604020202020204" pitchFamily="34" charset="0"/>
                <a:cs typeface="Arial" panose="020B0604020202020204" pitchFamily="34" charset="0"/>
              </a:rPr>
            </a:br>
            <a:r>
              <a:rPr lang="en-GB" sz="2400" dirty="0">
                <a:solidFill>
                  <a:schemeClr val="bg1"/>
                </a:solidFill>
                <a:latin typeface="Arial" panose="020B0604020202020204" pitchFamily="34" charset="0"/>
                <a:cs typeface="Arial" panose="020B0604020202020204" pitchFamily="34" charset="0"/>
              </a:rPr>
              <a:t>KCSIE Annex A - further information</a:t>
            </a:r>
            <a:br>
              <a:rPr lang="en-GB" sz="2800" dirty="0"/>
            </a:br>
            <a:endParaRPr lang="en-GB" sz="2800" dirty="0">
              <a:solidFill>
                <a:schemeClr val="bg1"/>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5E96A9DF-D582-CD38-8CCF-1F3D55C6BB90}"/>
              </a:ext>
            </a:extLst>
          </p:cNvPr>
          <p:cNvSpPr txBox="1">
            <a:spLocks noGrp="1" noRot="1" noMove="1" noResize="1" noEditPoints="1" noAdjustHandles="1" noChangeArrowheads="1" noChangeShapeType="1"/>
          </p:cNvSpPr>
          <p:nvPr/>
        </p:nvSpPr>
        <p:spPr>
          <a:xfrm>
            <a:off x="218652" y="1881734"/>
            <a:ext cx="6422573" cy="4524315"/>
          </a:xfrm>
          <a:prstGeom prst="rect">
            <a:avLst/>
          </a:prstGeom>
          <a:noFill/>
        </p:spPr>
        <p:txBody>
          <a:bodyPr wrap="square" lIns="91440" tIns="45720" rIns="91440" bIns="45720" anchor="t">
            <a:spAutoFit/>
          </a:bodyPr>
          <a:lstStyle/>
          <a:p>
            <a:pPr marL="342900" indent="-342900">
              <a:spcAft>
                <a:spcPts val="1200"/>
              </a:spcAft>
              <a:buFont typeface="Arial" panose="020B0604020202020204" pitchFamily="34" charset="0"/>
              <a:buChar char="•"/>
            </a:pPr>
            <a:r>
              <a:rPr lang="en-GB" sz="1800" dirty="0">
                <a:latin typeface="Arial"/>
                <a:cs typeface="Arial"/>
              </a:rPr>
              <a:t>Child Abduction and community safety incidents</a:t>
            </a:r>
          </a:p>
          <a:p>
            <a:pPr marL="342900" indent="-342900">
              <a:spcAft>
                <a:spcPts val="1200"/>
              </a:spcAft>
              <a:buFont typeface="Arial" panose="020B0604020202020204" pitchFamily="34" charset="0"/>
              <a:buChar char="•"/>
            </a:pPr>
            <a:r>
              <a:rPr lang="en-GB" sz="1800" dirty="0">
                <a:latin typeface="Arial"/>
                <a:cs typeface="Arial"/>
              </a:rPr>
              <a:t>Child Criminal Exploitation (CCE) and Child Sexual Exploitation (CSE)</a:t>
            </a:r>
          </a:p>
          <a:p>
            <a:pPr marL="342900" indent="-342900">
              <a:spcAft>
                <a:spcPts val="1200"/>
              </a:spcAft>
              <a:buFont typeface="Arial" panose="020B0604020202020204" pitchFamily="34" charset="0"/>
              <a:buChar char="•"/>
            </a:pPr>
            <a:r>
              <a:rPr lang="en-GB" sz="1800" dirty="0">
                <a:latin typeface="Arial"/>
                <a:cs typeface="Arial"/>
              </a:rPr>
              <a:t>County Lines</a:t>
            </a:r>
          </a:p>
          <a:p>
            <a:pPr marL="342900" indent="-342900">
              <a:spcAft>
                <a:spcPts val="1200"/>
              </a:spcAft>
              <a:buFont typeface="Arial" panose="020B0604020202020204" pitchFamily="34" charset="0"/>
              <a:buChar char="•"/>
            </a:pPr>
            <a:r>
              <a:rPr lang="en-GB" sz="1800" dirty="0">
                <a:latin typeface="Arial"/>
                <a:cs typeface="Arial"/>
              </a:rPr>
              <a:t>Children and the court system</a:t>
            </a:r>
          </a:p>
          <a:p>
            <a:pPr marL="342900" indent="-342900">
              <a:spcAft>
                <a:spcPts val="1200"/>
              </a:spcAft>
              <a:buFont typeface="Arial" panose="020B0604020202020204" pitchFamily="34" charset="0"/>
              <a:buChar char="•"/>
            </a:pPr>
            <a:r>
              <a:rPr lang="en-GB" sz="1800" dirty="0">
                <a:latin typeface="Arial"/>
                <a:cs typeface="Arial"/>
              </a:rPr>
              <a:t>Children who are absent from education</a:t>
            </a:r>
          </a:p>
          <a:p>
            <a:pPr marL="342900" indent="-342900">
              <a:spcAft>
                <a:spcPts val="1200"/>
              </a:spcAft>
              <a:buFont typeface="Arial" panose="020B0604020202020204" pitchFamily="34" charset="0"/>
              <a:buChar char="•"/>
            </a:pPr>
            <a:r>
              <a:rPr lang="en-GB" sz="1800" dirty="0">
                <a:latin typeface="Arial"/>
                <a:cs typeface="Arial"/>
              </a:rPr>
              <a:t>Children with family members in prison</a:t>
            </a:r>
          </a:p>
          <a:p>
            <a:pPr marL="342900" indent="-342900">
              <a:spcAft>
                <a:spcPts val="1200"/>
              </a:spcAft>
              <a:buFont typeface="Arial" panose="020B0604020202020204" pitchFamily="34" charset="0"/>
              <a:buChar char="•"/>
            </a:pPr>
            <a:r>
              <a:rPr lang="en-GB" sz="1800" dirty="0">
                <a:latin typeface="Arial"/>
                <a:cs typeface="Arial"/>
              </a:rPr>
              <a:t>Cybercrime</a:t>
            </a:r>
          </a:p>
          <a:p>
            <a:pPr marL="342900" indent="-342900">
              <a:spcAft>
                <a:spcPts val="1200"/>
              </a:spcAft>
              <a:buFont typeface="Arial" panose="020B0604020202020204" pitchFamily="34" charset="0"/>
              <a:buChar char="•"/>
            </a:pPr>
            <a:r>
              <a:rPr lang="en-GB" sz="1800" dirty="0">
                <a:latin typeface="Arial"/>
                <a:cs typeface="Arial"/>
              </a:rPr>
              <a:t>Domestic Abuse</a:t>
            </a:r>
          </a:p>
          <a:p>
            <a:pPr marL="342900" indent="-342900">
              <a:spcAft>
                <a:spcPts val="1200"/>
              </a:spcAft>
              <a:buFont typeface="Arial" panose="020B0604020202020204" pitchFamily="34" charset="0"/>
              <a:buChar char="•"/>
            </a:pPr>
            <a:r>
              <a:rPr lang="en-GB" sz="1800" dirty="0">
                <a:latin typeface="Arial"/>
                <a:cs typeface="Arial"/>
              </a:rPr>
              <a:t>Homelessness</a:t>
            </a:r>
          </a:p>
          <a:p>
            <a:pPr marL="342900" indent="-342900">
              <a:spcAft>
                <a:spcPts val="1200"/>
              </a:spcAft>
              <a:buFont typeface="Arial" panose="020B0604020202020204" pitchFamily="34" charset="0"/>
              <a:buChar char="•"/>
            </a:pPr>
            <a:r>
              <a:rPr lang="en-GB" sz="1800" dirty="0">
                <a:latin typeface="Arial"/>
                <a:cs typeface="Arial"/>
              </a:rPr>
              <a:t>Mental Health</a:t>
            </a:r>
          </a:p>
        </p:txBody>
      </p:sp>
      <p:sp>
        <p:nvSpPr>
          <p:cNvPr id="11" name="TextBox 10">
            <a:extLst>
              <a:ext uri="{FF2B5EF4-FFF2-40B4-BE49-F238E27FC236}">
                <a16:creationId xmlns:a16="http://schemas.microsoft.com/office/drawing/2014/main" id="{67790868-A603-3C78-25AE-510C262C30B0}"/>
              </a:ext>
            </a:extLst>
          </p:cNvPr>
          <p:cNvSpPr txBox="1">
            <a:spLocks/>
          </p:cNvSpPr>
          <p:nvPr/>
        </p:nvSpPr>
        <p:spPr>
          <a:xfrm>
            <a:off x="5845629" y="1803999"/>
            <a:ext cx="6019800" cy="4801314"/>
          </a:xfrm>
          <a:prstGeom prst="rect">
            <a:avLst/>
          </a:prstGeom>
          <a:noFill/>
        </p:spPr>
        <p:txBody>
          <a:bodyPr wrap="square" lIns="91440" tIns="45720" rIns="91440" bIns="45720" anchor="t">
            <a:spAutoFit/>
          </a:bodyPr>
          <a:lstStyle/>
          <a:p>
            <a:pPr marL="342900" indent="-342900">
              <a:spcAft>
                <a:spcPts val="1200"/>
              </a:spcAft>
              <a:buFont typeface="Arial" panose="020B0604020202020204" pitchFamily="34" charset="0"/>
              <a:buChar char="•"/>
            </a:pPr>
            <a:r>
              <a:rPr lang="en-GB" sz="1800" dirty="0">
                <a:latin typeface="Arial"/>
                <a:cs typeface="Arial"/>
              </a:rPr>
              <a:t>Modern slavery and the National Referral Mechanism</a:t>
            </a:r>
          </a:p>
          <a:p>
            <a:pPr marL="342900" indent="-342900">
              <a:spcAft>
                <a:spcPts val="1200"/>
              </a:spcAft>
              <a:buFont typeface="Arial" panose="020B0604020202020204" pitchFamily="34" charset="0"/>
              <a:buChar char="•"/>
            </a:pPr>
            <a:r>
              <a:rPr lang="en-GB" sz="1800" dirty="0">
                <a:latin typeface="Arial"/>
                <a:cs typeface="Arial"/>
              </a:rPr>
              <a:t>Preventing radicalisation</a:t>
            </a:r>
          </a:p>
          <a:p>
            <a:pPr marL="342900" indent="-342900">
              <a:spcAft>
                <a:spcPts val="1200"/>
              </a:spcAft>
              <a:buFont typeface="Arial" panose="020B0604020202020204" pitchFamily="34" charset="0"/>
              <a:buChar char="•"/>
            </a:pPr>
            <a:r>
              <a:rPr lang="en-GB" sz="1800" dirty="0">
                <a:latin typeface="Arial"/>
                <a:cs typeface="Arial"/>
              </a:rPr>
              <a:t>The Prevent duty</a:t>
            </a:r>
          </a:p>
          <a:p>
            <a:pPr marL="342900" indent="-342900">
              <a:spcAft>
                <a:spcPts val="1200"/>
              </a:spcAft>
              <a:buFont typeface="Arial" panose="020B0604020202020204" pitchFamily="34" charset="0"/>
              <a:buChar char="•"/>
            </a:pPr>
            <a:r>
              <a:rPr lang="en-GB" sz="1800" dirty="0">
                <a:latin typeface="Arial"/>
                <a:cs typeface="Arial"/>
              </a:rPr>
              <a:t>Channel</a:t>
            </a:r>
          </a:p>
          <a:p>
            <a:pPr marL="342900" indent="-342900">
              <a:spcAft>
                <a:spcPts val="1200"/>
              </a:spcAft>
              <a:buFont typeface="Arial" panose="020B0604020202020204" pitchFamily="34" charset="0"/>
              <a:buChar char="•"/>
            </a:pPr>
            <a:r>
              <a:rPr lang="en-GB" sz="1800" dirty="0">
                <a:latin typeface="Arial"/>
                <a:cs typeface="Arial"/>
              </a:rPr>
              <a:t>Sexual violence and sexual harassment between children</a:t>
            </a:r>
          </a:p>
          <a:p>
            <a:pPr marL="342900" indent="-342900">
              <a:spcAft>
                <a:spcPts val="1200"/>
              </a:spcAft>
              <a:buFont typeface="Arial" panose="020B0604020202020204" pitchFamily="34" charset="0"/>
              <a:buChar char="•"/>
            </a:pPr>
            <a:r>
              <a:rPr lang="en-GB" sz="1800" dirty="0">
                <a:latin typeface="Arial"/>
                <a:cs typeface="Arial"/>
              </a:rPr>
              <a:t>Serious Violence</a:t>
            </a:r>
          </a:p>
          <a:p>
            <a:pPr marL="342900" indent="-342900">
              <a:spcAft>
                <a:spcPts val="1200"/>
              </a:spcAft>
              <a:buFont typeface="Arial" panose="020B0604020202020204" pitchFamily="34" charset="0"/>
              <a:buChar char="•"/>
            </a:pPr>
            <a:r>
              <a:rPr lang="en-GB" sz="1800" dirty="0">
                <a:latin typeface="Arial"/>
                <a:cs typeface="Arial"/>
              </a:rPr>
              <a:t>So-called ‘Honour’ based abuse (including Female Genital Mutilation and Forced Marriage.)</a:t>
            </a:r>
          </a:p>
          <a:p>
            <a:pPr marL="342900" indent="-342900">
              <a:spcAft>
                <a:spcPts val="1200"/>
              </a:spcAft>
              <a:buFont typeface="Arial" panose="020B0604020202020204" pitchFamily="34" charset="0"/>
              <a:buChar char="•"/>
            </a:pPr>
            <a:r>
              <a:rPr lang="en-GB" sz="1800" dirty="0">
                <a:latin typeface="Arial"/>
                <a:cs typeface="Arial"/>
              </a:rPr>
              <a:t>FGM/FGM mandatory reporting duty for teachers</a:t>
            </a:r>
          </a:p>
          <a:p>
            <a:pPr marL="342900" indent="-342900">
              <a:spcAft>
                <a:spcPts val="1200"/>
              </a:spcAft>
              <a:buFont typeface="Arial" panose="020B0604020202020204" pitchFamily="34" charset="0"/>
              <a:buChar char="•"/>
            </a:pPr>
            <a:r>
              <a:rPr lang="en-GB" sz="1800" dirty="0">
                <a:latin typeface="Arial"/>
                <a:cs typeface="Arial"/>
              </a:rPr>
              <a:t>Forced marriage </a:t>
            </a:r>
          </a:p>
          <a:p>
            <a:pPr marL="342900" indent="-342900">
              <a:spcAft>
                <a:spcPts val="1200"/>
              </a:spcAft>
              <a:buFont typeface="Arial" panose="020B0604020202020204" pitchFamily="34" charset="0"/>
              <a:buChar char="•"/>
            </a:pPr>
            <a:r>
              <a:rPr lang="en-GB" sz="1800" dirty="0">
                <a:latin typeface="Arial"/>
                <a:cs typeface="Arial"/>
              </a:rPr>
              <a:t>Additional advice and support</a:t>
            </a:r>
            <a:endParaRPr lang="en-GB">
              <a:latin typeface="Arial"/>
              <a:ea typeface="Calibri"/>
              <a:cs typeface="Arial"/>
            </a:endParaRPr>
          </a:p>
        </p:txBody>
      </p:sp>
    </p:spTree>
    <p:extLst>
      <p:ext uri="{BB962C8B-B14F-4D97-AF65-F5344CB8AC3E}">
        <p14:creationId xmlns:p14="http://schemas.microsoft.com/office/powerpoint/2010/main" val="22357629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07A63D-F917-1728-F05E-21FA4BB9EC6A}"/>
            </a:ext>
          </a:extLst>
        </p:cNvPr>
        <p:cNvGrpSpPr/>
        <p:nvPr/>
      </p:nvGrpSpPr>
      <p:grpSpPr>
        <a:xfrm>
          <a:off x="0" y="0"/>
          <a:ext cx="0" cy="0"/>
          <a:chOff x="0" y="0"/>
          <a:chExt cx="0" cy="0"/>
        </a:xfrm>
      </p:grpSpPr>
      <p:sp>
        <p:nvSpPr>
          <p:cNvPr id="3" name="Rectangle: Top Corners Rounded 2">
            <a:extLst>
              <a:ext uri="{FF2B5EF4-FFF2-40B4-BE49-F238E27FC236}">
                <a16:creationId xmlns:a16="http://schemas.microsoft.com/office/drawing/2014/main" id="{2BF19FD4-4376-ACBB-0EA8-ED57C7688988}"/>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4043973" y="-3873871"/>
            <a:ext cx="893499" cy="8981441"/>
          </a:xfrm>
          <a:prstGeom prst="round2SameRect">
            <a:avLst/>
          </a:prstGeom>
          <a:solidFill>
            <a:srgbClr val="9D3F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a:solidFill>
                <a:prstClr val="white"/>
              </a:solidFill>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B30634B6-4E34-4C29-DB6B-CF48EE25832E}"/>
              </a:ext>
              <a:ext uri="{C183D7F6-B498-43B3-948B-1728B52AA6E4}">
                <adec:decorative xmlns:adec="http://schemas.microsoft.com/office/drawing/2017/decorative" val="0"/>
              </a:ext>
            </a:extLst>
          </p:cNvPr>
          <p:cNvSpPr>
            <a:spLocks noGrp="1" noRot="1" noMove="1" noResize="1" noEditPoints="1" noAdjustHandles="1" noChangeArrowheads="1" noChangeShapeType="1"/>
          </p:cNvSpPr>
          <p:nvPr>
            <p:ph type="title"/>
          </p:nvPr>
        </p:nvSpPr>
        <p:spPr>
          <a:xfrm>
            <a:off x="142725" y="0"/>
            <a:ext cx="6594406" cy="810127"/>
          </a:xfrm>
        </p:spPr>
        <p:txBody>
          <a:bodyPr>
            <a:noAutofit/>
          </a:bodyPr>
          <a:lstStyle/>
          <a:p>
            <a:r>
              <a:rPr lang="en-GB" sz="2400" dirty="0">
                <a:solidFill>
                  <a:schemeClr val="bg1"/>
                </a:solidFill>
                <a:latin typeface="Arial" panose="020B0604020202020204" pitchFamily="34" charset="0"/>
                <a:cs typeface="Arial" panose="020B0604020202020204" pitchFamily="34" charset="0"/>
              </a:rPr>
              <a:t>How to report a concern about a child </a:t>
            </a:r>
          </a:p>
        </p:txBody>
      </p:sp>
      <p:sp>
        <p:nvSpPr>
          <p:cNvPr id="7" name="TextBox 6">
            <a:extLst>
              <a:ext uri="{FF2B5EF4-FFF2-40B4-BE49-F238E27FC236}">
                <a16:creationId xmlns:a16="http://schemas.microsoft.com/office/drawing/2014/main" id="{95BDA916-672A-19D8-1D8C-0D4F8C3457B8}"/>
              </a:ext>
            </a:extLst>
          </p:cNvPr>
          <p:cNvSpPr txBox="1"/>
          <p:nvPr/>
        </p:nvSpPr>
        <p:spPr>
          <a:xfrm>
            <a:off x="337457" y="1720840"/>
            <a:ext cx="11255829" cy="3170099"/>
          </a:xfrm>
          <a:prstGeom prst="rect">
            <a:avLst/>
          </a:prstGeom>
          <a:noFill/>
        </p:spPr>
        <p:txBody>
          <a:bodyPr wrap="square">
            <a:spAutoFit/>
          </a:bodyPr>
          <a:lstStyle/>
          <a:p>
            <a:r>
              <a:rPr lang="en-GB" sz="2000" i="1" dirty="0">
                <a:solidFill>
                  <a:srgbClr val="1B203D"/>
                </a:solidFill>
                <a:highlight>
                  <a:srgbClr val="FFFF00"/>
                </a:highlight>
                <a:latin typeface="Arial" panose="020B0604020202020204" pitchFamily="34" charset="0"/>
                <a:cs typeface="Arial" panose="020B0604020202020204" pitchFamily="34" charset="0"/>
              </a:rPr>
              <a:t>Note to DSL</a:t>
            </a:r>
          </a:p>
          <a:p>
            <a:endParaRPr lang="en-GB" sz="2000" i="1" dirty="0">
              <a:solidFill>
                <a:srgbClr val="1B203D"/>
              </a:solidFill>
              <a:highlight>
                <a:srgbClr val="FFFF00"/>
              </a:highlight>
              <a:latin typeface="Arial" panose="020B0604020202020204" pitchFamily="34" charset="0"/>
              <a:cs typeface="Arial" panose="020B0604020202020204" pitchFamily="34" charset="0"/>
            </a:endParaRPr>
          </a:p>
          <a:p>
            <a:r>
              <a:rPr lang="en-GB" sz="2000" i="1" dirty="0">
                <a:solidFill>
                  <a:srgbClr val="1B203D"/>
                </a:solidFill>
                <a:highlight>
                  <a:srgbClr val="FFFF00"/>
                </a:highlight>
                <a:latin typeface="Arial" panose="020B0604020202020204" pitchFamily="34" charset="0"/>
                <a:cs typeface="Arial" panose="020B0604020202020204" pitchFamily="34" charset="0"/>
              </a:rPr>
              <a:t>Please insert here expectations from staff regarding your school’s procedural requirements to recognise and respond to concerns. Include a summary of the action you/your school’s DSL take following a disclosure (</a:t>
            </a:r>
            <a:r>
              <a:rPr lang="en-GB" sz="2000" b="1" i="1" dirty="0">
                <a:solidFill>
                  <a:srgbClr val="1B203D"/>
                </a:solidFill>
                <a:highlight>
                  <a:srgbClr val="FFFF00"/>
                </a:highlight>
                <a:latin typeface="Arial" panose="020B0604020202020204" pitchFamily="34" charset="0"/>
                <a:cs typeface="Arial" panose="020B0604020202020204" pitchFamily="34" charset="0"/>
              </a:rPr>
              <a:t>the flowchart in </a:t>
            </a:r>
            <a:r>
              <a:rPr lang="en-GB" sz="2000" b="1" i="1" dirty="0" err="1">
                <a:solidFill>
                  <a:srgbClr val="1B203D"/>
                </a:solidFill>
                <a:highlight>
                  <a:srgbClr val="FFFF00"/>
                </a:highlight>
                <a:latin typeface="Arial" panose="020B0604020202020204" pitchFamily="34" charset="0"/>
                <a:cs typeface="Arial" panose="020B0604020202020204" pitchFamily="34" charset="0"/>
              </a:rPr>
              <a:t>KCSiE</a:t>
            </a:r>
            <a:r>
              <a:rPr lang="en-GB" sz="2000" b="1" i="1" dirty="0">
                <a:solidFill>
                  <a:srgbClr val="1B203D"/>
                </a:solidFill>
                <a:highlight>
                  <a:srgbClr val="FFFF00"/>
                </a:highlight>
                <a:latin typeface="Arial" panose="020B0604020202020204" pitchFamily="34" charset="0"/>
                <a:cs typeface="Arial" panose="020B0604020202020204" pitchFamily="34" charset="0"/>
              </a:rPr>
              <a:t> </a:t>
            </a:r>
            <a:r>
              <a:rPr lang="en-GB" sz="2000" i="1" dirty="0">
                <a:solidFill>
                  <a:srgbClr val="1B203D"/>
                </a:solidFill>
                <a:highlight>
                  <a:srgbClr val="FFFF00"/>
                </a:highlight>
                <a:latin typeface="Arial" panose="020B0604020202020204" pitchFamily="34" charset="0"/>
                <a:cs typeface="Arial" panose="020B0604020202020204" pitchFamily="34" charset="0"/>
              </a:rPr>
              <a:t>can support you to illustrate this). </a:t>
            </a:r>
          </a:p>
          <a:p>
            <a:endParaRPr lang="en-GB" sz="2000" i="1" dirty="0">
              <a:solidFill>
                <a:srgbClr val="1B203D"/>
              </a:solidFill>
              <a:highlight>
                <a:srgbClr val="FFFF00"/>
              </a:highlight>
              <a:latin typeface="Arial" panose="020B0604020202020204" pitchFamily="34" charset="0"/>
              <a:cs typeface="Arial" panose="020B0604020202020204" pitchFamily="34" charset="0"/>
            </a:endParaRPr>
          </a:p>
          <a:p>
            <a:r>
              <a:rPr lang="en-GB" sz="2000" i="1" dirty="0">
                <a:solidFill>
                  <a:srgbClr val="1B203D"/>
                </a:solidFill>
                <a:highlight>
                  <a:srgbClr val="FFFF00"/>
                </a:highlight>
                <a:latin typeface="Arial" panose="020B0604020202020204" pitchFamily="34" charset="0"/>
                <a:cs typeface="Arial" panose="020B0604020202020204" pitchFamily="34" charset="0"/>
              </a:rPr>
              <a:t>For reference you could use Herts model Child Protection policy, this lists the process for recognising and responding - if this reflects the arrangements in your setting you can cut and paste a summary of this here or use your CP policy to talk this through with staff ( adapt where necessary to align to your school's procedure).</a:t>
            </a:r>
          </a:p>
        </p:txBody>
      </p:sp>
    </p:spTree>
    <p:extLst>
      <p:ext uri="{BB962C8B-B14F-4D97-AF65-F5344CB8AC3E}">
        <p14:creationId xmlns:p14="http://schemas.microsoft.com/office/powerpoint/2010/main" val="41688390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93DA6-3A26-DCC3-33BF-DF259454B51B}"/>
            </a:ext>
          </a:extLst>
        </p:cNvPr>
        <p:cNvGrpSpPr/>
        <p:nvPr/>
      </p:nvGrpSpPr>
      <p:grpSpPr>
        <a:xfrm>
          <a:off x="0" y="0"/>
          <a:ext cx="0" cy="0"/>
          <a:chOff x="0" y="0"/>
          <a:chExt cx="0" cy="0"/>
        </a:xfrm>
      </p:grpSpPr>
      <p:sp>
        <p:nvSpPr>
          <p:cNvPr id="6" name="Subtitle 2">
            <a:extLst>
              <a:ext uri="{FF2B5EF4-FFF2-40B4-BE49-F238E27FC236}">
                <a16:creationId xmlns:a16="http://schemas.microsoft.com/office/drawing/2014/main" id="{B0931AD7-98B6-F291-05AC-B4FEED9A0DF9}"/>
              </a:ext>
              <a:ext uri="{C183D7F6-B498-43B3-948B-1728B52AA6E4}">
                <adec:decorative xmlns:adec="http://schemas.microsoft.com/office/drawing/2017/decorative" val="1"/>
              </a:ext>
            </a:extLst>
          </p:cNvPr>
          <p:cNvSpPr txBox="1">
            <a:spLocks noGrp="1" noRot="1" noMove="1" noResize="1" noEditPoints="1" noAdjustHandles="1" noChangeArrowheads="1" noChangeShapeType="1"/>
          </p:cNvSpPr>
          <p:nvPr/>
        </p:nvSpPr>
        <p:spPr>
          <a:xfrm>
            <a:off x="461771" y="6369900"/>
            <a:ext cx="9144000" cy="27142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defTabSz="914377">
              <a:defRPr/>
            </a:pPr>
            <a:endParaRPr lang="en-GB" sz="1200" b="1">
              <a:solidFill>
                <a:prstClr val="black"/>
              </a:solidFill>
              <a:latin typeface="Arial" panose="020B0604020202020204" pitchFamily="34" charset="0"/>
              <a:cs typeface="Arial" panose="020B0604020202020204" pitchFamily="34" charset="0"/>
            </a:endParaRPr>
          </a:p>
        </p:txBody>
      </p:sp>
      <p:sp>
        <p:nvSpPr>
          <p:cNvPr id="5" name="Rectangle: Top Corners Rounded 4">
            <a:extLst>
              <a:ext uri="{FF2B5EF4-FFF2-40B4-BE49-F238E27FC236}">
                <a16:creationId xmlns:a16="http://schemas.microsoft.com/office/drawing/2014/main" id="{C3B3DAE5-C63B-E88B-7ABB-A7F03F34CE59}"/>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4117971" y="-4068921"/>
            <a:ext cx="810128" cy="9059050"/>
          </a:xfrm>
          <a:prstGeom prst="round2SameRect">
            <a:avLst/>
          </a:prstGeom>
          <a:solidFill>
            <a:srgbClr val="9D3F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GB">
              <a:solidFill>
                <a:prstClr val="white"/>
              </a:solidFill>
              <a:latin typeface="Aptos" panose="02110004020202020204"/>
            </a:endParaRPr>
          </a:p>
        </p:txBody>
      </p:sp>
      <p:sp>
        <p:nvSpPr>
          <p:cNvPr id="8" name="Title 1">
            <a:extLst>
              <a:ext uri="{FF2B5EF4-FFF2-40B4-BE49-F238E27FC236}">
                <a16:creationId xmlns:a16="http://schemas.microsoft.com/office/drawing/2014/main" id="{0A5B4F77-A6C7-B7C4-E193-E49CAA81FE1B}"/>
              </a:ext>
            </a:extLst>
          </p:cNvPr>
          <p:cNvSpPr txBox="1">
            <a:spLocks noGrp="1" noRot="1" noMove="1" noResize="1" noEditPoints="1" noAdjustHandles="1" noChangeArrowheads="1" noChangeShapeType="1"/>
          </p:cNvSpPr>
          <p:nvPr>
            <p:ph type="title" idx="4294967295"/>
          </p:nvPr>
        </p:nvSpPr>
        <p:spPr>
          <a:xfrm>
            <a:off x="156069" y="205443"/>
            <a:ext cx="6752731" cy="81012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GB" sz="2400" dirty="0">
                <a:solidFill>
                  <a:schemeClr val="bg1"/>
                </a:solidFill>
                <a:latin typeface="Arial" panose="020B0604020202020204" pitchFamily="34" charset="0"/>
                <a:cs typeface="Arial" panose="020B0604020202020204" pitchFamily="34" charset="0"/>
              </a:rPr>
              <a:t>Concerns &amp; allegations against staff </a:t>
            </a:r>
          </a:p>
        </p:txBody>
      </p:sp>
      <p:sp>
        <p:nvSpPr>
          <p:cNvPr id="3" name="Rectangle: Rounded Corners 2">
            <a:extLst>
              <a:ext uri="{FF2B5EF4-FFF2-40B4-BE49-F238E27FC236}">
                <a16:creationId xmlns:a16="http://schemas.microsoft.com/office/drawing/2014/main" id="{33759DC0-2A0B-F44C-8438-FDE361E20BB8}"/>
              </a:ext>
            </a:extLst>
          </p:cNvPr>
          <p:cNvSpPr>
            <a:spLocks noGrp="1" noRot="1" noMove="1" noResize="1" noEditPoints="1" noAdjustHandles="1" noChangeArrowheads="1" noChangeShapeType="1"/>
          </p:cNvSpPr>
          <p:nvPr/>
        </p:nvSpPr>
        <p:spPr>
          <a:xfrm>
            <a:off x="87859" y="1015570"/>
            <a:ext cx="6302781" cy="5731268"/>
          </a:xfrm>
          <a:prstGeom prst="roundRect">
            <a:avLst/>
          </a:prstGeom>
          <a:noFill/>
          <a:ln w="38100">
            <a:solidFill>
              <a:srgbClr val="9D3F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defRPr/>
            </a:pPr>
            <a:endParaRPr lang="en-GB" sz="2400">
              <a:solidFill>
                <a:prstClr val="white"/>
              </a:solidFill>
              <a:latin typeface="Aptos" panose="02110004020202020204"/>
            </a:endParaRPr>
          </a:p>
        </p:txBody>
      </p:sp>
      <p:sp>
        <p:nvSpPr>
          <p:cNvPr id="4" name="Rectangle: Rounded Corners 3">
            <a:extLst>
              <a:ext uri="{FF2B5EF4-FFF2-40B4-BE49-F238E27FC236}">
                <a16:creationId xmlns:a16="http://schemas.microsoft.com/office/drawing/2014/main" id="{23DEA08D-2435-C5AA-4322-2ACE72695A8F}"/>
              </a:ext>
            </a:extLst>
          </p:cNvPr>
          <p:cNvSpPr>
            <a:spLocks noGrp="1" noRot="1" noMove="1" noResize="1" noEditPoints="1" noAdjustHandles="1" noChangeArrowheads="1" noChangeShapeType="1"/>
          </p:cNvSpPr>
          <p:nvPr/>
        </p:nvSpPr>
        <p:spPr>
          <a:xfrm>
            <a:off x="6561410" y="991688"/>
            <a:ext cx="5474521" cy="5731268"/>
          </a:xfrm>
          <a:prstGeom prst="roundRect">
            <a:avLst/>
          </a:prstGeom>
          <a:noFill/>
          <a:ln w="38100">
            <a:solidFill>
              <a:srgbClr val="0B52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914377" fontAlgn="base">
              <a:defRPr/>
            </a:pPr>
            <a:endParaRPr lang="en-GB" sz="2400">
              <a:solidFill>
                <a:prstClr val="white"/>
              </a:solidFill>
              <a:latin typeface="Aptos" panose="02110004020202020204"/>
            </a:endParaRPr>
          </a:p>
        </p:txBody>
      </p:sp>
      <p:sp>
        <p:nvSpPr>
          <p:cNvPr id="7" name="TextBox 6">
            <a:extLst>
              <a:ext uri="{FF2B5EF4-FFF2-40B4-BE49-F238E27FC236}">
                <a16:creationId xmlns:a16="http://schemas.microsoft.com/office/drawing/2014/main" id="{02BF4B0B-6E02-789E-5BA6-FDDD3B760C7D}"/>
              </a:ext>
            </a:extLst>
          </p:cNvPr>
          <p:cNvSpPr txBox="1"/>
          <p:nvPr/>
        </p:nvSpPr>
        <p:spPr>
          <a:xfrm>
            <a:off x="6908800" y="1250880"/>
            <a:ext cx="5034789" cy="5270289"/>
          </a:xfrm>
          <a:prstGeom prst="rect">
            <a:avLst/>
          </a:prstGeom>
          <a:noFill/>
        </p:spPr>
        <p:txBody>
          <a:bodyPr wrap="square" lIns="91440" tIns="45720" rIns="91440" bIns="45720" anchor="t">
            <a:spAutoFit/>
          </a:bodyPr>
          <a:lstStyle/>
          <a:p>
            <a:pPr>
              <a:lnSpc>
                <a:spcPct val="107000"/>
              </a:lnSpc>
              <a:spcAft>
                <a:spcPts val="800"/>
              </a:spcAft>
              <a:tabLst>
                <a:tab pos="457200" algn="l"/>
              </a:tabLst>
            </a:pPr>
            <a:r>
              <a:rPr lang="en-GB" sz="1600" b="1" kern="100">
                <a:latin typeface="Arial"/>
                <a:ea typeface="Calibri"/>
                <a:cs typeface="Arial"/>
              </a:rPr>
              <a:t>Allegations: </a:t>
            </a:r>
            <a:endParaRPr lang="en-GB" sz="1600" b="1" kern="100">
              <a:latin typeface="Arial" panose="020B0604020202020204" pitchFamily="34" charset="0"/>
              <a:ea typeface="Calibri" panose="020F0502020204030204" pitchFamily="34" charset="0"/>
              <a:cs typeface="Arial" panose="020B0604020202020204" pitchFamily="34" charset="0"/>
            </a:endParaRPr>
          </a:p>
          <a:p>
            <a:pPr lvl="0">
              <a:lnSpc>
                <a:spcPct val="107000"/>
              </a:lnSpc>
              <a:spcAft>
                <a:spcPts val="800"/>
              </a:spcAft>
              <a:tabLst>
                <a:tab pos="457200" algn="l"/>
              </a:tabLst>
            </a:pPr>
            <a:r>
              <a:rPr lang="en-GB" sz="1600" b="1" kern="100">
                <a:latin typeface="Arial"/>
                <a:ea typeface="Calibri"/>
                <a:cs typeface="Arial"/>
              </a:rPr>
              <a:t>Concerns/Allegations that may be referred to Local Authority Designated Officer (LADO) when: </a:t>
            </a:r>
            <a:endParaRPr lang="en-US" sz="1600" kern="100">
              <a:effectLst/>
              <a:latin typeface="Arial"/>
              <a:ea typeface="Calibri"/>
              <a:cs typeface="Arial"/>
            </a:endParaRPr>
          </a:p>
          <a:p>
            <a:pPr marL="342900" lvl="0" indent="-342900">
              <a:lnSpc>
                <a:spcPct val="107000"/>
              </a:lnSpc>
              <a:spcAft>
                <a:spcPts val="800"/>
              </a:spcAft>
              <a:buFont typeface="Symbol" panose="05050102010706020507" pitchFamily="18" charset="2"/>
              <a:buChar char=""/>
              <a:tabLst>
                <a:tab pos="457200" algn="l"/>
              </a:tabLst>
            </a:pPr>
            <a:r>
              <a:rPr lang="en-US" sz="1600" kern="100">
                <a:effectLst/>
                <a:latin typeface="Arial"/>
                <a:ea typeface="Calibri"/>
                <a:cs typeface="Arial"/>
              </a:rPr>
              <a:t>Behaved in a way that has, or may have harmed a child; </a:t>
            </a:r>
            <a:r>
              <a:rPr lang="en-US" sz="1600" b="1" kern="100">
                <a:effectLst/>
                <a:latin typeface="Arial"/>
                <a:ea typeface="Calibri"/>
                <a:cs typeface="Arial"/>
              </a:rPr>
              <a:t>(Harm Threshold)</a:t>
            </a:r>
            <a:endParaRPr lang="en-GB" sz="1600" kern="100">
              <a:effectLst/>
              <a:latin typeface="Arial"/>
              <a:ea typeface="Calibri"/>
              <a:cs typeface="Arial"/>
            </a:endParaRPr>
          </a:p>
          <a:p>
            <a:pPr marL="342900" lvl="0" indent="-342900">
              <a:lnSpc>
                <a:spcPct val="107000"/>
              </a:lnSpc>
              <a:spcAft>
                <a:spcPts val="800"/>
              </a:spcAft>
              <a:buFont typeface="Symbol" panose="05050102010706020507" pitchFamily="18" charset="2"/>
              <a:buChar char=""/>
              <a:tabLst>
                <a:tab pos="457200" algn="l"/>
              </a:tabLst>
            </a:pPr>
            <a:r>
              <a:rPr lang="en-US" sz="1600" kern="100">
                <a:effectLst/>
                <a:latin typeface="Arial"/>
                <a:ea typeface="Calibri"/>
                <a:cs typeface="Arial"/>
              </a:rPr>
              <a:t>Possibly committed a criminal offence against/ related to a child; </a:t>
            </a:r>
            <a:r>
              <a:rPr lang="en-US" sz="1600" b="1" kern="100">
                <a:effectLst/>
                <a:latin typeface="Arial"/>
                <a:ea typeface="Calibri"/>
                <a:cs typeface="Arial"/>
              </a:rPr>
              <a:t>(Criminal Threshold)</a:t>
            </a:r>
            <a:endParaRPr lang="en-GB" sz="1600" kern="100">
              <a:effectLst/>
              <a:latin typeface="Arial"/>
              <a:ea typeface="Calibri"/>
              <a:cs typeface="Arial"/>
            </a:endParaRPr>
          </a:p>
          <a:p>
            <a:pPr marL="342900" lvl="0" indent="-342900">
              <a:lnSpc>
                <a:spcPct val="107000"/>
              </a:lnSpc>
              <a:spcAft>
                <a:spcPts val="800"/>
              </a:spcAft>
              <a:buFont typeface="Symbol" panose="05050102010706020507" pitchFamily="18" charset="2"/>
              <a:buChar char=""/>
              <a:tabLst>
                <a:tab pos="457200" algn="l"/>
              </a:tabLst>
            </a:pPr>
            <a:r>
              <a:rPr lang="en-US" sz="1600" kern="100">
                <a:effectLst/>
                <a:latin typeface="Arial"/>
                <a:ea typeface="Calibri"/>
                <a:cs typeface="Arial"/>
              </a:rPr>
              <a:t>Behaved toward a child in a way that indicates he or she would pose a risk of harm; </a:t>
            </a:r>
            <a:r>
              <a:rPr lang="en-US" sz="1600" b="1" kern="100">
                <a:effectLst/>
                <a:latin typeface="Arial"/>
                <a:ea typeface="Calibri"/>
                <a:cs typeface="Arial"/>
              </a:rPr>
              <a:t>(Suitability Threshold) </a:t>
            </a:r>
            <a:endParaRPr lang="en-GB" sz="1600" kern="100">
              <a:effectLst/>
              <a:latin typeface="Arial"/>
              <a:ea typeface="Calibri"/>
              <a:cs typeface="Arial"/>
            </a:endParaRPr>
          </a:p>
          <a:p>
            <a:pPr marL="342900" lvl="0" indent="-342900">
              <a:lnSpc>
                <a:spcPct val="107000"/>
              </a:lnSpc>
              <a:spcAft>
                <a:spcPts val="800"/>
              </a:spcAft>
              <a:buFont typeface="Symbol" panose="05050102010706020507" pitchFamily="18" charset="2"/>
              <a:buChar char=""/>
              <a:tabLst>
                <a:tab pos="457200" algn="l"/>
              </a:tabLst>
            </a:pPr>
            <a:r>
              <a:rPr lang="en-US" sz="1600" kern="100">
                <a:effectLst/>
                <a:latin typeface="Arial"/>
                <a:ea typeface="Calibri"/>
                <a:cs typeface="Arial"/>
              </a:rPr>
              <a:t>Behaved or may have behaved in a way that indicates they may not be suitable to work with children. </a:t>
            </a:r>
            <a:r>
              <a:rPr lang="en-US" sz="1600" b="1" kern="100">
                <a:effectLst/>
                <a:latin typeface="Arial"/>
                <a:ea typeface="Calibri"/>
                <a:cs typeface="Arial"/>
              </a:rPr>
              <a:t>(Transferable Risk Threshold)</a:t>
            </a:r>
            <a:endParaRPr lang="en-GB" sz="1600" kern="100">
              <a:effectLst/>
              <a:latin typeface="Arial"/>
              <a:ea typeface="Calibri"/>
              <a:cs typeface="Arial"/>
            </a:endParaRPr>
          </a:p>
          <a:p>
            <a:pPr>
              <a:lnSpc>
                <a:spcPct val="107000"/>
              </a:lnSpc>
              <a:spcAft>
                <a:spcPts val="800"/>
              </a:spcAft>
            </a:pPr>
            <a:r>
              <a:rPr lang="en-US" sz="1600" kern="100">
                <a:effectLst/>
                <a:latin typeface="Arial"/>
                <a:ea typeface="Calibri"/>
                <a:cs typeface="Arial"/>
              </a:rPr>
              <a:t>Or</a:t>
            </a:r>
            <a:endParaRPr lang="en-GB" sz="1600" kern="100">
              <a:effectLst/>
              <a:latin typeface="Arial"/>
              <a:ea typeface="Calibri"/>
              <a:cs typeface="Arial"/>
            </a:endParaRPr>
          </a:p>
          <a:p>
            <a:pPr marL="342900" lvl="0" indent="-342900">
              <a:lnSpc>
                <a:spcPct val="107000"/>
              </a:lnSpc>
              <a:spcAft>
                <a:spcPts val="800"/>
              </a:spcAft>
              <a:buFont typeface="Symbol" panose="05050102010706020507" pitchFamily="18" charset="2"/>
              <a:buChar char=""/>
              <a:tabLst>
                <a:tab pos="457200" algn="l"/>
              </a:tabLst>
            </a:pPr>
            <a:r>
              <a:rPr lang="en-US" sz="1600" kern="100">
                <a:effectLst/>
                <a:latin typeface="Arial"/>
                <a:ea typeface="Calibri"/>
                <a:cs typeface="Arial"/>
              </a:rPr>
              <a:t>It is discovered that an individual known to have been involved previously in child abuse, is or has been working with children.</a:t>
            </a:r>
          </a:p>
        </p:txBody>
      </p:sp>
      <p:sp>
        <p:nvSpPr>
          <p:cNvPr id="10" name="TextBox 9">
            <a:extLst>
              <a:ext uri="{FF2B5EF4-FFF2-40B4-BE49-F238E27FC236}">
                <a16:creationId xmlns:a16="http://schemas.microsoft.com/office/drawing/2014/main" id="{510FE8E6-D08D-8FEC-B5D2-464012BBBFD6}"/>
              </a:ext>
            </a:extLst>
          </p:cNvPr>
          <p:cNvSpPr txBox="1"/>
          <p:nvPr/>
        </p:nvSpPr>
        <p:spPr>
          <a:xfrm>
            <a:off x="358668" y="1449461"/>
            <a:ext cx="5711423" cy="5262979"/>
          </a:xfrm>
          <a:prstGeom prst="rect">
            <a:avLst/>
          </a:prstGeom>
          <a:noFill/>
        </p:spPr>
        <p:txBody>
          <a:bodyPr wrap="square" lIns="91440" tIns="45720" rIns="91440" bIns="45720" anchor="t">
            <a:spAutoFit/>
          </a:bodyPr>
          <a:lstStyle/>
          <a:p>
            <a:pPr fontAlgn="base"/>
            <a:r>
              <a:rPr lang="en-GB" sz="1600" b="1">
                <a:latin typeface="Arial"/>
                <a:cs typeface="Arial"/>
              </a:rPr>
              <a:t>Low-Level Concerns:</a:t>
            </a:r>
          </a:p>
          <a:p>
            <a:endParaRPr lang="en-GB" sz="1600" b="1" dirty="0">
              <a:latin typeface="Arial"/>
              <a:cs typeface="Arial"/>
            </a:endParaRPr>
          </a:p>
          <a:p>
            <a:pPr fontAlgn="base"/>
            <a:r>
              <a:rPr lang="en-GB" sz="1600" b="1" i="0" u="none" strike="noStrike">
                <a:effectLst/>
                <a:latin typeface="Arial"/>
                <a:cs typeface="Arial"/>
              </a:rPr>
              <a:t>Concerns/Allegations may be managed in school in line with staff performance and conduct.</a:t>
            </a:r>
            <a:r>
              <a:rPr lang="en-GB" sz="1600" b="0" i="0">
                <a:effectLst/>
                <a:latin typeface="Arial"/>
                <a:cs typeface="Arial"/>
              </a:rPr>
              <a:t>​</a:t>
            </a:r>
            <a:endParaRPr lang="en-GB" sz="1600" b="0" i="0" dirty="0">
              <a:effectLst/>
              <a:latin typeface="Arial"/>
              <a:cs typeface="Arial"/>
            </a:endParaRPr>
          </a:p>
          <a:p>
            <a:pPr algn="l" rtl="0" fontAlgn="base">
              <a:buNone/>
            </a:pPr>
            <a:endParaRPr lang="en-GB" sz="1600" b="0" i="0" dirty="0">
              <a:effectLst/>
              <a:latin typeface="Arial" panose="020B0604020202020204" pitchFamily="34" charset="0"/>
              <a:cs typeface="Arial" panose="020B0604020202020204" pitchFamily="34" charset="0"/>
            </a:endParaRPr>
          </a:p>
          <a:p>
            <a:pPr algn="l" rtl="0" fontAlgn="base">
              <a:buNone/>
            </a:pPr>
            <a:r>
              <a:rPr lang="en-GB" sz="1600" b="1" i="0" u="none" strike="noStrike">
                <a:effectLst/>
                <a:latin typeface="Arial"/>
                <a:cs typeface="Arial"/>
              </a:rPr>
              <a:t>Low-Level Concerns </a:t>
            </a:r>
            <a:r>
              <a:rPr lang="en-GB" sz="1600" b="0" i="0" u="none" strike="noStrike">
                <a:effectLst/>
                <a:latin typeface="Arial"/>
                <a:cs typeface="Arial"/>
              </a:rPr>
              <a:t>can be behaviours by an adult that are inconsistent with your school's staff code of conduct or is otherwise not considered serious enough to consider a referral to the LADO. These would be dealt by your school’s internal safe staffing processes/HR.  e.g. </a:t>
            </a:r>
            <a:r>
              <a:rPr lang="en-US" sz="1600" b="0" i="0">
                <a:effectLst/>
                <a:latin typeface="Arial"/>
                <a:cs typeface="Arial"/>
              </a:rPr>
              <a:t>​</a:t>
            </a:r>
            <a:endParaRPr lang="en-US" sz="1600" b="0" i="0" dirty="0">
              <a:effectLst/>
              <a:latin typeface="Arial"/>
              <a:cs typeface="Arial"/>
            </a:endParaRPr>
          </a:p>
          <a:p>
            <a:pPr algn="l" rtl="0" fontAlgn="base">
              <a:buNone/>
            </a:pPr>
            <a:endParaRPr lang="en-US" sz="1600" b="0" i="0" dirty="0">
              <a:effectLst/>
              <a:latin typeface="Arial" panose="020B0604020202020204" pitchFamily="34" charset="0"/>
              <a:cs typeface="Arial" panose="020B0604020202020204" pitchFamily="34" charset="0"/>
            </a:endParaRPr>
          </a:p>
          <a:p>
            <a:pPr algn="l" rtl="0" fontAlgn="base">
              <a:buFont typeface="Arial" panose="020B0604020202020204" pitchFamily="34" charset="0"/>
              <a:buChar char="•"/>
            </a:pPr>
            <a:r>
              <a:rPr lang="en-GB" sz="1600" b="0" i="0" u="none" strike="noStrike">
                <a:effectLst/>
                <a:latin typeface="Arial"/>
                <a:cs typeface="Arial"/>
              </a:rPr>
              <a:t>being over-friendly with children; </a:t>
            </a:r>
            <a:r>
              <a:rPr lang="en-US" sz="1600" b="0" i="0">
                <a:effectLst/>
                <a:latin typeface="Arial"/>
                <a:cs typeface="Arial"/>
              </a:rPr>
              <a:t>​</a:t>
            </a:r>
            <a:endParaRPr lang="en-US" sz="1600" b="0" i="0" dirty="0">
              <a:effectLst/>
              <a:latin typeface="Arial"/>
              <a:cs typeface="Arial"/>
            </a:endParaRPr>
          </a:p>
          <a:p>
            <a:pPr algn="l" rtl="0" fontAlgn="base">
              <a:buFont typeface="Arial" panose="020B0604020202020204" pitchFamily="34" charset="0"/>
              <a:buChar char="•"/>
            </a:pPr>
            <a:r>
              <a:rPr lang="en-GB" sz="1600" b="0" i="0" u="none" strike="noStrike">
                <a:effectLst/>
                <a:latin typeface="Arial"/>
                <a:cs typeface="Arial"/>
              </a:rPr>
              <a:t>having favourites; </a:t>
            </a:r>
            <a:r>
              <a:rPr lang="en-US" sz="1600" b="0" i="0">
                <a:effectLst/>
                <a:latin typeface="Arial"/>
                <a:cs typeface="Arial"/>
              </a:rPr>
              <a:t>​</a:t>
            </a:r>
            <a:endParaRPr lang="en-US" sz="1600" b="0" i="0" dirty="0">
              <a:effectLst/>
              <a:latin typeface="Arial"/>
              <a:cs typeface="Arial"/>
            </a:endParaRPr>
          </a:p>
          <a:p>
            <a:pPr algn="l" rtl="0" fontAlgn="base">
              <a:buFont typeface="Arial" panose="020B0604020202020204" pitchFamily="34" charset="0"/>
              <a:buChar char="•"/>
            </a:pPr>
            <a:r>
              <a:rPr lang="en-GB" sz="1600" b="0" i="0" u="none" strike="noStrike">
                <a:effectLst/>
                <a:latin typeface="Arial"/>
                <a:cs typeface="Arial"/>
              </a:rPr>
              <a:t>taking photographs of children on their (staff member’s) mobile phone, contrary to school policy; </a:t>
            </a:r>
            <a:r>
              <a:rPr lang="en-US" sz="1600" b="0" i="0">
                <a:effectLst/>
                <a:latin typeface="Arial"/>
                <a:cs typeface="Arial"/>
              </a:rPr>
              <a:t>​</a:t>
            </a:r>
            <a:endParaRPr lang="en-US" sz="1600" b="0" i="0" dirty="0">
              <a:effectLst/>
              <a:latin typeface="Arial"/>
              <a:cs typeface="Arial"/>
            </a:endParaRPr>
          </a:p>
          <a:p>
            <a:pPr algn="l" rtl="0" fontAlgn="base">
              <a:buFont typeface="Arial" panose="020B0604020202020204" pitchFamily="34" charset="0"/>
              <a:buChar char="•"/>
            </a:pPr>
            <a:r>
              <a:rPr lang="en-GB" sz="1600" b="0" i="0" u="none" strike="noStrike">
                <a:effectLst/>
                <a:latin typeface="Arial"/>
                <a:cs typeface="Arial"/>
              </a:rPr>
              <a:t>engaging with a child on a one-to-one basis in a secluded area or behind a closed door; or, </a:t>
            </a:r>
            <a:r>
              <a:rPr lang="en-US" sz="1600" b="0" i="0">
                <a:effectLst/>
                <a:latin typeface="Arial"/>
                <a:cs typeface="Arial"/>
              </a:rPr>
              <a:t>​</a:t>
            </a:r>
            <a:endParaRPr lang="en-US" sz="1600" b="0" i="0" dirty="0">
              <a:effectLst/>
              <a:latin typeface="Arial"/>
              <a:cs typeface="Arial"/>
            </a:endParaRPr>
          </a:p>
          <a:p>
            <a:pPr algn="l" rtl="0" fontAlgn="base">
              <a:buFont typeface="Arial" panose="020B0604020202020204" pitchFamily="34" charset="0"/>
              <a:buChar char="•"/>
            </a:pPr>
            <a:r>
              <a:rPr lang="en-GB" sz="1600" b="0" i="0" u="none" strike="noStrike">
                <a:effectLst/>
                <a:latin typeface="Arial"/>
                <a:cs typeface="Arial"/>
              </a:rPr>
              <a:t>humiliating pupils. </a:t>
            </a:r>
            <a:r>
              <a:rPr lang="en-US" sz="1600" b="0" i="0">
                <a:effectLst/>
                <a:latin typeface="Arial"/>
                <a:cs typeface="Arial"/>
              </a:rPr>
              <a:t>​</a:t>
            </a:r>
            <a:endParaRPr lang="en-US" sz="1600" b="0" i="0" dirty="0">
              <a:effectLst/>
              <a:latin typeface="Arial"/>
              <a:cs typeface="Arial"/>
            </a:endParaRPr>
          </a:p>
          <a:p>
            <a:pPr algn="l" rtl="0" fontAlgn="base">
              <a:buFont typeface="Arial" panose="020B0604020202020204" pitchFamily="34" charset="0"/>
              <a:buChar char="•"/>
            </a:pPr>
            <a:endParaRPr lang="en-US" sz="1600" b="0" i="0" dirty="0">
              <a:effectLst/>
              <a:latin typeface="Arial" panose="020B0604020202020204" pitchFamily="34" charset="0"/>
              <a:cs typeface="Arial" panose="020B0604020202020204" pitchFamily="34" charset="0"/>
            </a:endParaRPr>
          </a:p>
          <a:p>
            <a:pPr algn="l" rtl="0" fontAlgn="base">
              <a:buNone/>
            </a:pPr>
            <a:r>
              <a:rPr lang="en-GB" sz="1600" b="1" i="1" u="none" strike="noStrike">
                <a:effectLst/>
                <a:latin typeface="Arial"/>
                <a:cs typeface="Arial"/>
              </a:rPr>
              <a:t>‘Low Level’ does not mean insignificant; it can still lead to harm.</a:t>
            </a:r>
            <a:r>
              <a:rPr lang="en-US" sz="1600" b="0" i="0">
                <a:effectLst/>
                <a:latin typeface="Arial"/>
                <a:cs typeface="Arial"/>
              </a:rPr>
              <a:t>​</a:t>
            </a:r>
            <a:endParaRPr lang="en-US" sz="1600" b="0" i="0" dirty="0">
              <a:effectLst/>
              <a:latin typeface="Arial"/>
              <a:cs typeface="Arial"/>
            </a:endParaRPr>
          </a:p>
        </p:txBody>
      </p:sp>
    </p:spTree>
    <p:extLst>
      <p:ext uri="{BB962C8B-B14F-4D97-AF65-F5344CB8AC3E}">
        <p14:creationId xmlns:p14="http://schemas.microsoft.com/office/powerpoint/2010/main" val="3009389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nodePh="1">
                                  <p:stCondLst>
                                    <p:cond delay="0"/>
                                  </p:stCondLst>
                                  <p:endCondLst>
                                    <p:cond evt="begin" delay="0">
                                      <p:tn val="10"/>
                                    </p:cond>
                                  </p:end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261019-5833-1007-26C5-0C3A5CB99505}"/>
            </a:ext>
          </a:extLst>
        </p:cNvPr>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5767CA3B-0059-AD2A-2E33-F6AB3232A95A}"/>
              </a:ext>
            </a:extLst>
          </p:cNvPr>
          <p:cNvCxnSpPr>
            <a:cxnSpLocks/>
          </p:cNvCxnSpPr>
          <p:nvPr/>
        </p:nvCxnSpPr>
        <p:spPr>
          <a:xfrm>
            <a:off x="154112" y="0"/>
            <a:ext cx="0" cy="6858000"/>
          </a:xfrm>
          <a:prstGeom prst="line">
            <a:avLst/>
          </a:prstGeom>
          <a:ln w="38100">
            <a:noFill/>
          </a:ln>
        </p:spPr>
        <p:style>
          <a:lnRef idx="1">
            <a:schemeClr val="accent1"/>
          </a:lnRef>
          <a:fillRef idx="0">
            <a:schemeClr val="accent1"/>
          </a:fillRef>
          <a:effectRef idx="0">
            <a:schemeClr val="accent1"/>
          </a:effectRef>
          <a:fontRef idx="minor">
            <a:schemeClr val="tx1"/>
          </a:fontRef>
        </p:style>
      </p:cxnSp>
      <p:sp>
        <p:nvSpPr>
          <p:cNvPr id="29" name="Rectangle 19">
            <a:extLst>
              <a:ext uri="{FF2B5EF4-FFF2-40B4-BE49-F238E27FC236}">
                <a16:creationId xmlns:a16="http://schemas.microsoft.com/office/drawing/2014/main" id="{8A235B21-7B53-E5FD-DFA6-C14AF8BCB73F}"/>
              </a:ext>
            </a:extLst>
          </p:cNvPr>
          <p:cNvSpPr>
            <a:spLocks noChangeArrowheads="1"/>
          </p:cNvSpPr>
          <p:nvPr/>
        </p:nvSpPr>
        <p:spPr bwMode="auto">
          <a:xfrm>
            <a:off x="3347499" y="403314"/>
            <a:ext cx="27122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377" eaLnBrk="0" fontAlgn="base" hangingPunct="0">
              <a:spcBef>
                <a:spcPct val="0"/>
              </a:spcBef>
              <a:spcAft>
                <a:spcPct val="0"/>
              </a:spcAft>
              <a:defRPr/>
            </a:pPr>
            <a:r>
              <a:rPr lang="en-GB" altLang="en-US" sz="1200">
                <a:solidFill>
                  <a:srgbClr val="1B203D"/>
                </a:solidFill>
                <a:latin typeface="Arial" panose="020B0604020202020204" pitchFamily="34" charset="0"/>
                <a:ea typeface="MS Mincho" panose="02020609040205080304" pitchFamily="49" charset="-128"/>
                <a:cs typeface="Arial" panose="020B0604020202020204" pitchFamily="34" charset="0"/>
              </a:rPr>
              <a:t>: </a:t>
            </a:r>
            <a:endParaRPr lang="en-GB" altLang="en-US" sz="900">
              <a:solidFill>
                <a:srgbClr val="1B203D"/>
              </a:solidFill>
              <a:latin typeface="Calibri" panose="020F0502020204030204"/>
              <a:cs typeface="Arial" charset="0"/>
            </a:endParaRPr>
          </a:p>
          <a:p>
            <a:pPr defTabSz="914377" eaLnBrk="0" fontAlgn="base" hangingPunct="0">
              <a:spcBef>
                <a:spcPct val="0"/>
              </a:spcBef>
              <a:spcAft>
                <a:spcPct val="0"/>
              </a:spcAft>
              <a:defRPr/>
            </a:pPr>
            <a:endParaRPr lang="en-GB" altLang="en-US" sz="2000">
              <a:solidFill>
                <a:srgbClr val="1B203D"/>
              </a:solidFill>
              <a:latin typeface="Arial" panose="020B0604020202020204" pitchFamily="34" charset="0"/>
              <a:cs typeface="Arial" charset="0"/>
            </a:endParaRPr>
          </a:p>
        </p:txBody>
      </p:sp>
      <p:sp>
        <p:nvSpPr>
          <p:cNvPr id="2" name="Rectangle: Top Corners Rounded 1">
            <a:extLst>
              <a:ext uri="{FF2B5EF4-FFF2-40B4-BE49-F238E27FC236}">
                <a16:creationId xmlns:a16="http://schemas.microsoft.com/office/drawing/2014/main" id="{D0553CF8-BEF5-2182-D027-5030599D2287}"/>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4155580" y="-4019431"/>
            <a:ext cx="731233" cy="9042401"/>
          </a:xfrm>
          <a:prstGeom prst="round2SameRect">
            <a:avLst/>
          </a:prstGeom>
          <a:solidFill>
            <a:srgbClr val="9D3F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GB">
              <a:solidFill>
                <a:prstClr val="white"/>
              </a:solidFill>
              <a:latin typeface="Calibri" panose="020F0502020204030204"/>
            </a:endParaRPr>
          </a:p>
        </p:txBody>
      </p:sp>
      <p:sp>
        <p:nvSpPr>
          <p:cNvPr id="7" name="Rectangle 6">
            <a:extLst>
              <a:ext uri="{FF2B5EF4-FFF2-40B4-BE49-F238E27FC236}">
                <a16:creationId xmlns:a16="http://schemas.microsoft.com/office/drawing/2014/main" id="{1E3DF84F-04D3-21E0-A15B-E4CED513EBE6}"/>
              </a:ext>
            </a:extLst>
          </p:cNvPr>
          <p:cNvSpPr>
            <a:spLocks noGrp="1" noRot="1" noMove="1" noResize="1" noEditPoints="1" noAdjustHandles="1" noChangeArrowheads="1" noChangeShapeType="1"/>
          </p:cNvSpPr>
          <p:nvPr/>
        </p:nvSpPr>
        <p:spPr>
          <a:xfrm>
            <a:off x="0" y="173275"/>
            <a:ext cx="7048504" cy="694111"/>
          </a:xfrm>
          <a:prstGeom prst="rect">
            <a:avLst/>
          </a:prstGeom>
          <a:solidFill>
            <a:srgbClr val="9D3F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defRPr/>
            </a:pPr>
            <a:r>
              <a:rPr lang="en-GB" sz="2400" dirty="0">
                <a:solidFill>
                  <a:prstClr val="white"/>
                </a:solidFill>
                <a:latin typeface="Arial" panose="020B0604020202020204" pitchFamily="34" charset="0"/>
                <a:cs typeface="Arial" panose="020B0604020202020204" pitchFamily="34" charset="0"/>
              </a:rPr>
              <a:t>Reporting Allegations/Low Level Concerns </a:t>
            </a:r>
            <a:endParaRPr lang="en-GB" sz="2400" dirty="0">
              <a:solidFill>
                <a:prstClr val="white"/>
              </a:solidFill>
              <a:latin typeface="Calibri" panose="020F0502020204030204"/>
            </a:endParaRPr>
          </a:p>
        </p:txBody>
      </p:sp>
      <p:graphicFrame>
        <p:nvGraphicFramePr>
          <p:cNvPr id="3" name="Diagram 2">
            <a:extLst>
              <a:ext uri="{FF2B5EF4-FFF2-40B4-BE49-F238E27FC236}">
                <a16:creationId xmlns:a16="http://schemas.microsoft.com/office/drawing/2014/main" id="{65E40F75-1EE4-E0DD-CE21-3C480C2C176F}"/>
              </a:ext>
            </a:extLst>
          </p:cNvPr>
          <p:cNvGraphicFramePr/>
          <p:nvPr>
            <p:extLst>
              <p:ext uri="{D42A27DB-BD31-4B8C-83A1-F6EECF244321}">
                <p14:modId xmlns:p14="http://schemas.microsoft.com/office/powerpoint/2010/main" val="252618617"/>
              </p:ext>
            </p:extLst>
          </p:nvPr>
        </p:nvGraphicFramePr>
        <p:xfrm>
          <a:off x="154113" y="867386"/>
          <a:ext cx="5576951" cy="59365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Diagram 7">
            <a:extLst>
              <a:ext uri="{FF2B5EF4-FFF2-40B4-BE49-F238E27FC236}">
                <a16:creationId xmlns:a16="http://schemas.microsoft.com/office/drawing/2014/main" id="{546B84AC-50B7-DAD8-E6DD-E56ACC181228}"/>
              </a:ext>
            </a:extLst>
          </p:cNvPr>
          <p:cNvGraphicFramePr/>
          <p:nvPr>
            <p:extLst>
              <p:ext uri="{D42A27DB-BD31-4B8C-83A1-F6EECF244321}">
                <p14:modId xmlns:p14="http://schemas.microsoft.com/office/powerpoint/2010/main" val="2736546052"/>
              </p:ext>
            </p:extLst>
          </p:nvPr>
        </p:nvGraphicFramePr>
        <p:xfrm>
          <a:off x="6208032" y="782237"/>
          <a:ext cx="5695347" cy="593652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506401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8459F-6BB1-14A7-C045-48084D9F6073}"/>
            </a:ext>
          </a:extLst>
        </p:cNvPr>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3CAF9ACC-CE54-E813-58C3-4EAA889FAEF0}"/>
              </a:ext>
            </a:extLst>
          </p:cNvPr>
          <p:cNvCxnSpPr>
            <a:cxnSpLocks/>
          </p:cNvCxnSpPr>
          <p:nvPr/>
        </p:nvCxnSpPr>
        <p:spPr>
          <a:xfrm>
            <a:off x="154112" y="0"/>
            <a:ext cx="0" cy="6858000"/>
          </a:xfrm>
          <a:prstGeom prst="line">
            <a:avLst/>
          </a:prstGeom>
          <a:ln w="38100">
            <a:noFill/>
          </a:ln>
        </p:spPr>
        <p:style>
          <a:lnRef idx="1">
            <a:schemeClr val="accent1"/>
          </a:lnRef>
          <a:fillRef idx="0">
            <a:schemeClr val="accent1"/>
          </a:fillRef>
          <a:effectRef idx="0">
            <a:schemeClr val="accent1"/>
          </a:effectRef>
          <a:fontRef idx="minor">
            <a:schemeClr val="tx1"/>
          </a:fontRef>
        </p:style>
      </p:cxnSp>
      <p:sp>
        <p:nvSpPr>
          <p:cNvPr id="29" name="Rectangle 19">
            <a:extLst>
              <a:ext uri="{FF2B5EF4-FFF2-40B4-BE49-F238E27FC236}">
                <a16:creationId xmlns:a16="http://schemas.microsoft.com/office/drawing/2014/main" id="{3060E315-E5F3-7E0E-8C7F-08B88E87C54F}"/>
              </a:ext>
            </a:extLst>
          </p:cNvPr>
          <p:cNvSpPr>
            <a:spLocks noChangeArrowheads="1"/>
          </p:cNvSpPr>
          <p:nvPr/>
        </p:nvSpPr>
        <p:spPr bwMode="auto">
          <a:xfrm>
            <a:off x="3347499" y="403314"/>
            <a:ext cx="27122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377" eaLnBrk="0" fontAlgn="base" hangingPunct="0">
              <a:spcBef>
                <a:spcPct val="0"/>
              </a:spcBef>
              <a:spcAft>
                <a:spcPct val="0"/>
              </a:spcAft>
              <a:defRPr/>
            </a:pPr>
            <a:r>
              <a:rPr lang="en-GB" altLang="en-US" sz="1200">
                <a:solidFill>
                  <a:srgbClr val="1B203D"/>
                </a:solidFill>
                <a:latin typeface="Arial" panose="020B0604020202020204" pitchFamily="34" charset="0"/>
                <a:ea typeface="MS Mincho" panose="02020609040205080304" pitchFamily="49" charset="-128"/>
                <a:cs typeface="Arial" panose="020B0604020202020204" pitchFamily="34" charset="0"/>
              </a:rPr>
              <a:t>: </a:t>
            </a:r>
            <a:endParaRPr lang="en-GB" altLang="en-US" sz="900">
              <a:solidFill>
                <a:srgbClr val="1B203D"/>
              </a:solidFill>
              <a:latin typeface="Calibri" panose="020F0502020204030204"/>
              <a:cs typeface="Arial" charset="0"/>
            </a:endParaRPr>
          </a:p>
          <a:p>
            <a:pPr defTabSz="914377" eaLnBrk="0" fontAlgn="base" hangingPunct="0">
              <a:spcBef>
                <a:spcPct val="0"/>
              </a:spcBef>
              <a:spcAft>
                <a:spcPct val="0"/>
              </a:spcAft>
              <a:defRPr/>
            </a:pPr>
            <a:endParaRPr lang="en-GB" altLang="en-US" sz="2000">
              <a:solidFill>
                <a:srgbClr val="1B203D"/>
              </a:solidFill>
              <a:latin typeface="Arial" panose="020B0604020202020204" pitchFamily="34" charset="0"/>
              <a:cs typeface="Arial" charset="0"/>
            </a:endParaRPr>
          </a:p>
        </p:txBody>
      </p:sp>
      <p:sp>
        <p:nvSpPr>
          <p:cNvPr id="2" name="Rectangle: Top Corners Rounded 1">
            <a:extLst>
              <a:ext uri="{FF2B5EF4-FFF2-40B4-BE49-F238E27FC236}">
                <a16:creationId xmlns:a16="http://schemas.microsoft.com/office/drawing/2014/main" id="{DD116EF3-0382-8435-38A9-663DC5C0DFD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4125248" y="-3989097"/>
            <a:ext cx="893499" cy="9143997"/>
          </a:xfrm>
          <a:prstGeom prst="round2SameRect">
            <a:avLst/>
          </a:prstGeom>
          <a:solidFill>
            <a:srgbClr val="9D3F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GB">
              <a:solidFill>
                <a:prstClr val="white"/>
              </a:solidFill>
              <a:latin typeface="Calibri" panose="020F0502020204030204"/>
            </a:endParaRPr>
          </a:p>
        </p:txBody>
      </p:sp>
      <p:sp>
        <p:nvSpPr>
          <p:cNvPr id="7" name="Rectangle 6">
            <a:extLst>
              <a:ext uri="{FF2B5EF4-FFF2-40B4-BE49-F238E27FC236}">
                <a16:creationId xmlns:a16="http://schemas.microsoft.com/office/drawing/2014/main" id="{8D684533-041B-D628-8AD3-02ED5CB9DA65}"/>
              </a:ext>
            </a:extLst>
          </p:cNvPr>
          <p:cNvSpPr>
            <a:spLocks noGrp="1" noRot="1" noMove="1" noResize="1" noEditPoints="1" noAdjustHandles="1" noChangeArrowheads="1" noChangeShapeType="1"/>
          </p:cNvSpPr>
          <p:nvPr/>
        </p:nvSpPr>
        <p:spPr>
          <a:xfrm>
            <a:off x="244783" y="514692"/>
            <a:ext cx="5067304" cy="43012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219170" fontAlgn="base">
              <a:spcBef>
                <a:spcPct val="0"/>
              </a:spcBef>
              <a:spcAft>
                <a:spcPct val="0"/>
              </a:spcAft>
              <a:defRPr/>
            </a:pPr>
            <a:r>
              <a:rPr lang="en-GB" sz="2400" dirty="0">
                <a:solidFill>
                  <a:prstClr val="white"/>
                </a:solidFill>
                <a:latin typeface="Arial" panose="020B0604020202020204" pitchFamily="34" charset="0"/>
                <a:cs typeface="Arial" panose="020B0604020202020204" pitchFamily="34" charset="0"/>
              </a:rPr>
              <a:t>Whistleblowing</a:t>
            </a:r>
            <a:r>
              <a:rPr lang="en-GB" sz="2800" dirty="0">
                <a:solidFill>
                  <a:prstClr val="white"/>
                </a:solidFill>
                <a:latin typeface="Arial" panose="020B0604020202020204" pitchFamily="34" charset="0"/>
                <a:cs typeface="Arial" panose="020B0604020202020204" pitchFamily="34" charset="0"/>
              </a:rPr>
              <a:t> </a:t>
            </a:r>
          </a:p>
          <a:p>
            <a:pPr algn="ctr" defTabSz="1219170" fontAlgn="base">
              <a:spcBef>
                <a:spcPct val="0"/>
              </a:spcBef>
              <a:spcAft>
                <a:spcPct val="0"/>
              </a:spcAft>
              <a:defRPr/>
            </a:pPr>
            <a:endParaRPr lang="en-GB" sz="2667" dirty="0">
              <a:solidFill>
                <a:prstClr val="white"/>
              </a:solidFill>
              <a:latin typeface="Calibri" panose="020F0502020204030204"/>
            </a:endParaRPr>
          </a:p>
        </p:txBody>
      </p:sp>
      <p:sp>
        <p:nvSpPr>
          <p:cNvPr id="5" name="TextBox 4">
            <a:extLst>
              <a:ext uri="{FF2B5EF4-FFF2-40B4-BE49-F238E27FC236}">
                <a16:creationId xmlns:a16="http://schemas.microsoft.com/office/drawing/2014/main" id="{BD2524BB-6809-8732-45FF-F045916BD6DA}"/>
              </a:ext>
            </a:extLst>
          </p:cNvPr>
          <p:cNvSpPr txBox="1"/>
          <p:nvPr/>
        </p:nvSpPr>
        <p:spPr>
          <a:xfrm>
            <a:off x="198978" y="1489485"/>
            <a:ext cx="11703377" cy="666977"/>
          </a:xfrm>
          <a:prstGeom prst="rect">
            <a:avLst/>
          </a:prstGeom>
          <a:noFill/>
        </p:spPr>
        <p:txBody>
          <a:bodyPr wrap="square" lIns="91440" tIns="45720" rIns="91440" bIns="45720" anchor="t">
            <a:spAutoFit/>
          </a:bodyPr>
          <a:lstStyle/>
          <a:p>
            <a:pPr defTabSz="914377">
              <a:defRPr/>
            </a:pPr>
            <a:r>
              <a:rPr lang="en-US">
                <a:latin typeface="Arial"/>
                <a:cs typeface="Arial"/>
              </a:rPr>
              <a:t>All staff and volunteers should feel able to raise concerns about poor or unsafe practice and potential failures in the school safeguarding procedures and arrangements to the Headteacher/Chair of Governors.  </a:t>
            </a:r>
          </a:p>
        </p:txBody>
      </p:sp>
      <p:graphicFrame>
        <p:nvGraphicFramePr>
          <p:cNvPr id="9" name="Diagram 8">
            <a:extLst>
              <a:ext uri="{FF2B5EF4-FFF2-40B4-BE49-F238E27FC236}">
                <a16:creationId xmlns:a16="http://schemas.microsoft.com/office/drawing/2014/main" id="{A6BB5374-87B4-C1F1-05BC-6CB94E40E178}"/>
              </a:ext>
            </a:extLst>
          </p:cNvPr>
          <p:cNvGraphicFramePr/>
          <p:nvPr>
            <p:extLst>
              <p:ext uri="{D42A27DB-BD31-4B8C-83A1-F6EECF244321}">
                <p14:modId xmlns:p14="http://schemas.microsoft.com/office/powerpoint/2010/main" val="3509840040"/>
              </p:ext>
            </p:extLst>
          </p:nvPr>
        </p:nvGraphicFramePr>
        <p:xfrm>
          <a:off x="154111" y="1700420"/>
          <a:ext cx="11974436" cy="34571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a:extLst>
              <a:ext uri="{FF2B5EF4-FFF2-40B4-BE49-F238E27FC236}">
                <a16:creationId xmlns:a16="http://schemas.microsoft.com/office/drawing/2014/main" id="{6BC00C38-7A62-C02B-2C2B-40C5E2D9E2FB}"/>
              </a:ext>
            </a:extLst>
          </p:cNvPr>
          <p:cNvSpPr txBox="1"/>
          <p:nvPr/>
        </p:nvSpPr>
        <p:spPr>
          <a:xfrm>
            <a:off x="63448" y="4571197"/>
            <a:ext cx="11974441" cy="379656"/>
          </a:xfrm>
          <a:prstGeom prst="rect">
            <a:avLst/>
          </a:prstGeom>
          <a:noFill/>
        </p:spPr>
        <p:txBody>
          <a:bodyPr wrap="square">
            <a:spAutoFit/>
          </a:bodyPr>
          <a:lstStyle/>
          <a:p>
            <a:pPr defTabSz="914377">
              <a:defRPr/>
            </a:pPr>
            <a:r>
              <a:rPr lang="en-GB">
                <a:latin typeface="Arial" panose="020B0604020202020204" pitchFamily="34" charset="0"/>
                <a:ea typeface="Times New Roman" panose="02020603050405020304" pitchFamily="18" charset="0"/>
                <a:cs typeface="Arial" panose="020B0604020202020204" pitchFamily="34" charset="0"/>
              </a:rPr>
              <a:t>Do not delay! Your concerns should be taken seriously and investigated, and your confidentiality respected.</a:t>
            </a:r>
          </a:p>
        </p:txBody>
      </p:sp>
      <p:graphicFrame>
        <p:nvGraphicFramePr>
          <p:cNvPr id="13" name="Diagram 12">
            <a:extLst>
              <a:ext uri="{FF2B5EF4-FFF2-40B4-BE49-F238E27FC236}">
                <a16:creationId xmlns:a16="http://schemas.microsoft.com/office/drawing/2014/main" id="{02A2FCC0-7C4D-5CA4-60D8-1572E9A3942E}"/>
              </a:ext>
            </a:extLst>
          </p:cNvPr>
          <p:cNvGraphicFramePr/>
          <p:nvPr>
            <p:extLst>
              <p:ext uri="{D42A27DB-BD31-4B8C-83A1-F6EECF244321}">
                <p14:modId xmlns:p14="http://schemas.microsoft.com/office/powerpoint/2010/main" val="378987276"/>
              </p:ext>
            </p:extLst>
          </p:nvPr>
        </p:nvGraphicFramePr>
        <p:xfrm>
          <a:off x="356377" y="5300869"/>
          <a:ext cx="11501113" cy="142098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2891322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0685E-4DBA-4749-D50C-9462EF83BA19}"/>
            </a:ext>
          </a:extLst>
        </p:cNvPr>
        <p:cNvGrpSpPr/>
        <p:nvPr/>
      </p:nvGrpSpPr>
      <p:grpSpPr>
        <a:xfrm>
          <a:off x="0" y="0"/>
          <a:ext cx="0" cy="0"/>
          <a:chOff x="0" y="0"/>
          <a:chExt cx="0" cy="0"/>
        </a:xfrm>
      </p:grpSpPr>
      <p:grpSp>
        <p:nvGrpSpPr>
          <p:cNvPr id="7" name="Group 6">
            <a:extLst>
              <a:ext uri="{FF2B5EF4-FFF2-40B4-BE49-F238E27FC236}">
                <a16:creationId xmlns:a16="http://schemas.microsoft.com/office/drawing/2014/main" id="{29ACD60B-2DDD-2EA9-B891-4CFE8272F4FC}"/>
              </a:ext>
            </a:extLst>
          </p:cNvPr>
          <p:cNvGrpSpPr/>
          <p:nvPr/>
        </p:nvGrpSpPr>
        <p:grpSpPr>
          <a:xfrm rot="819737">
            <a:off x="4053464" y="2538420"/>
            <a:ext cx="1472021" cy="1560296"/>
            <a:chOff x="2473216" y="72897"/>
            <a:chExt cx="4310617" cy="4886730"/>
          </a:xfrm>
        </p:grpSpPr>
        <p:pic>
          <p:nvPicPr>
            <p:cNvPr id="5" name="Picture 4">
              <a:extLst>
                <a:ext uri="{FF2B5EF4-FFF2-40B4-BE49-F238E27FC236}">
                  <a16:creationId xmlns:a16="http://schemas.microsoft.com/office/drawing/2014/main" id="{B6482AAA-F6C0-C5EF-1A9F-9881E470CF78}"/>
                </a:ext>
              </a:extLst>
            </p:cNvPr>
            <p:cNvPicPr>
              <a:picLocks noChangeAspect="1"/>
            </p:cNvPicPr>
            <p:nvPr/>
          </p:nvPicPr>
          <p:blipFill>
            <a:blip r:embed="rId3"/>
            <a:srcRect l="-1" t="1" r="-2693" b="2220"/>
            <a:stretch>
              <a:fillRect/>
            </a:stretch>
          </p:blipFill>
          <p:spPr>
            <a:xfrm>
              <a:off x="2473216" y="72897"/>
              <a:ext cx="4310617" cy="4886730"/>
            </a:xfrm>
            <a:prstGeom prst="rect">
              <a:avLst/>
            </a:prstGeom>
          </p:spPr>
        </p:pic>
        <p:sp>
          <p:nvSpPr>
            <p:cNvPr id="6" name="Rectangle 5">
              <a:extLst>
                <a:ext uri="{FF2B5EF4-FFF2-40B4-BE49-F238E27FC236}">
                  <a16:creationId xmlns:a16="http://schemas.microsoft.com/office/drawing/2014/main" id="{0C1503F3-9302-F21F-D948-E1210664B06E}"/>
                </a:ext>
              </a:extLst>
            </p:cNvPr>
            <p:cNvSpPr/>
            <p:nvPr/>
          </p:nvSpPr>
          <p:spPr>
            <a:xfrm>
              <a:off x="5702555" y="4661452"/>
              <a:ext cx="874643" cy="2981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p>
          </p:txBody>
        </p:sp>
      </p:grpSp>
      <p:sp>
        <p:nvSpPr>
          <p:cNvPr id="3" name="Rectangle: Top Corners Rounded 2">
            <a:extLst>
              <a:ext uri="{FF2B5EF4-FFF2-40B4-BE49-F238E27FC236}">
                <a16:creationId xmlns:a16="http://schemas.microsoft.com/office/drawing/2014/main" id="{708A96DF-1B16-0754-4897-CF6058624FA9}"/>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2497838" y="-2388231"/>
            <a:ext cx="893499" cy="5889173"/>
          </a:xfrm>
          <a:prstGeom prst="round2SameRect">
            <a:avLst/>
          </a:prstGeom>
          <a:solidFill>
            <a:srgbClr val="9D3F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a:solidFill>
                <a:prstClr val="white"/>
              </a:solidFill>
              <a:latin typeface="Calibri" panose="020F0502020204030204"/>
            </a:endParaRPr>
          </a:p>
        </p:txBody>
      </p:sp>
      <p:sp>
        <p:nvSpPr>
          <p:cNvPr id="2" name="Title 1">
            <a:extLst>
              <a:ext uri="{FF2B5EF4-FFF2-40B4-BE49-F238E27FC236}">
                <a16:creationId xmlns:a16="http://schemas.microsoft.com/office/drawing/2014/main" id="{59911F77-53BE-EA08-F1F8-6BF251D9FCF8}"/>
              </a:ext>
              <a:ext uri="{C183D7F6-B498-43B3-948B-1728B52AA6E4}">
                <adec:decorative xmlns:adec="http://schemas.microsoft.com/office/drawing/2017/decorative" val="0"/>
              </a:ext>
            </a:extLst>
          </p:cNvPr>
          <p:cNvSpPr>
            <a:spLocks noGrp="1" noRot="1" noMove="1" noResize="1" noEditPoints="1" noAdjustHandles="1" noChangeArrowheads="1" noChangeShapeType="1"/>
          </p:cNvSpPr>
          <p:nvPr>
            <p:ph type="title"/>
          </p:nvPr>
        </p:nvSpPr>
        <p:spPr>
          <a:xfrm>
            <a:off x="135152" y="366963"/>
            <a:ext cx="3932237" cy="810127"/>
          </a:xfrm>
        </p:spPr>
        <p:txBody>
          <a:bodyPr>
            <a:normAutofit fontScale="90000"/>
          </a:bodyPr>
          <a:lstStyle/>
          <a:p>
            <a:r>
              <a:rPr lang="en-GB" sz="2700" dirty="0">
                <a:solidFill>
                  <a:schemeClr val="bg1"/>
                </a:solidFill>
                <a:latin typeface="Arial"/>
                <a:cs typeface="Arial"/>
              </a:rPr>
              <a:t>Wellbeing for staff</a:t>
            </a:r>
            <a:br>
              <a:rPr lang="en-GB" sz="2400" dirty="0">
                <a:solidFill>
                  <a:prstClr val="black"/>
                </a:solidFill>
                <a:latin typeface="Calibri" panose="020F0502020204030204"/>
              </a:rPr>
            </a:br>
            <a:endParaRPr lang="en-GB" dirty="0">
              <a:solidFill>
                <a:schemeClr val="bg1"/>
              </a:solidFill>
              <a:latin typeface="Arial" panose="020B0604020202020204" pitchFamily="34" charset="0"/>
              <a:cs typeface="Arial" panose="020B0604020202020204" pitchFamily="34" charset="0"/>
            </a:endParaRPr>
          </a:p>
        </p:txBody>
      </p:sp>
      <p:sp>
        <p:nvSpPr>
          <p:cNvPr id="9" name="Rectangle: Top Corners Rounded 8">
            <a:extLst>
              <a:ext uri="{FF2B5EF4-FFF2-40B4-BE49-F238E27FC236}">
                <a16:creationId xmlns:a16="http://schemas.microsoft.com/office/drawing/2014/main" id="{232B6BC6-F133-E024-9ADB-9B1F830AFB1F}"/>
              </a:ext>
            </a:extLst>
          </p:cNvPr>
          <p:cNvSpPr>
            <a:spLocks noGrp="1" noRot="1" noMove="1" noResize="1" noEditPoints="1" noAdjustHandles="1" noChangeArrowheads="1" noChangeShapeType="1"/>
          </p:cNvSpPr>
          <p:nvPr/>
        </p:nvSpPr>
        <p:spPr>
          <a:xfrm>
            <a:off x="239154" y="1177090"/>
            <a:ext cx="5449777" cy="5435745"/>
          </a:xfrm>
          <a:prstGeom prst="round2SameRect">
            <a:avLst/>
          </a:prstGeom>
          <a:noFill/>
          <a:ln w="38100">
            <a:solidFill>
              <a:srgbClr val="9D3F97"/>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defTabSz="914377"/>
            <a:endParaRPr lang="en-GB" sz="1600" b="1" dirty="0">
              <a:solidFill>
                <a:schemeClr val="bg1"/>
              </a:solidFill>
              <a:latin typeface="Arial" panose="020B0604020202020204" pitchFamily="34" charset="0"/>
              <a:cs typeface="Arial" panose="020B0604020202020204" pitchFamily="34" charset="0"/>
            </a:endParaRPr>
          </a:p>
          <a:p>
            <a:pPr defTabSz="914377"/>
            <a:endParaRPr lang="en-GB" sz="1600" b="1" dirty="0">
              <a:solidFill>
                <a:schemeClr val="bg1"/>
              </a:solidFill>
              <a:latin typeface="Arial" panose="020B0604020202020204" pitchFamily="34" charset="0"/>
              <a:cs typeface="Arial" panose="020B0604020202020204" pitchFamily="34" charset="0"/>
            </a:endParaRPr>
          </a:p>
          <a:p>
            <a:pPr defTabSz="914377"/>
            <a:endParaRPr lang="en-GB" sz="1600" b="1" dirty="0">
              <a:solidFill>
                <a:schemeClr val="bg1"/>
              </a:solidFill>
              <a:latin typeface="Arial" panose="020B0604020202020204" pitchFamily="34" charset="0"/>
              <a:cs typeface="Arial" panose="020B0604020202020204" pitchFamily="34" charset="0"/>
            </a:endParaRPr>
          </a:p>
          <a:p>
            <a:pPr defTabSz="914377"/>
            <a:endParaRPr lang="en-GB" sz="1600" b="1" dirty="0">
              <a:solidFill>
                <a:schemeClr val="bg1"/>
              </a:solidFill>
              <a:latin typeface="Arial" panose="020B0604020202020204" pitchFamily="34" charset="0"/>
              <a:cs typeface="Arial" panose="020B0604020202020204" pitchFamily="34" charset="0"/>
            </a:endParaRPr>
          </a:p>
          <a:p>
            <a:pPr defTabSz="914377"/>
            <a:endParaRPr lang="en-GB" sz="1600" b="1" dirty="0">
              <a:solidFill>
                <a:schemeClr val="bg1"/>
              </a:solidFill>
              <a:latin typeface="Arial" panose="020B0604020202020204" pitchFamily="34" charset="0"/>
              <a:cs typeface="Arial" panose="020B0604020202020204" pitchFamily="34" charset="0"/>
            </a:endParaRPr>
          </a:p>
          <a:p>
            <a:pPr defTabSz="914377"/>
            <a:endParaRPr lang="en-GB" sz="1600" b="1" dirty="0">
              <a:solidFill>
                <a:schemeClr val="bg1"/>
              </a:solidFill>
              <a:latin typeface="Arial" panose="020B0604020202020204" pitchFamily="34" charset="0"/>
              <a:cs typeface="Arial" panose="020B0604020202020204" pitchFamily="34" charset="0"/>
            </a:endParaRPr>
          </a:p>
          <a:p>
            <a:pPr defTabSz="914377"/>
            <a:endParaRPr lang="en-GB" sz="1600" b="1" dirty="0">
              <a:solidFill>
                <a:schemeClr val="bg1"/>
              </a:solidFill>
              <a:latin typeface="Arial" panose="020B0604020202020204" pitchFamily="34" charset="0"/>
              <a:cs typeface="Arial" panose="020B0604020202020204" pitchFamily="34" charset="0"/>
            </a:endParaRPr>
          </a:p>
          <a:p>
            <a:pPr defTabSz="914377"/>
            <a:endParaRPr lang="en-GB" sz="1600" b="1" dirty="0">
              <a:solidFill>
                <a:schemeClr val="bg1"/>
              </a:solidFill>
              <a:latin typeface="Arial" panose="020B0604020202020204" pitchFamily="34" charset="0"/>
              <a:cs typeface="Arial" panose="020B0604020202020204" pitchFamily="34" charset="0"/>
            </a:endParaRPr>
          </a:p>
          <a:p>
            <a:pPr defTabSz="914377"/>
            <a:endParaRPr lang="en-GB" sz="1600" b="1" dirty="0">
              <a:solidFill>
                <a:schemeClr val="bg1"/>
              </a:solidFill>
              <a:latin typeface="Arial" panose="020B0604020202020204" pitchFamily="34" charset="0"/>
              <a:cs typeface="Arial" panose="020B0604020202020204" pitchFamily="34" charset="0"/>
            </a:endParaRPr>
          </a:p>
          <a:p>
            <a:pPr defTabSz="914377"/>
            <a:endParaRPr lang="en-GB" sz="1600" b="1" dirty="0">
              <a:solidFill>
                <a:schemeClr val="tx1"/>
              </a:solidFill>
              <a:latin typeface="Arial" panose="020B0604020202020204" pitchFamily="34" charset="0"/>
              <a:cs typeface="Arial" panose="020B0604020202020204" pitchFamily="34" charset="0"/>
            </a:endParaRPr>
          </a:p>
          <a:p>
            <a:pPr defTabSz="914377"/>
            <a:endParaRPr lang="en-GB" sz="1600" b="1" dirty="0">
              <a:solidFill>
                <a:schemeClr val="tx1"/>
              </a:solidFill>
              <a:latin typeface="Arial" panose="020B0604020202020204" pitchFamily="34" charset="0"/>
              <a:cs typeface="Arial" panose="020B0604020202020204" pitchFamily="34" charset="0"/>
            </a:endParaRPr>
          </a:p>
          <a:p>
            <a:pPr defTabSz="914377"/>
            <a:endParaRPr lang="en-GB" sz="1600" b="1" dirty="0">
              <a:solidFill>
                <a:schemeClr val="tx1"/>
              </a:solidFill>
              <a:latin typeface="Arial" panose="020B0604020202020204" pitchFamily="34" charset="0"/>
              <a:cs typeface="Arial" panose="020B0604020202020204" pitchFamily="34" charset="0"/>
            </a:endParaRPr>
          </a:p>
          <a:p>
            <a:pPr defTabSz="914377"/>
            <a:endParaRPr lang="en-GB" sz="1600" b="1" dirty="0">
              <a:solidFill>
                <a:schemeClr val="tx1"/>
              </a:solidFill>
              <a:latin typeface="Arial" panose="020B0604020202020204" pitchFamily="34" charset="0"/>
              <a:cs typeface="Arial" panose="020B0604020202020204" pitchFamily="34" charset="0"/>
            </a:endParaRPr>
          </a:p>
          <a:p>
            <a:pPr defTabSz="914377"/>
            <a:endParaRPr lang="en-GB" sz="1600" b="1" dirty="0">
              <a:solidFill>
                <a:schemeClr val="tx1"/>
              </a:solidFill>
              <a:latin typeface="Arial" panose="020B0604020202020204" pitchFamily="34" charset="0"/>
              <a:cs typeface="Arial" panose="020B0604020202020204" pitchFamily="34" charset="0"/>
            </a:endParaRPr>
          </a:p>
          <a:p>
            <a:pPr defTabSz="914377"/>
            <a:endParaRPr lang="en-GB" sz="1600" b="1" dirty="0">
              <a:solidFill>
                <a:schemeClr val="tx1"/>
              </a:solidFill>
              <a:latin typeface="Arial" panose="020B0604020202020204" pitchFamily="34" charset="0"/>
              <a:cs typeface="Arial" panose="020B0604020202020204" pitchFamily="34" charset="0"/>
            </a:endParaRPr>
          </a:p>
          <a:p>
            <a:pPr defTabSz="914377"/>
            <a:endParaRPr lang="en-GB" sz="1600" b="1" dirty="0">
              <a:solidFill>
                <a:schemeClr val="tx1"/>
              </a:solidFill>
              <a:latin typeface="Arial" panose="020B0604020202020204" pitchFamily="34" charset="0"/>
              <a:cs typeface="Arial" panose="020B0604020202020204" pitchFamily="34" charset="0"/>
            </a:endParaRPr>
          </a:p>
          <a:p>
            <a:pPr algn="ctr" defTabSz="914377"/>
            <a:endParaRPr lang="en-GB" sz="2133" b="1" dirty="0">
              <a:solidFill>
                <a:srgbClr val="9D3F97"/>
              </a:solidFill>
              <a:latin typeface="Arial" panose="020B0604020202020204" pitchFamily="34" charset="0"/>
              <a:cs typeface="Arial" panose="020B0604020202020204" pitchFamily="34" charset="0"/>
            </a:endParaRPr>
          </a:p>
          <a:p>
            <a:pPr algn="ctr" defTabSz="914377"/>
            <a:r>
              <a:rPr lang="en-GB" sz="2400" b="1" dirty="0">
                <a:solidFill>
                  <a:srgbClr val="9D3F97"/>
                </a:solidFill>
                <a:latin typeface="Arial" panose="020B0604020202020204" pitchFamily="34" charset="0"/>
                <a:cs typeface="Arial" panose="020B0604020202020204" pitchFamily="34" charset="0"/>
              </a:rPr>
              <a:t>Wellbeing advice and resources</a:t>
            </a:r>
          </a:p>
          <a:p>
            <a:pPr algn="ctr" defTabSz="914377"/>
            <a:endParaRPr lang="en-GB" sz="2133" b="1" dirty="0">
              <a:solidFill>
                <a:srgbClr val="9D3F97"/>
              </a:solidFill>
              <a:latin typeface="Arial" panose="020B0604020202020204" pitchFamily="34" charset="0"/>
              <a:cs typeface="Arial" panose="020B0604020202020204" pitchFamily="34" charset="0"/>
            </a:endParaRPr>
          </a:p>
          <a:p>
            <a:pPr algn="ctr" defTabSz="914377"/>
            <a:endParaRPr lang="en-GB" sz="2133" b="1" dirty="0">
              <a:solidFill>
                <a:srgbClr val="9D3F97"/>
              </a:solidFill>
              <a:latin typeface="Arial" panose="020B0604020202020204" pitchFamily="34" charset="0"/>
              <a:cs typeface="Arial" panose="020B0604020202020204" pitchFamily="34" charset="0"/>
            </a:endParaRPr>
          </a:p>
          <a:p>
            <a:pPr defTabSz="914377"/>
            <a:endParaRPr lang="en-GB" sz="2133" b="1" dirty="0">
              <a:solidFill>
                <a:schemeClr val="tx1"/>
              </a:solidFill>
              <a:latin typeface="Arial" panose="020B0604020202020204" pitchFamily="34" charset="0"/>
              <a:cs typeface="Arial" panose="020B0604020202020204" pitchFamily="34" charset="0"/>
            </a:endParaRPr>
          </a:p>
          <a:p>
            <a:pPr defTabSz="914377"/>
            <a:r>
              <a:rPr lang="en-GB" sz="1600" b="1" dirty="0">
                <a:solidFill>
                  <a:schemeClr val="tx1"/>
                </a:solidFill>
                <a:latin typeface="Arial"/>
                <a:cs typeface="Arial"/>
              </a:rPr>
              <a:t>Five ways to wellbeing</a:t>
            </a:r>
            <a:endParaRPr lang="en-GB" sz="1600" b="1">
              <a:solidFill>
                <a:schemeClr val="tx1"/>
              </a:solidFill>
              <a:latin typeface="Arial"/>
              <a:cs typeface="Arial"/>
            </a:endParaRPr>
          </a:p>
          <a:p>
            <a:pPr defTabSz="914377"/>
            <a:r>
              <a:rPr lang="en-GB" sz="1600" dirty="0">
                <a:solidFill>
                  <a:srgbClr val="0070C0"/>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NHS: 5 steps to mental wellbeing</a:t>
            </a:r>
            <a:endParaRPr lang="en-GB" sz="1600" dirty="0">
              <a:solidFill>
                <a:srgbClr val="0070C0"/>
              </a:solidFill>
              <a:latin typeface="Arial" panose="020B0604020202020204" pitchFamily="34" charset="0"/>
              <a:cs typeface="Arial" panose="020B0604020202020204" pitchFamily="34" charset="0"/>
            </a:endParaRPr>
          </a:p>
          <a:p>
            <a:pPr defTabSz="914377"/>
            <a:endParaRPr lang="en-GB" sz="1600" dirty="0">
              <a:solidFill>
                <a:srgbClr val="1B203D"/>
              </a:solidFill>
              <a:latin typeface="Arial" panose="020B0604020202020204" pitchFamily="34" charset="0"/>
              <a:cs typeface="Arial" panose="020B0604020202020204" pitchFamily="34" charset="0"/>
            </a:endParaRPr>
          </a:p>
          <a:p>
            <a:pPr defTabSz="914377"/>
            <a:r>
              <a:rPr lang="en-GB" sz="1600" b="1" dirty="0">
                <a:solidFill>
                  <a:schemeClr val="tx1"/>
                </a:solidFill>
                <a:latin typeface="Arial"/>
                <a:cs typeface="Arial"/>
              </a:rPr>
              <a:t>Action for happiness</a:t>
            </a:r>
            <a:endParaRPr lang="en-GB" sz="1600" b="1">
              <a:solidFill>
                <a:schemeClr val="tx1"/>
              </a:solidFill>
              <a:latin typeface="Arial"/>
              <a:cs typeface="Arial"/>
            </a:endParaRPr>
          </a:p>
          <a:p>
            <a:pPr defTabSz="914377"/>
            <a:r>
              <a:rPr lang="en-GB" sz="1600" dirty="0">
                <a:solidFill>
                  <a:schemeClr val="tx1"/>
                </a:solidFill>
                <a:latin typeface="Arial"/>
                <a:cs typeface="Arial"/>
              </a:rPr>
              <a:t>GREAT DREAM framework with its 10 keys to a happier life.</a:t>
            </a:r>
          </a:p>
          <a:p>
            <a:pPr defTabSz="914377"/>
            <a:r>
              <a:rPr lang="en-GB" sz="1600" dirty="0">
                <a:solidFill>
                  <a:srgbClr val="0070C0"/>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Action for Happiness</a:t>
            </a:r>
            <a:endParaRPr lang="en-GB" sz="1600" dirty="0">
              <a:solidFill>
                <a:srgbClr val="0070C0"/>
              </a:solidFill>
              <a:latin typeface="Arial" panose="020B0604020202020204" pitchFamily="34" charset="0"/>
              <a:cs typeface="Arial" panose="020B0604020202020204" pitchFamily="34" charset="0"/>
            </a:endParaRPr>
          </a:p>
          <a:p>
            <a:pPr defTabSz="914377"/>
            <a:endParaRPr lang="en-GB" sz="1600" dirty="0">
              <a:solidFill>
                <a:srgbClr val="1B203D"/>
              </a:solidFill>
              <a:latin typeface="Arial" panose="020B0604020202020204" pitchFamily="34" charset="0"/>
              <a:cs typeface="Arial" panose="020B0604020202020204" pitchFamily="34" charset="0"/>
            </a:endParaRPr>
          </a:p>
          <a:p>
            <a:pPr defTabSz="914377"/>
            <a:r>
              <a:rPr lang="en-GB" sz="1600" b="1" dirty="0">
                <a:solidFill>
                  <a:schemeClr val="tx1"/>
                </a:solidFill>
                <a:latin typeface="Arial"/>
                <a:cs typeface="Arial"/>
              </a:rPr>
              <a:t>Every Mind Matters</a:t>
            </a:r>
            <a:endParaRPr lang="en-GB" sz="1600" b="1">
              <a:solidFill>
                <a:schemeClr val="tx1"/>
              </a:solidFill>
              <a:latin typeface="Arial"/>
              <a:cs typeface="Arial"/>
            </a:endParaRPr>
          </a:p>
          <a:p>
            <a:pPr defTabSz="914377"/>
            <a:r>
              <a:rPr lang="en-GB" sz="1600" dirty="0">
                <a:solidFill>
                  <a:schemeClr val="tx1"/>
                </a:solidFill>
                <a:latin typeface="Arial"/>
                <a:cs typeface="Arial"/>
              </a:rPr>
              <a:t>Every Mind Matters has been created by Public Health England, with tips and advice developed with experts and approved by the NHS.</a:t>
            </a:r>
          </a:p>
          <a:p>
            <a:pPr defTabSz="914377"/>
            <a:r>
              <a:rPr lang="en-GB" sz="1600" dirty="0">
                <a:solidFill>
                  <a:srgbClr val="0070C0"/>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Every Mind Matters</a:t>
            </a:r>
            <a:endParaRPr lang="en-GB" sz="1600" dirty="0">
              <a:solidFill>
                <a:srgbClr val="0070C0"/>
              </a:solidFill>
              <a:latin typeface="Arial" panose="020B0604020202020204" pitchFamily="34" charset="0"/>
              <a:cs typeface="Arial" panose="020B0604020202020204" pitchFamily="34" charset="0"/>
            </a:endParaRPr>
          </a:p>
          <a:p>
            <a:pPr defTabSz="914377"/>
            <a:endParaRPr lang="en-GB" sz="2400" b="1" dirty="0">
              <a:solidFill>
                <a:srgbClr val="1B203D"/>
              </a:solidFill>
              <a:latin typeface="Arial" panose="020B0604020202020204" pitchFamily="34" charset="0"/>
              <a:cs typeface="Arial" panose="020B0604020202020204" pitchFamily="34" charset="0"/>
            </a:endParaRPr>
          </a:p>
          <a:p>
            <a:pPr defTabSz="914377"/>
            <a:endParaRPr lang="en-GB" sz="2400" b="1" dirty="0">
              <a:solidFill>
                <a:srgbClr val="1B203D"/>
              </a:solidFill>
              <a:latin typeface="Arial" panose="020B0604020202020204" pitchFamily="34" charset="0"/>
              <a:cs typeface="Arial" panose="020B0604020202020204" pitchFamily="34" charset="0"/>
            </a:endParaRPr>
          </a:p>
          <a:p>
            <a:pPr defTabSz="914377"/>
            <a:endParaRPr lang="en-GB" sz="2400" b="1" dirty="0">
              <a:solidFill>
                <a:srgbClr val="1B203D"/>
              </a:solidFill>
              <a:latin typeface="Arial" panose="020B0604020202020204" pitchFamily="34" charset="0"/>
              <a:cs typeface="Arial" panose="020B0604020202020204" pitchFamily="34" charset="0"/>
            </a:endParaRPr>
          </a:p>
          <a:p>
            <a:pPr defTabSz="914377"/>
            <a:endParaRPr lang="en-GB" sz="2400" b="1" dirty="0">
              <a:solidFill>
                <a:srgbClr val="1B203D"/>
              </a:solidFill>
              <a:latin typeface="Arial" panose="020B0604020202020204" pitchFamily="34" charset="0"/>
              <a:cs typeface="Arial" panose="020B0604020202020204" pitchFamily="34" charset="0"/>
            </a:endParaRPr>
          </a:p>
          <a:p>
            <a:pPr defTabSz="914377"/>
            <a:endParaRPr lang="en-GB" sz="2400" b="1" dirty="0">
              <a:solidFill>
                <a:srgbClr val="1B203D"/>
              </a:solidFill>
              <a:latin typeface="Arial" panose="020B0604020202020204" pitchFamily="34" charset="0"/>
              <a:cs typeface="Arial" panose="020B0604020202020204" pitchFamily="34" charset="0"/>
            </a:endParaRPr>
          </a:p>
          <a:p>
            <a:pPr defTabSz="914377"/>
            <a:endParaRPr lang="en-GB" sz="2400" b="1" dirty="0">
              <a:solidFill>
                <a:srgbClr val="1B203D"/>
              </a:solidFill>
              <a:latin typeface="Arial" panose="020B0604020202020204" pitchFamily="34" charset="0"/>
              <a:cs typeface="Arial" panose="020B0604020202020204" pitchFamily="34" charset="0"/>
            </a:endParaRPr>
          </a:p>
          <a:p>
            <a:pPr defTabSz="914377"/>
            <a:endParaRPr lang="en-GB" sz="2400" b="1" dirty="0">
              <a:solidFill>
                <a:srgbClr val="1B203D"/>
              </a:solidFill>
              <a:latin typeface="Arial" panose="020B0604020202020204" pitchFamily="34" charset="0"/>
              <a:cs typeface="Arial" panose="020B0604020202020204" pitchFamily="34" charset="0"/>
            </a:endParaRPr>
          </a:p>
          <a:p>
            <a:pPr defTabSz="914377"/>
            <a:endParaRPr lang="en-GB" sz="2400" b="1" dirty="0">
              <a:solidFill>
                <a:srgbClr val="1B203D"/>
              </a:solidFill>
              <a:latin typeface="Arial" panose="020B0604020202020204" pitchFamily="34" charset="0"/>
              <a:cs typeface="Arial" panose="020B0604020202020204" pitchFamily="34" charset="0"/>
            </a:endParaRPr>
          </a:p>
          <a:p>
            <a:pPr defTabSz="914377"/>
            <a:endParaRPr lang="en-GB" sz="2400" b="1" dirty="0">
              <a:solidFill>
                <a:srgbClr val="1B203D"/>
              </a:solidFill>
              <a:latin typeface="Arial" panose="020B0604020202020204" pitchFamily="34" charset="0"/>
              <a:cs typeface="Arial" panose="020B0604020202020204" pitchFamily="34" charset="0"/>
            </a:endParaRPr>
          </a:p>
          <a:p>
            <a:pPr defTabSz="914377"/>
            <a:endParaRPr lang="en-GB" sz="2400" b="1" dirty="0">
              <a:solidFill>
                <a:srgbClr val="1B203D"/>
              </a:solidFill>
              <a:latin typeface="Arial" panose="020B0604020202020204" pitchFamily="34" charset="0"/>
              <a:cs typeface="Arial" panose="020B0604020202020204" pitchFamily="34" charset="0"/>
            </a:endParaRPr>
          </a:p>
          <a:p>
            <a:pPr defTabSz="914377"/>
            <a:endParaRPr lang="en-GB" sz="2400" b="1" dirty="0">
              <a:solidFill>
                <a:srgbClr val="1B203D"/>
              </a:solidFill>
              <a:latin typeface="Arial" panose="020B0604020202020204" pitchFamily="34" charset="0"/>
              <a:cs typeface="Arial" panose="020B0604020202020204" pitchFamily="34" charset="0"/>
            </a:endParaRPr>
          </a:p>
          <a:p>
            <a:pPr defTabSz="914377"/>
            <a:endParaRPr lang="en-GB" sz="2400" b="1" dirty="0">
              <a:solidFill>
                <a:srgbClr val="1B203D"/>
              </a:solidFill>
              <a:latin typeface="Arial" panose="020B0604020202020204" pitchFamily="34" charset="0"/>
              <a:cs typeface="Arial" panose="020B0604020202020204" pitchFamily="34" charset="0"/>
            </a:endParaRPr>
          </a:p>
        </p:txBody>
      </p:sp>
      <p:sp>
        <p:nvSpPr>
          <p:cNvPr id="10" name="Rectangle: Top Corners Rounded 9">
            <a:extLst>
              <a:ext uri="{FF2B5EF4-FFF2-40B4-BE49-F238E27FC236}">
                <a16:creationId xmlns:a16="http://schemas.microsoft.com/office/drawing/2014/main" id="{3D3CDA7A-6D4F-3350-0E9F-0969BA34DBCD}"/>
              </a:ext>
            </a:extLst>
          </p:cNvPr>
          <p:cNvSpPr>
            <a:spLocks noGrp="1" noRot="1" noMove="1" noResize="1" noEditPoints="1" noAdjustHandles="1" noChangeArrowheads="1" noChangeShapeType="1"/>
          </p:cNvSpPr>
          <p:nvPr/>
        </p:nvSpPr>
        <p:spPr>
          <a:xfrm>
            <a:off x="6096000" y="223521"/>
            <a:ext cx="5747489" cy="6521836"/>
          </a:xfrm>
          <a:prstGeom prst="round2SameRect">
            <a:avLst/>
          </a:prstGeom>
          <a:noFill/>
          <a:ln w="38100">
            <a:solidFill>
              <a:srgbClr val="0B52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2" name="TextBox 11">
            <a:extLst>
              <a:ext uri="{FF2B5EF4-FFF2-40B4-BE49-F238E27FC236}">
                <a16:creationId xmlns:a16="http://schemas.microsoft.com/office/drawing/2014/main" id="{21C91AE9-0776-B71B-08E7-9DC0FD013FAA}"/>
              </a:ext>
            </a:extLst>
          </p:cNvPr>
          <p:cNvSpPr txBox="1">
            <a:spLocks/>
          </p:cNvSpPr>
          <p:nvPr/>
        </p:nvSpPr>
        <p:spPr>
          <a:xfrm>
            <a:off x="6205358" y="517804"/>
            <a:ext cx="5747489" cy="6555641"/>
          </a:xfrm>
          <a:prstGeom prst="rect">
            <a:avLst/>
          </a:prstGeom>
          <a:noFill/>
        </p:spPr>
        <p:txBody>
          <a:bodyPr wrap="square" lIns="91440" tIns="45720" rIns="91440" bIns="45720" anchor="t">
            <a:spAutoFit/>
          </a:bodyPr>
          <a:lstStyle/>
          <a:p>
            <a:pPr algn="ctr" defTabSz="914377"/>
            <a:r>
              <a:rPr lang="en-GB" sz="2133" b="1" dirty="0">
                <a:solidFill>
                  <a:srgbClr val="0B5258"/>
                </a:solidFill>
                <a:latin typeface="Arial" panose="020B0604020202020204" pitchFamily="34" charset="0"/>
                <a:cs typeface="Arial" panose="020B0604020202020204" pitchFamily="34" charset="0"/>
              </a:rPr>
              <a:t>Helplines and support</a:t>
            </a:r>
          </a:p>
          <a:p>
            <a:pPr defTabSz="914377"/>
            <a:endParaRPr lang="en-GB" sz="667" b="1" dirty="0">
              <a:solidFill>
                <a:srgbClr val="1B203D"/>
              </a:solidFill>
              <a:latin typeface="Arial" panose="020B0604020202020204" pitchFamily="34" charset="0"/>
              <a:cs typeface="Arial" panose="020B0604020202020204" pitchFamily="34" charset="0"/>
            </a:endParaRPr>
          </a:p>
          <a:p>
            <a:pPr defTabSz="914377"/>
            <a:r>
              <a:rPr lang="en-GB" sz="1400" b="1" dirty="0">
                <a:latin typeface="Arial"/>
                <a:cs typeface="Arial"/>
              </a:rPr>
              <a:t>Education Support 24/7 helpline</a:t>
            </a:r>
            <a:r>
              <a:rPr lang="en-GB" sz="1400" dirty="0">
                <a:latin typeface="Arial"/>
                <a:cs typeface="Arial"/>
              </a:rPr>
              <a:t> </a:t>
            </a:r>
          </a:p>
          <a:p>
            <a:pPr defTabSz="914377"/>
            <a:r>
              <a:rPr lang="en-GB" sz="1400" dirty="0">
                <a:latin typeface="Arial"/>
                <a:cs typeface="Arial"/>
              </a:rPr>
              <a:t>Phone 08000 562 561</a:t>
            </a:r>
            <a:r>
              <a:rPr lang="en-GB" sz="1400" dirty="0">
                <a:solidFill>
                  <a:srgbClr val="002060"/>
                </a:solidFill>
                <a:latin typeface="Arial"/>
                <a:cs typeface="Arial"/>
              </a:rPr>
              <a:t> </a:t>
            </a:r>
            <a:r>
              <a:rPr lang="en-GB" sz="1400" dirty="0">
                <a:solidFill>
                  <a:srgbClr val="000000"/>
                </a:solidFill>
                <a:latin typeface="Arial"/>
                <a:cs typeface="Arial"/>
                <a:hlinkClick r:id="rId7"/>
              </a:rPr>
              <a:t>www.educationsupport.org.uk</a:t>
            </a:r>
            <a:r>
              <a:rPr lang="en-GB" sz="1400" dirty="0">
                <a:solidFill>
                  <a:srgbClr val="000000"/>
                </a:solidFill>
                <a:latin typeface="Arial"/>
                <a:cs typeface="Arial"/>
              </a:rPr>
              <a:t> </a:t>
            </a:r>
            <a:r>
              <a:rPr lang="en-GB" sz="1400" dirty="0">
                <a:latin typeface="Arial"/>
                <a:cs typeface="Arial"/>
              </a:rPr>
              <a:t>Confidential telephone counselling for staff available.</a:t>
            </a:r>
          </a:p>
          <a:p>
            <a:pPr defTabSz="914377"/>
            <a:endParaRPr lang="en-GB" sz="1400" dirty="0">
              <a:latin typeface="Arial" panose="020B0604020202020204" pitchFamily="34" charset="0"/>
              <a:cs typeface="Arial" panose="020B0604020202020204" pitchFamily="34" charset="0"/>
            </a:endParaRPr>
          </a:p>
          <a:p>
            <a:pPr defTabSz="914377"/>
            <a:r>
              <a:rPr lang="en-GB" sz="1400" b="1" dirty="0">
                <a:latin typeface="Arial"/>
                <a:cs typeface="Arial"/>
              </a:rPr>
              <a:t>Samaritans </a:t>
            </a:r>
          </a:p>
          <a:p>
            <a:pPr defTabSz="914377"/>
            <a:r>
              <a:rPr lang="en-GB" sz="1400" dirty="0">
                <a:latin typeface="Arial"/>
                <a:cs typeface="Arial"/>
              </a:rPr>
              <a:t>Phone 0116 123 or jo@samaritans.org</a:t>
            </a:r>
            <a:r>
              <a:rPr lang="en-GB" sz="1400" dirty="0">
                <a:solidFill>
                  <a:srgbClr val="002060"/>
                </a:solidFill>
                <a:latin typeface="Arial"/>
                <a:cs typeface="Arial"/>
              </a:rPr>
              <a:t> </a:t>
            </a:r>
            <a:r>
              <a:rPr lang="en-GB" sz="1400" dirty="0">
                <a:solidFill>
                  <a:srgbClr val="000000"/>
                </a:solidFill>
                <a:latin typeface="Arial"/>
                <a:cs typeface="Arial"/>
                <a:hlinkClick r:id="rId8"/>
              </a:rPr>
              <a:t>https://www.samaritans.org/</a:t>
            </a:r>
            <a:r>
              <a:rPr lang="en-GB" sz="1400" dirty="0">
                <a:solidFill>
                  <a:srgbClr val="000000"/>
                </a:solidFill>
                <a:latin typeface="Arial"/>
                <a:cs typeface="Arial"/>
              </a:rPr>
              <a:t> </a:t>
            </a:r>
          </a:p>
          <a:p>
            <a:pPr defTabSz="914377"/>
            <a:endParaRPr lang="en-GB" sz="1400" dirty="0">
              <a:solidFill>
                <a:srgbClr val="000000"/>
              </a:solidFill>
              <a:latin typeface="Arial" panose="020B0604020202020204" pitchFamily="34" charset="0"/>
              <a:cs typeface="Arial" panose="020B0604020202020204" pitchFamily="34" charset="0"/>
            </a:endParaRPr>
          </a:p>
          <a:p>
            <a:pPr defTabSz="914377"/>
            <a:r>
              <a:rPr lang="en-GB" sz="1400" b="1" dirty="0">
                <a:latin typeface="Arial"/>
                <a:cs typeface="Arial"/>
              </a:rPr>
              <a:t>Rethink Mental Illness Advice Line </a:t>
            </a:r>
          </a:p>
          <a:p>
            <a:pPr defTabSz="914377"/>
            <a:r>
              <a:rPr lang="en-GB" sz="1400" dirty="0">
                <a:latin typeface="Arial"/>
                <a:cs typeface="Arial"/>
              </a:rPr>
              <a:t>Phone 0300 5000 927 email: advice@rethink.org</a:t>
            </a:r>
            <a:r>
              <a:rPr lang="en-GB" sz="1400" dirty="0">
                <a:solidFill>
                  <a:srgbClr val="002060"/>
                </a:solidFill>
                <a:latin typeface="Arial"/>
                <a:cs typeface="Arial"/>
              </a:rPr>
              <a:t> </a:t>
            </a:r>
            <a:r>
              <a:rPr lang="en-GB" sz="1400" dirty="0">
                <a:solidFill>
                  <a:srgbClr val="000000"/>
                </a:solidFill>
                <a:latin typeface="Arial"/>
                <a:cs typeface="Arial"/>
                <a:hlinkClick r:id="rId9"/>
              </a:rPr>
              <a:t>www.rethink.org/about-us/our-mental-health-advice</a:t>
            </a:r>
            <a:endParaRPr lang="en-GB" sz="1400" dirty="0">
              <a:solidFill>
                <a:srgbClr val="000000"/>
              </a:solidFill>
              <a:latin typeface="Arial"/>
              <a:cs typeface="Arial"/>
            </a:endParaRPr>
          </a:p>
          <a:p>
            <a:pPr defTabSz="914377"/>
            <a:endParaRPr lang="en-GB" sz="1400" dirty="0">
              <a:latin typeface="Arial" panose="020B0604020202020204" pitchFamily="34" charset="0"/>
              <a:cs typeface="Arial" panose="020B0604020202020204" pitchFamily="34" charset="0"/>
            </a:endParaRPr>
          </a:p>
          <a:p>
            <a:pPr defTabSz="914377"/>
            <a:r>
              <a:rPr lang="en-GB" sz="1400" b="1" dirty="0" err="1">
                <a:latin typeface="Arial"/>
                <a:cs typeface="Arial"/>
              </a:rPr>
              <a:t>Saneline</a:t>
            </a:r>
            <a:r>
              <a:rPr lang="en-GB" sz="1400" b="1" dirty="0">
                <a:latin typeface="Arial"/>
                <a:cs typeface="Arial"/>
              </a:rPr>
              <a:t> </a:t>
            </a:r>
          </a:p>
          <a:p>
            <a:pPr defTabSz="914377"/>
            <a:r>
              <a:rPr lang="en-GB" sz="1400" dirty="0">
                <a:latin typeface="Arial"/>
                <a:cs typeface="Arial"/>
              </a:rPr>
              <a:t>SANE is a leading UK charity providing emotional support and information to anyone affected by mental illness. </a:t>
            </a:r>
          </a:p>
          <a:p>
            <a:pPr defTabSz="914377"/>
            <a:r>
              <a:rPr lang="en-GB" sz="1400" dirty="0">
                <a:latin typeface="Arial"/>
                <a:cs typeface="Arial"/>
              </a:rPr>
              <a:t>Phone 0300 304 7000</a:t>
            </a:r>
            <a:r>
              <a:rPr lang="en-GB" sz="1400" dirty="0">
                <a:solidFill>
                  <a:srgbClr val="002060"/>
                </a:solidFill>
                <a:latin typeface="Arial"/>
                <a:cs typeface="Arial"/>
              </a:rPr>
              <a:t> </a:t>
            </a:r>
            <a:r>
              <a:rPr lang="en-GB" sz="1400" dirty="0">
                <a:solidFill>
                  <a:srgbClr val="000000"/>
                </a:solidFill>
                <a:latin typeface="Arial"/>
                <a:cs typeface="Arial"/>
                <a:hlinkClick r:id="rId10"/>
              </a:rPr>
              <a:t>https://www.sane.org.uk/</a:t>
            </a:r>
            <a:r>
              <a:rPr lang="en-GB" sz="1400" dirty="0">
                <a:solidFill>
                  <a:srgbClr val="000000"/>
                </a:solidFill>
                <a:latin typeface="Arial"/>
                <a:cs typeface="Arial"/>
              </a:rPr>
              <a:t> </a:t>
            </a:r>
          </a:p>
          <a:p>
            <a:pPr defTabSz="914377"/>
            <a:endParaRPr lang="en-GB" sz="1400" dirty="0">
              <a:solidFill>
                <a:srgbClr val="000000"/>
              </a:solidFill>
              <a:latin typeface="Arial" panose="020B0604020202020204" pitchFamily="34" charset="0"/>
              <a:cs typeface="Arial" panose="020B0604020202020204" pitchFamily="34" charset="0"/>
            </a:endParaRPr>
          </a:p>
          <a:p>
            <a:pPr defTabSz="914377"/>
            <a:r>
              <a:rPr lang="en-GB" sz="1400" b="1" dirty="0">
                <a:latin typeface="Arial"/>
                <a:cs typeface="Arial"/>
              </a:rPr>
              <a:t>Side by Side peer support online</a:t>
            </a:r>
          </a:p>
          <a:p>
            <a:pPr defTabSz="914377"/>
            <a:r>
              <a:rPr lang="en-GB" sz="1400" dirty="0">
                <a:solidFill>
                  <a:prstClr val="black"/>
                </a:solidFill>
                <a:latin typeface="Arial" panose="020B0604020202020204" pitchFamily="34" charset="0"/>
                <a:cs typeface="Arial" panose="020B0604020202020204" pitchFamily="34" charset="0"/>
                <a:hlinkClick r:id="rId11"/>
              </a:rPr>
              <a:t>Home - Side by Side (mind.org.uk) </a:t>
            </a:r>
            <a:r>
              <a:rPr lang="en-GB" sz="1400" dirty="0">
                <a:solidFill>
                  <a:srgbClr val="1300C1"/>
                </a:solidFill>
                <a:latin typeface="Arial" panose="020B0604020202020204" pitchFamily="34" charset="0"/>
                <a:cs typeface="Arial" panose="020B0604020202020204" pitchFamily="34" charset="0"/>
              </a:rPr>
              <a:t>24/7</a:t>
            </a:r>
          </a:p>
          <a:p>
            <a:pPr defTabSz="914377"/>
            <a:endParaRPr lang="en-GB" sz="1400" dirty="0">
              <a:latin typeface="Arial" panose="020B0604020202020204" pitchFamily="34" charset="0"/>
              <a:cs typeface="Arial" panose="020B0604020202020204" pitchFamily="34" charset="0"/>
            </a:endParaRPr>
          </a:p>
          <a:p>
            <a:pPr defTabSz="914377"/>
            <a:r>
              <a:rPr lang="en-GB" sz="1400" b="1" dirty="0">
                <a:latin typeface="Arial"/>
                <a:cs typeface="Arial"/>
              </a:rPr>
              <a:t>SHOUT - 24/7 text service </a:t>
            </a:r>
          </a:p>
          <a:p>
            <a:pPr defTabSz="914377"/>
            <a:r>
              <a:rPr lang="en-GB" sz="1400" dirty="0">
                <a:latin typeface="Arial"/>
                <a:cs typeface="Arial"/>
              </a:rPr>
              <a:t>Shout is the UK's first and only free, confidential, 24/7 text messaging service for anyone who is struggling to cope. </a:t>
            </a:r>
          </a:p>
          <a:p>
            <a:pPr defTabSz="914377"/>
            <a:r>
              <a:rPr lang="en-GB" sz="1400" dirty="0">
                <a:latin typeface="Arial"/>
                <a:cs typeface="Arial"/>
              </a:rPr>
              <a:t>text: 85258</a:t>
            </a:r>
            <a:r>
              <a:rPr lang="en-GB" sz="1400" dirty="0">
                <a:solidFill>
                  <a:srgbClr val="002060"/>
                </a:solidFill>
                <a:latin typeface="Arial"/>
                <a:cs typeface="Arial"/>
              </a:rPr>
              <a:t> </a:t>
            </a:r>
            <a:r>
              <a:rPr lang="en-GB" sz="1400" dirty="0">
                <a:solidFill>
                  <a:srgbClr val="000000"/>
                </a:solidFill>
                <a:latin typeface="Arial"/>
                <a:cs typeface="Arial"/>
                <a:hlinkClick r:id="rId12"/>
              </a:rPr>
              <a:t>www.giveusashout.org</a:t>
            </a:r>
            <a:r>
              <a:rPr lang="en-GB" sz="1400" dirty="0">
                <a:solidFill>
                  <a:srgbClr val="000000"/>
                </a:solidFill>
                <a:latin typeface="Arial"/>
                <a:cs typeface="Arial"/>
              </a:rPr>
              <a:t> </a:t>
            </a:r>
          </a:p>
          <a:p>
            <a:pPr defTabSz="914377"/>
            <a:endParaRPr lang="en-GB" sz="1400" dirty="0">
              <a:solidFill>
                <a:srgbClr val="1B203D"/>
              </a:solidFill>
              <a:latin typeface="Arial" panose="020B0604020202020204" pitchFamily="34" charset="0"/>
              <a:cs typeface="Arial" panose="020B0604020202020204" pitchFamily="34" charset="0"/>
            </a:endParaRPr>
          </a:p>
          <a:p>
            <a:pPr defTabSz="914377"/>
            <a:r>
              <a:rPr lang="en-GB" sz="1400" b="1" dirty="0">
                <a:latin typeface="Arial"/>
                <a:cs typeface="Arial"/>
              </a:rPr>
              <a:t>Support for adult survivors of childhood abuse</a:t>
            </a:r>
          </a:p>
          <a:p>
            <a:pPr defTabSz="914377"/>
            <a:r>
              <a:rPr lang="en-GB" sz="1400" dirty="0">
                <a:solidFill>
                  <a:prstClr val="black"/>
                </a:solidFill>
                <a:latin typeface="Arial" panose="020B0604020202020204" pitchFamily="34" charset="0"/>
                <a:cs typeface="Arial" panose="020B0604020202020204" pitchFamily="34" charset="0"/>
                <a:hlinkClick r:id="rId13"/>
              </a:rPr>
              <a:t>NAPAC – Supporting Recovery From Childhood Abuse</a:t>
            </a:r>
            <a:endParaRPr lang="en-GB" sz="1400" dirty="0">
              <a:solidFill>
                <a:prstClr val="black"/>
              </a:solidFill>
              <a:latin typeface="Arial" panose="020B0604020202020204" pitchFamily="34" charset="0"/>
              <a:cs typeface="Arial" panose="020B0604020202020204" pitchFamily="34" charset="0"/>
            </a:endParaRPr>
          </a:p>
          <a:p>
            <a:pPr defTabSz="914377"/>
            <a:endParaRPr lang="en-GB" sz="1400" b="1" dirty="0">
              <a:solidFill>
                <a:prstClr val="black"/>
              </a:solidFill>
              <a:latin typeface="Arial" panose="020B0604020202020204" pitchFamily="34" charset="0"/>
              <a:cs typeface="Arial" panose="020B0604020202020204" pitchFamily="34" charset="0"/>
            </a:endParaRPr>
          </a:p>
          <a:p>
            <a:pPr defTabSz="914377"/>
            <a:endParaRPr lang="en-GB" sz="1400" b="1" dirty="0">
              <a:solidFill>
                <a:srgbClr val="0B5258"/>
              </a:solidFill>
              <a:latin typeface="Arial" panose="020B0604020202020204" pitchFamily="34" charset="0"/>
              <a:cs typeface="Arial" panose="020B0604020202020204" pitchFamily="34" charset="0"/>
            </a:endParaRPr>
          </a:p>
        </p:txBody>
      </p:sp>
      <p:pic>
        <p:nvPicPr>
          <p:cNvPr id="16" name="Picture 8" descr="A chemical engineer and the invention of the Post-it Note (Day 170 ...">
            <a:extLst>
              <a:ext uri="{FF2B5EF4-FFF2-40B4-BE49-F238E27FC236}">
                <a16:creationId xmlns:a16="http://schemas.microsoft.com/office/drawing/2014/main" id="{8D53658F-FA68-CC92-56CD-33127CBF520A}"/>
              </a:ext>
            </a:extLst>
          </p:cNvPr>
          <p:cNvPicPr>
            <a:picLocks noGrp="1" noRot="1" noChangeAspect="1" noMove="1" noResize="1" noEditPoints="1" noAdjustHandles="1" noChangeArrowheads="1" noChangeShapeType="1" noCrop="1"/>
          </p:cNvPicPr>
          <p:nvPr/>
        </p:nvPicPr>
        <p:blipFill>
          <a:blip r:embed="rId14" cstate="print">
            <a:extLst>
              <a:ext uri="{28A0092B-C50C-407E-A947-70E740481C1C}">
                <a14:useLocalDpi xmlns:a14="http://schemas.microsoft.com/office/drawing/2010/main" val="0"/>
              </a:ext>
            </a:extLst>
          </a:blip>
          <a:srcRect/>
          <a:stretch>
            <a:fillRect/>
          </a:stretch>
        </p:blipFill>
        <p:spPr bwMode="auto">
          <a:xfrm rot="386476">
            <a:off x="10277058" y="4070481"/>
            <a:ext cx="1356143" cy="1240163"/>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83F199E9-9AE1-EFE1-F33B-4EEA419559C1}"/>
              </a:ext>
            </a:extLst>
          </p:cNvPr>
          <p:cNvSpPr txBox="1">
            <a:spLocks noGrp="1" noRot="1" noMove="1" noResize="1" noEditPoints="1" noAdjustHandles="1" noChangeArrowheads="1" noChangeShapeType="1"/>
          </p:cNvSpPr>
          <p:nvPr/>
        </p:nvSpPr>
        <p:spPr>
          <a:xfrm rot="708397">
            <a:off x="10441052" y="4465904"/>
            <a:ext cx="1028152" cy="502573"/>
          </a:xfrm>
          <a:prstGeom prst="rect">
            <a:avLst/>
          </a:prstGeom>
          <a:noFill/>
        </p:spPr>
        <p:txBody>
          <a:bodyPr wrap="square" rtlCol="0">
            <a:spAutoFit/>
          </a:bodyPr>
          <a:lstStyle/>
          <a:p>
            <a:pPr algn="ctr" defTabSz="914377"/>
            <a:r>
              <a:rPr lang="en-GB" sz="1333" b="1">
                <a:solidFill>
                  <a:prstClr val="black"/>
                </a:solidFill>
                <a:latin typeface="Bradley Hand ITC" panose="03070402050302030203" pitchFamily="66" charset="0"/>
              </a:rPr>
              <a:t>Take care of yourself!</a:t>
            </a:r>
          </a:p>
        </p:txBody>
      </p:sp>
    </p:spTree>
    <p:extLst>
      <p:ext uri="{BB962C8B-B14F-4D97-AF65-F5344CB8AC3E}">
        <p14:creationId xmlns:p14="http://schemas.microsoft.com/office/powerpoint/2010/main" val="5608091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8679E-1EBB-1111-D2EA-326FD07297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E3754B-2A7B-B8DE-B72C-7C146B96D69A}"/>
              </a:ext>
            </a:extLst>
          </p:cNvPr>
          <p:cNvSpPr>
            <a:spLocks noGrp="1" noRot="1" noMove="1" noResize="1" noEditPoints="1" noAdjustHandles="1" noChangeArrowheads="1" noChangeShapeType="1"/>
          </p:cNvSpPr>
          <p:nvPr>
            <p:ph type="ctrTitle"/>
          </p:nvPr>
        </p:nvSpPr>
        <p:spPr>
          <a:xfrm>
            <a:off x="276765" y="1562759"/>
            <a:ext cx="9144000" cy="2387600"/>
          </a:xfrm>
        </p:spPr>
        <p:txBody>
          <a:bodyPr>
            <a:normAutofit/>
          </a:bodyPr>
          <a:lstStyle/>
          <a:p>
            <a:pPr algn="l"/>
            <a:r>
              <a:rPr lang="en-GB" sz="4400">
                <a:solidFill>
                  <a:schemeClr val="bg1"/>
                </a:solidFill>
                <a:latin typeface="Arial" panose="020B0604020202020204" pitchFamily="34" charset="0"/>
                <a:cs typeface="Arial" panose="020B0604020202020204" pitchFamily="34" charset="0"/>
              </a:rPr>
              <a:t>e Training  </a:t>
            </a:r>
          </a:p>
        </p:txBody>
      </p:sp>
      <p:sp>
        <p:nvSpPr>
          <p:cNvPr id="3" name="Subtitle 2">
            <a:extLst>
              <a:ext uri="{FF2B5EF4-FFF2-40B4-BE49-F238E27FC236}">
                <a16:creationId xmlns:a16="http://schemas.microsoft.com/office/drawing/2014/main" id="{44FA3D7F-DCF9-D7D0-4C1C-4A46EA2C8F14}"/>
              </a:ext>
            </a:extLst>
          </p:cNvPr>
          <p:cNvSpPr>
            <a:spLocks noGrp="1"/>
          </p:cNvSpPr>
          <p:nvPr>
            <p:ph type="subTitle" idx="1"/>
          </p:nvPr>
        </p:nvSpPr>
        <p:spPr>
          <a:xfrm>
            <a:off x="359533" y="4036075"/>
            <a:ext cx="9144000" cy="463576"/>
          </a:xfrm>
        </p:spPr>
        <p:txBody>
          <a:bodyPr vert="horz" lIns="91440" tIns="45720" rIns="91440" bIns="45720" rtlCol="0" anchor="t">
            <a:noAutofit/>
          </a:bodyPr>
          <a:lstStyle/>
          <a:p>
            <a:pPr algn="l"/>
            <a:r>
              <a:rPr lang="en-GB" sz="3200">
                <a:solidFill>
                  <a:schemeClr val="bg1"/>
                </a:solidFill>
                <a:latin typeface="Arial"/>
                <a:cs typeface="Arial"/>
              </a:rPr>
              <a:t>2026 – 2027 </a:t>
            </a:r>
          </a:p>
        </p:txBody>
      </p:sp>
      <p:pic>
        <p:nvPicPr>
          <p:cNvPr id="9" name="Picture 8">
            <a:extLst>
              <a:ext uri="{FF2B5EF4-FFF2-40B4-BE49-F238E27FC236}">
                <a16:creationId xmlns:a16="http://schemas.microsoft.com/office/drawing/2014/main" id="{2FEB7851-E49A-C3EF-32C9-942B82B7FCF8}"/>
              </a:ext>
              <a:ext uri="{C183D7F6-B498-43B3-948B-1728B52AA6E4}">
                <adec:decorative xmlns:adec="http://schemas.microsoft.com/office/drawing/2017/decorative" val="1"/>
              </a:ext>
            </a:extLst>
          </p:cNvPr>
          <p:cNvPicPr/>
          <p:nvPr/>
        </p:nvPicPr>
        <p:blipFill>
          <a:blip r:embed="rId3" cstate="email">
            <a:extLst>
              <a:ext uri="{28A0092B-C50C-407E-A947-70E740481C1C}">
                <a14:useLocalDpi xmlns:a14="http://schemas.microsoft.com/office/drawing/2010/main"/>
              </a:ext>
            </a:extLst>
          </a:blip>
          <a:stretch>
            <a:fillRect/>
          </a:stretch>
        </p:blipFill>
        <p:spPr>
          <a:xfrm>
            <a:off x="10067541" y="5273037"/>
            <a:ext cx="2124460" cy="1584963"/>
          </a:xfrm>
          <a:prstGeom prst="rect">
            <a:avLst/>
          </a:prstGeom>
        </p:spPr>
      </p:pic>
      <p:pic>
        <p:nvPicPr>
          <p:cNvPr id="4" name="Picture 3">
            <a:extLst>
              <a:ext uri="{FF2B5EF4-FFF2-40B4-BE49-F238E27FC236}">
                <a16:creationId xmlns:a16="http://schemas.microsoft.com/office/drawing/2014/main" id="{5E1080AF-D904-EA9C-43A5-2F05B485420C}"/>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tretch>
            <a:fillRect/>
          </a:stretch>
        </p:blipFill>
        <p:spPr>
          <a:xfrm>
            <a:off x="10219941" y="5425437"/>
            <a:ext cx="2124460" cy="1584963"/>
          </a:xfrm>
          <a:prstGeom prst="rect">
            <a:avLst/>
          </a:prstGeom>
        </p:spPr>
      </p:pic>
      <p:pic>
        <p:nvPicPr>
          <p:cNvPr id="7" name="Picture 6" descr="A purple and green logo with a hand and people&#10;&#10;AI-generated content may be incorrect.">
            <a:extLst>
              <a:ext uri="{FF2B5EF4-FFF2-40B4-BE49-F238E27FC236}">
                <a16:creationId xmlns:a16="http://schemas.microsoft.com/office/drawing/2014/main" id="{5AD6C481-59C3-EDC9-281F-749CA5B7F595}"/>
              </a:ext>
            </a:extLst>
          </p:cNvPr>
          <p:cNvPicPr>
            <a:picLocks noGrp="1" noRot="1" noChangeAspect="1" noMove="1" noResize="1" noEditPoints="1" noAdjustHandles="1" noChangeArrowheads="1" noChangeShapeType="1" noCrop="1"/>
          </p:cNvPicPr>
          <p:nvPr/>
        </p:nvPicPr>
        <p:blipFill>
          <a:blip r:embed="rId5"/>
          <a:stretch>
            <a:fillRect/>
          </a:stretch>
        </p:blipFill>
        <p:spPr>
          <a:xfrm>
            <a:off x="4691743" y="237445"/>
            <a:ext cx="3178628" cy="2443375"/>
          </a:xfrm>
          <a:prstGeom prst="rect">
            <a:avLst/>
          </a:prstGeom>
        </p:spPr>
      </p:pic>
      <p:sp>
        <p:nvSpPr>
          <p:cNvPr id="6" name="TextBox 5">
            <a:extLst>
              <a:ext uri="{FF2B5EF4-FFF2-40B4-BE49-F238E27FC236}">
                <a16:creationId xmlns:a16="http://schemas.microsoft.com/office/drawing/2014/main" id="{38364F9C-95BC-D5BA-AE6D-6D9A5CAED6F6}"/>
              </a:ext>
            </a:extLst>
          </p:cNvPr>
          <p:cNvSpPr txBox="1">
            <a:spLocks noGrp="1" noRot="1" noMove="1" noResize="1" noEditPoints="1" noAdjustHandles="1" noChangeArrowheads="1" noChangeShapeType="1"/>
          </p:cNvSpPr>
          <p:nvPr/>
        </p:nvSpPr>
        <p:spPr>
          <a:xfrm>
            <a:off x="1948543" y="2766536"/>
            <a:ext cx="7663543" cy="3416320"/>
          </a:xfrm>
          <a:prstGeom prst="rect">
            <a:avLst/>
          </a:prstGeom>
          <a:noFill/>
        </p:spPr>
        <p:txBody>
          <a:bodyPr wrap="square" lIns="91440" tIns="45720" rIns="91440" bIns="45720" anchor="t">
            <a:spAutoFit/>
          </a:bodyPr>
          <a:lstStyle/>
          <a:p>
            <a:pPr algn="ctr"/>
            <a:endParaRPr lang="en-GB" sz="7200" dirty="0">
              <a:latin typeface="Arial" panose="020B0604020202020204" pitchFamily="34" charset="0"/>
              <a:cs typeface="Arial" panose="020B0604020202020204" pitchFamily="34" charset="0"/>
            </a:endParaRPr>
          </a:p>
          <a:p>
            <a:pPr algn="ctr"/>
            <a:r>
              <a:rPr lang="en-GB" sz="7200" dirty="0">
                <a:latin typeface="Arial"/>
                <a:cs typeface="Arial"/>
              </a:rPr>
              <a:t>Thank You</a:t>
            </a:r>
          </a:p>
          <a:p>
            <a:pPr algn="ctr"/>
            <a:br>
              <a:rPr lang="en-GB" sz="4000" dirty="0">
                <a:latin typeface="Arial" panose="020B0604020202020204" pitchFamily="34" charset="0"/>
                <a:cs typeface="Arial" panose="020B0604020202020204" pitchFamily="34" charset="0"/>
              </a:rPr>
            </a:br>
            <a:r>
              <a:rPr lang="en-GB" sz="3200" dirty="0">
                <a:latin typeface="Arial"/>
                <a:cs typeface="Arial"/>
              </a:rPr>
              <a:t>Child Protection School Liaison Service</a:t>
            </a:r>
            <a:endParaRPr lang="en-GB" sz="3200">
              <a:latin typeface="Arial"/>
              <a:ea typeface="Calibri"/>
              <a:cs typeface="Arial"/>
            </a:endParaRPr>
          </a:p>
        </p:txBody>
      </p:sp>
    </p:spTree>
    <p:extLst>
      <p:ext uri="{BB962C8B-B14F-4D97-AF65-F5344CB8AC3E}">
        <p14:creationId xmlns:p14="http://schemas.microsoft.com/office/powerpoint/2010/main" val="41071196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7755F-1C17-3B22-9FC9-6823BCE92B10}"/>
            </a:ext>
          </a:extLst>
        </p:cNvPr>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BE888A50-AC47-162C-7218-1AB6C7667B04}"/>
              </a:ext>
            </a:extLst>
          </p:cNvPr>
          <p:cNvGraphicFramePr>
            <a:graphicFrameLocks noGrp="1" noDrilldown="1" noMove="1" noResize="1"/>
          </p:cNvGraphicFramePr>
          <p:nvPr/>
        </p:nvGraphicFramePr>
        <p:xfrm>
          <a:off x="740229" y="267901"/>
          <a:ext cx="10863942" cy="69166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ubtitle 2">
            <a:extLst>
              <a:ext uri="{FF2B5EF4-FFF2-40B4-BE49-F238E27FC236}">
                <a16:creationId xmlns:a16="http://schemas.microsoft.com/office/drawing/2014/main" id="{570DD04E-1FFA-2D0E-3EC1-8E82C275314B}"/>
              </a:ext>
              <a:ext uri="{C183D7F6-B498-43B3-948B-1728B52AA6E4}">
                <adec:decorative xmlns:adec="http://schemas.microsoft.com/office/drawing/2017/decorative" val="1"/>
              </a:ext>
            </a:extLst>
          </p:cNvPr>
          <p:cNvSpPr txBox="1">
            <a:spLocks noGrp="1" noRot="1" noMove="1" noResize="1" noEditPoints="1" noAdjustHandles="1" noChangeArrowheads="1" noChangeShapeType="1"/>
          </p:cNvSpPr>
          <p:nvPr/>
        </p:nvSpPr>
        <p:spPr>
          <a:xfrm>
            <a:off x="461771" y="6369900"/>
            <a:ext cx="9144000" cy="27142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defTabSz="914377">
              <a:defRPr/>
            </a:pPr>
            <a:endParaRPr lang="en-GB" sz="1200" b="1">
              <a:solidFill>
                <a:prstClr val="black"/>
              </a:solidFill>
              <a:latin typeface="Arial" panose="020B0604020202020204" pitchFamily="34" charset="0"/>
              <a:cs typeface="Arial" panose="020B0604020202020204" pitchFamily="34" charset="0"/>
            </a:endParaRPr>
          </a:p>
        </p:txBody>
      </p:sp>
      <p:sp>
        <p:nvSpPr>
          <p:cNvPr id="5" name="Rectangle: Top Corners Rounded 4">
            <a:extLst>
              <a:ext uri="{FF2B5EF4-FFF2-40B4-BE49-F238E27FC236}">
                <a16:creationId xmlns:a16="http://schemas.microsoft.com/office/drawing/2014/main" id="{E8F0E281-7FB4-3720-B44E-6E921ECA4F2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4103785" y="-3953091"/>
            <a:ext cx="763710" cy="8971279"/>
          </a:xfrm>
          <a:prstGeom prst="round2SameRect">
            <a:avLst/>
          </a:prstGeom>
          <a:solidFill>
            <a:srgbClr val="9D3F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GB">
              <a:solidFill>
                <a:prstClr val="white"/>
              </a:solidFill>
              <a:latin typeface="Aptos" panose="02110004020202020204"/>
            </a:endParaRPr>
          </a:p>
        </p:txBody>
      </p:sp>
      <p:sp>
        <p:nvSpPr>
          <p:cNvPr id="8" name="Title 1">
            <a:extLst>
              <a:ext uri="{FF2B5EF4-FFF2-40B4-BE49-F238E27FC236}">
                <a16:creationId xmlns:a16="http://schemas.microsoft.com/office/drawing/2014/main" id="{D1311839-A040-330A-38EA-05ED46D46D55}"/>
              </a:ext>
            </a:extLst>
          </p:cNvPr>
          <p:cNvSpPr txBox="1">
            <a:spLocks noGrp="1"/>
          </p:cNvSpPr>
          <p:nvPr>
            <p:ph type="title" idx="4294967295"/>
          </p:nvPr>
        </p:nvSpPr>
        <p:spPr>
          <a:xfrm>
            <a:off x="122184" y="296584"/>
            <a:ext cx="8401330" cy="99604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GB" sz="2400" dirty="0">
                <a:solidFill>
                  <a:schemeClr val="bg1"/>
                </a:solidFill>
                <a:latin typeface="Arial" panose="020B0604020202020204" pitchFamily="34" charset="0"/>
                <a:cs typeface="Arial" panose="020B0604020202020204" pitchFamily="34" charset="0"/>
              </a:rPr>
              <a:t>Safeguarding legislation &amp; statutory guidance  </a:t>
            </a:r>
          </a:p>
        </p:txBody>
      </p:sp>
      <p:cxnSp>
        <p:nvCxnSpPr>
          <p:cNvPr id="10" name="Straight Arrow Connector 9">
            <a:extLst>
              <a:ext uri="{FF2B5EF4-FFF2-40B4-BE49-F238E27FC236}">
                <a16:creationId xmlns:a16="http://schemas.microsoft.com/office/drawing/2014/main" id="{DAE3D167-17B2-246C-DE81-612A22AF9C9D}"/>
              </a:ext>
            </a:extLst>
          </p:cNvPr>
          <p:cNvCxnSpPr>
            <a:cxnSpLocks/>
          </p:cNvCxnSpPr>
          <p:nvPr/>
        </p:nvCxnSpPr>
        <p:spPr>
          <a:xfrm>
            <a:off x="1372469" y="3309257"/>
            <a:ext cx="0" cy="533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857A8F18-2B87-B658-9002-A05489E6CFB3}"/>
              </a:ext>
            </a:extLst>
          </p:cNvPr>
          <p:cNvPicPr>
            <a:picLocks noChangeAspect="1"/>
          </p:cNvPicPr>
          <p:nvPr/>
        </p:nvPicPr>
        <p:blipFill>
          <a:blip r:embed="rId8"/>
          <a:stretch>
            <a:fillRect/>
          </a:stretch>
        </p:blipFill>
        <p:spPr>
          <a:xfrm>
            <a:off x="432417" y="3918858"/>
            <a:ext cx="1880105" cy="2722469"/>
          </a:xfrm>
          <a:prstGeom prst="rect">
            <a:avLst/>
          </a:prstGeom>
          <a:ln w="9525">
            <a:solidFill>
              <a:schemeClr val="tx1"/>
            </a:solidFill>
          </a:ln>
        </p:spPr>
      </p:pic>
      <p:cxnSp>
        <p:nvCxnSpPr>
          <p:cNvPr id="21" name="Straight Arrow Connector 20">
            <a:extLst>
              <a:ext uri="{FF2B5EF4-FFF2-40B4-BE49-F238E27FC236}">
                <a16:creationId xmlns:a16="http://schemas.microsoft.com/office/drawing/2014/main" id="{8B3A3DB7-AAE0-E282-204B-3AE367170F1B}"/>
              </a:ext>
            </a:extLst>
          </p:cNvPr>
          <p:cNvCxnSpPr>
            <a:cxnSpLocks/>
          </p:cNvCxnSpPr>
          <p:nvPr/>
        </p:nvCxnSpPr>
        <p:spPr>
          <a:xfrm>
            <a:off x="2361923" y="5217226"/>
            <a:ext cx="50074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2" name="Picture 2">
            <a:extLst>
              <a:ext uri="{FF2B5EF4-FFF2-40B4-BE49-F238E27FC236}">
                <a16:creationId xmlns:a16="http://schemas.microsoft.com/office/drawing/2014/main" id="{28A39BEA-5553-04A0-5ECB-7E834F3C11C1}"/>
              </a:ext>
            </a:extLst>
          </p:cNvPr>
          <p:cNvPicPr/>
          <p:nvPr/>
        </p:nvPicPr>
        <p:blipFill>
          <a:blip r:embed="rId9">
            <a:extLst>
              <a:ext uri="{28A0092B-C50C-407E-A947-70E740481C1C}">
                <a14:useLocalDpi xmlns:a14="http://schemas.microsoft.com/office/drawing/2010/main" val="0"/>
              </a:ext>
            </a:extLst>
          </a:blip>
          <a:srcRect/>
          <a:stretch>
            <a:fillRect/>
          </a:stretch>
        </p:blipFill>
        <p:spPr bwMode="auto">
          <a:xfrm>
            <a:off x="2862666" y="4830606"/>
            <a:ext cx="2634094" cy="996048"/>
          </a:xfrm>
          <a:prstGeom prst="rect">
            <a:avLst/>
          </a:prstGeom>
          <a:noFill/>
          <a:ln w="6350">
            <a:solidFill>
              <a:srgbClr val="000000"/>
            </a:solidFill>
          </a:ln>
          <a:extLst>
            <a:ext uri="{909E8E84-426E-40DD-AFC4-6F175D3DCCD1}">
              <a14:hiddenFill xmlns:a14="http://schemas.microsoft.com/office/drawing/2010/main">
                <a:solidFill>
                  <a:srgbClr val="FFFFFF"/>
                </a:solidFill>
              </a14:hiddenFill>
            </a:ext>
          </a:extLst>
        </p:spPr>
      </p:pic>
      <p:cxnSp>
        <p:nvCxnSpPr>
          <p:cNvPr id="30" name="Straight Arrow Connector 29">
            <a:extLst>
              <a:ext uri="{FF2B5EF4-FFF2-40B4-BE49-F238E27FC236}">
                <a16:creationId xmlns:a16="http://schemas.microsoft.com/office/drawing/2014/main" id="{02DA2A69-4766-FB8D-F118-28CEC3C52042}"/>
              </a:ext>
            </a:extLst>
          </p:cNvPr>
          <p:cNvCxnSpPr/>
          <p:nvPr/>
        </p:nvCxnSpPr>
        <p:spPr>
          <a:xfrm>
            <a:off x="11103429" y="3222204"/>
            <a:ext cx="0" cy="3403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673FF5CB-1AAC-5980-357C-CA31194FEC7B}"/>
              </a:ext>
            </a:extLst>
          </p:cNvPr>
          <p:cNvCxnSpPr/>
          <p:nvPr/>
        </p:nvCxnSpPr>
        <p:spPr>
          <a:xfrm>
            <a:off x="8847117" y="3242986"/>
            <a:ext cx="0" cy="4059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FF643342-6AB8-D76B-3A3B-2B8C4DCECD20}"/>
              </a:ext>
            </a:extLst>
          </p:cNvPr>
          <p:cNvCxnSpPr/>
          <p:nvPr/>
        </p:nvCxnSpPr>
        <p:spPr>
          <a:xfrm>
            <a:off x="6935190" y="3309257"/>
            <a:ext cx="0" cy="3396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77073659-EFA2-55B3-2C64-E561EF3DF4F7}"/>
              </a:ext>
            </a:extLst>
          </p:cNvPr>
          <p:cNvPicPr>
            <a:picLocks noChangeAspect="1"/>
          </p:cNvPicPr>
          <p:nvPr/>
        </p:nvPicPr>
        <p:blipFill>
          <a:blip r:embed="rId10"/>
          <a:stretch>
            <a:fillRect/>
          </a:stretch>
        </p:blipFill>
        <p:spPr>
          <a:xfrm>
            <a:off x="10189511" y="3648951"/>
            <a:ext cx="1897344" cy="2710490"/>
          </a:xfrm>
          <a:prstGeom prst="rect">
            <a:avLst/>
          </a:prstGeom>
          <a:ln>
            <a:solidFill>
              <a:schemeClr val="tx1"/>
            </a:solidFill>
          </a:ln>
        </p:spPr>
      </p:pic>
      <p:pic>
        <p:nvPicPr>
          <p:cNvPr id="4" name="Picture 3">
            <a:hlinkClick r:id="rId11"/>
            <a:extLst>
              <a:ext uri="{FF2B5EF4-FFF2-40B4-BE49-F238E27FC236}">
                <a16:creationId xmlns:a16="http://schemas.microsoft.com/office/drawing/2014/main" id="{258B7C79-2FDD-17DE-0171-07FFA1481FAC}"/>
              </a:ext>
            </a:extLst>
          </p:cNvPr>
          <p:cNvPicPr/>
          <p:nvPr/>
        </p:nvPicPr>
        <p:blipFill>
          <a:blip r:embed="rId12"/>
          <a:stretch>
            <a:fillRect/>
          </a:stretch>
        </p:blipFill>
        <p:spPr>
          <a:xfrm>
            <a:off x="8036893" y="3683756"/>
            <a:ext cx="1793184" cy="2702223"/>
          </a:xfrm>
          <a:prstGeom prst="rect">
            <a:avLst/>
          </a:prstGeom>
          <a:ln>
            <a:solidFill>
              <a:schemeClr val="tx1"/>
            </a:solidFill>
          </a:ln>
        </p:spPr>
      </p:pic>
      <p:pic>
        <p:nvPicPr>
          <p:cNvPr id="7" name="Picture 6">
            <a:hlinkClick r:id="rId13"/>
            <a:extLst>
              <a:ext uri="{FF2B5EF4-FFF2-40B4-BE49-F238E27FC236}">
                <a16:creationId xmlns:a16="http://schemas.microsoft.com/office/drawing/2014/main" id="{2C8F2F09-8280-F822-4CE7-02FC0A7EA448}"/>
              </a:ext>
            </a:extLst>
          </p:cNvPr>
          <p:cNvPicPr/>
          <p:nvPr/>
        </p:nvPicPr>
        <p:blipFill>
          <a:blip r:embed="rId14"/>
          <a:stretch>
            <a:fillRect/>
          </a:stretch>
        </p:blipFill>
        <p:spPr>
          <a:xfrm>
            <a:off x="5971547" y="3648951"/>
            <a:ext cx="1926117" cy="2942879"/>
          </a:xfrm>
          <a:prstGeom prst="rect">
            <a:avLst/>
          </a:prstGeom>
        </p:spPr>
      </p:pic>
    </p:spTree>
    <p:extLst>
      <p:ext uri="{BB962C8B-B14F-4D97-AF65-F5344CB8AC3E}">
        <p14:creationId xmlns:p14="http://schemas.microsoft.com/office/powerpoint/2010/main" val="2189896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D63A0-C7F7-CBF6-5FF9-512CB19411AA}"/>
            </a:ext>
          </a:extLst>
        </p:cNvPr>
        <p:cNvGrpSpPr/>
        <p:nvPr/>
      </p:nvGrpSpPr>
      <p:grpSpPr>
        <a:xfrm>
          <a:off x="0" y="0"/>
          <a:ext cx="0" cy="0"/>
          <a:chOff x="0" y="0"/>
          <a:chExt cx="0" cy="0"/>
        </a:xfrm>
      </p:grpSpPr>
      <p:sp>
        <p:nvSpPr>
          <p:cNvPr id="6" name="Subtitle 2">
            <a:extLst>
              <a:ext uri="{FF2B5EF4-FFF2-40B4-BE49-F238E27FC236}">
                <a16:creationId xmlns:a16="http://schemas.microsoft.com/office/drawing/2014/main" id="{089669F3-E206-251A-1F38-ACDC254A4BA4}"/>
              </a:ext>
              <a:ext uri="{C183D7F6-B498-43B3-948B-1728B52AA6E4}">
                <adec:decorative xmlns:adec="http://schemas.microsoft.com/office/drawing/2017/decorative" val="1"/>
              </a:ext>
            </a:extLst>
          </p:cNvPr>
          <p:cNvSpPr txBox="1">
            <a:spLocks noGrp="1" noRot="1" noMove="1" noResize="1" noEditPoints="1" noAdjustHandles="1" noChangeArrowheads="1" noChangeShapeType="1"/>
          </p:cNvSpPr>
          <p:nvPr/>
        </p:nvSpPr>
        <p:spPr>
          <a:xfrm>
            <a:off x="461771" y="6369900"/>
            <a:ext cx="9144000" cy="271427"/>
          </a:xfrm>
          <a:prstGeom prst="rect">
            <a:avLst/>
          </a:prstGeom>
        </p:spPr>
        <p:txBody>
          <a:bodyPr vert="horz" lIns="91440" tIns="45720" rIns="91440" bIns="45720" rtlCol="0">
            <a:no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609585" algn="l" rtl="0" fontAlgn="base">
              <a:spcBef>
                <a:spcPct val="0"/>
              </a:spcBef>
              <a:spcAft>
                <a:spcPct val="0"/>
              </a:spcAft>
              <a:defRPr kern="1200">
                <a:solidFill>
                  <a:schemeClr val="tx1"/>
                </a:solidFill>
                <a:latin typeface="Arial" charset="0"/>
                <a:ea typeface="+mn-ea"/>
                <a:cs typeface="Arial" charset="0"/>
              </a:defRPr>
            </a:lvl2pPr>
            <a:lvl3pPr marL="1219170" algn="l" rtl="0" fontAlgn="base">
              <a:spcBef>
                <a:spcPct val="0"/>
              </a:spcBef>
              <a:spcAft>
                <a:spcPct val="0"/>
              </a:spcAft>
              <a:defRPr kern="1200">
                <a:solidFill>
                  <a:schemeClr val="tx1"/>
                </a:solidFill>
                <a:latin typeface="Arial" charset="0"/>
                <a:ea typeface="+mn-ea"/>
                <a:cs typeface="Arial" charset="0"/>
              </a:defRPr>
            </a:lvl3pPr>
            <a:lvl4pPr marL="1828754" algn="l" rtl="0" fontAlgn="base">
              <a:spcBef>
                <a:spcPct val="0"/>
              </a:spcBef>
              <a:spcAft>
                <a:spcPct val="0"/>
              </a:spcAft>
              <a:defRPr kern="1200">
                <a:solidFill>
                  <a:schemeClr val="tx1"/>
                </a:solidFill>
                <a:latin typeface="Arial" charset="0"/>
                <a:ea typeface="+mn-ea"/>
                <a:cs typeface="Arial" charset="0"/>
              </a:defRPr>
            </a:lvl4pPr>
            <a:lvl5pPr marL="2438339" algn="l" rtl="0" fontAlgn="base">
              <a:spcBef>
                <a:spcPct val="0"/>
              </a:spcBef>
              <a:spcAft>
                <a:spcPct val="0"/>
              </a:spcAft>
              <a:defRPr kern="1200">
                <a:solidFill>
                  <a:schemeClr val="tx1"/>
                </a:solidFill>
                <a:latin typeface="Arial" charset="0"/>
                <a:ea typeface="+mn-ea"/>
                <a:cs typeface="Arial" charset="0"/>
              </a:defRPr>
            </a:lvl5pPr>
            <a:lvl6pPr marL="3047924" algn="l" defTabSz="1219170" rtl="0" eaLnBrk="1" latinLnBrk="0" hangingPunct="1">
              <a:defRPr kern="1200">
                <a:solidFill>
                  <a:schemeClr val="tx1"/>
                </a:solidFill>
                <a:latin typeface="Arial" charset="0"/>
                <a:ea typeface="+mn-ea"/>
                <a:cs typeface="Arial" charset="0"/>
              </a:defRPr>
            </a:lvl6pPr>
            <a:lvl7pPr marL="3657509" algn="l" defTabSz="1219170" rtl="0" eaLnBrk="1" latinLnBrk="0" hangingPunct="1">
              <a:defRPr kern="1200">
                <a:solidFill>
                  <a:schemeClr val="tx1"/>
                </a:solidFill>
                <a:latin typeface="Arial" charset="0"/>
                <a:ea typeface="+mn-ea"/>
                <a:cs typeface="Arial" charset="0"/>
              </a:defRPr>
            </a:lvl7pPr>
            <a:lvl8pPr marL="4267093" algn="l" defTabSz="1219170" rtl="0" eaLnBrk="1" latinLnBrk="0" hangingPunct="1">
              <a:defRPr kern="1200">
                <a:solidFill>
                  <a:schemeClr val="tx1"/>
                </a:solidFill>
                <a:latin typeface="Arial" charset="0"/>
                <a:ea typeface="+mn-ea"/>
                <a:cs typeface="Arial" charset="0"/>
              </a:defRPr>
            </a:lvl8pPr>
            <a:lvl9pPr marL="4876678" algn="l" defTabSz="1219170" rtl="0" eaLnBrk="1" latinLnBrk="0" hangingPunct="1">
              <a:defRPr kern="1200">
                <a:solidFill>
                  <a:schemeClr val="tx1"/>
                </a:solidFill>
                <a:latin typeface="Arial" charset="0"/>
                <a:ea typeface="+mn-ea"/>
                <a:cs typeface="Arial" charset="0"/>
              </a:defRPr>
            </a:lvl9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1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Rectangle: Top Corners Rounded 4">
            <a:extLst>
              <a:ext uri="{FF2B5EF4-FFF2-40B4-BE49-F238E27FC236}">
                <a16:creationId xmlns:a16="http://schemas.microsoft.com/office/drawing/2014/main" id="{3BC351AD-945C-9FAF-BD17-061069E6945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4090737" y="-3979624"/>
            <a:ext cx="810128" cy="8991603"/>
          </a:xfrm>
          <a:prstGeom prst="round2SameRect">
            <a:avLst/>
          </a:prstGeom>
          <a:solidFill>
            <a:srgbClr val="9D3F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609585" algn="l" rtl="0" fontAlgn="base">
              <a:spcBef>
                <a:spcPct val="0"/>
              </a:spcBef>
              <a:spcAft>
                <a:spcPct val="0"/>
              </a:spcAft>
              <a:defRPr kern="1200">
                <a:solidFill>
                  <a:schemeClr val="tx1"/>
                </a:solidFill>
                <a:latin typeface="Arial" charset="0"/>
                <a:ea typeface="+mn-ea"/>
                <a:cs typeface="Arial" charset="0"/>
              </a:defRPr>
            </a:lvl2pPr>
            <a:lvl3pPr marL="1219170" algn="l" rtl="0" fontAlgn="base">
              <a:spcBef>
                <a:spcPct val="0"/>
              </a:spcBef>
              <a:spcAft>
                <a:spcPct val="0"/>
              </a:spcAft>
              <a:defRPr kern="1200">
                <a:solidFill>
                  <a:schemeClr val="tx1"/>
                </a:solidFill>
                <a:latin typeface="Arial" charset="0"/>
                <a:ea typeface="+mn-ea"/>
                <a:cs typeface="Arial" charset="0"/>
              </a:defRPr>
            </a:lvl3pPr>
            <a:lvl4pPr marL="1828754" algn="l" rtl="0" fontAlgn="base">
              <a:spcBef>
                <a:spcPct val="0"/>
              </a:spcBef>
              <a:spcAft>
                <a:spcPct val="0"/>
              </a:spcAft>
              <a:defRPr kern="1200">
                <a:solidFill>
                  <a:schemeClr val="tx1"/>
                </a:solidFill>
                <a:latin typeface="Arial" charset="0"/>
                <a:ea typeface="+mn-ea"/>
                <a:cs typeface="Arial" charset="0"/>
              </a:defRPr>
            </a:lvl4pPr>
            <a:lvl5pPr marL="2438339" algn="l" rtl="0" fontAlgn="base">
              <a:spcBef>
                <a:spcPct val="0"/>
              </a:spcBef>
              <a:spcAft>
                <a:spcPct val="0"/>
              </a:spcAft>
              <a:defRPr kern="1200">
                <a:solidFill>
                  <a:schemeClr val="tx1"/>
                </a:solidFill>
                <a:latin typeface="Arial" charset="0"/>
                <a:ea typeface="+mn-ea"/>
                <a:cs typeface="Arial" charset="0"/>
              </a:defRPr>
            </a:lvl5pPr>
            <a:lvl6pPr marL="3047924" algn="l" defTabSz="1219170" rtl="0" eaLnBrk="1" latinLnBrk="0" hangingPunct="1">
              <a:defRPr kern="1200">
                <a:solidFill>
                  <a:schemeClr val="tx1"/>
                </a:solidFill>
                <a:latin typeface="Arial" charset="0"/>
                <a:ea typeface="+mn-ea"/>
                <a:cs typeface="Arial" charset="0"/>
              </a:defRPr>
            </a:lvl6pPr>
            <a:lvl7pPr marL="3657509" algn="l" defTabSz="1219170" rtl="0" eaLnBrk="1" latinLnBrk="0" hangingPunct="1">
              <a:defRPr kern="1200">
                <a:solidFill>
                  <a:schemeClr val="tx1"/>
                </a:solidFill>
                <a:latin typeface="Arial" charset="0"/>
                <a:ea typeface="+mn-ea"/>
                <a:cs typeface="Arial" charset="0"/>
              </a:defRPr>
            </a:lvl7pPr>
            <a:lvl8pPr marL="4267093" algn="l" defTabSz="1219170" rtl="0" eaLnBrk="1" latinLnBrk="0" hangingPunct="1">
              <a:defRPr kern="1200">
                <a:solidFill>
                  <a:schemeClr val="tx1"/>
                </a:solidFill>
                <a:latin typeface="Arial" charset="0"/>
                <a:ea typeface="+mn-ea"/>
                <a:cs typeface="Arial" charset="0"/>
              </a:defRPr>
            </a:lvl8pPr>
            <a:lvl9pPr marL="4876678" algn="l" defTabSz="1219170" rtl="0" eaLnBrk="1" latinLnBrk="0" hangingPunct="1">
              <a:defRPr kern="1200">
                <a:solidFill>
                  <a:schemeClr val="tx1"/>
                </a:solidFill>
                <a:latin typeface="Arial" charset="0"/>
                <a:ea typeface="+mn-ea"/>
                <a:cs typeface="Arial" charset="0"/>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Title 1">
            <a:extLst>
              <a:ext uri="{FF2B5EF4-FFF2-40B4-BE49-F238E27FC236}">
                <a16:creationId xmlns:a16="http://schemas.microsoft.com/office/drawing/2014/main" id="{77B435FE-92D0-5D94-E6AF-C5A859640F68}"/>
              </a:ext>
            </a:extLst>
          </p:cNvPr>
          <p:cNvSpPr txBox="1">
            <a:spLocks noGrp="1" noRot="1" noMove="1" noResize="1" noEditPoints="1" noAdjustHandles="1" noChangeArrowheads="1" noChangeShapeType="1"/>
          </p:cNvSpPr>
          <p:nvPr>
            <p:ph type="title" idx="4294967295"/>
          </p:nvPr>
        </p:nvSpPr>
        <p:spPr>
          <a:xfrm>
            <a:off x="153125" y="322233"/>
            <a:ext cx="9143999" cy="81012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609585" algn="l" rtl="0" fontAlgn="base">
              <a:spcBef>
                <a:spcPct val="0"/>
              </a:spcBef>
              <a:spcAft>
                <a:spcPct val="0"/>
              </a:spcAft>
              <a:defRPr kern="1200">
                <a:solidFill>
                  <a:schemeClr val="tx1"/>
                </a:solidFill>
                <a:latin typeface="Arial" charset="0"/>
                <a:ea typeface="+mn-ea"/>
                <a:cs typeface="Arial" charset="0"/>
              </a:defRPr>
            </a:lvl2pPr>
            <a:lvl3pPr marL="1219170" algn="l" rtl="0" fontAlgn="base">
              <a:spcBef>
                <a:spcPct val="0"/>
              </a:spcBef>
              <a:spcAft>
                <a:spcPct val="0"/>
              </a:spcAft>
              <a:defRPr kern="1200">
                <a:solidFill>
                  <a:schemeClr val="tx1"/>
                </a:solidFill>
                <a:latin typeface="Arial" charset="0"/>
                <a:ea typeface="+mn-ea"/>
                <a:cs typeface="Arial" charset="0"/>
              </a:defRPr>
            </a:lvl3pPr>
            <a:lvl4pPr marL="1828754" algn="l" rtl="0" fontAlgn="base">
              <a:spcBef>
                <a:spcPct val="0"/>
              </a:spcBef>
              <a:spcAft>
                <a:spcPct val="0"/>
              </a:spcAft>
              <a:defRPr kern="1200">
                <a:solidFill>
                  <a:schemeClr val="tx1"/>
                </a:solidFill>
                <a:latin typeface="Arial" charset="0"/>
                <a:ea typeface="+mn-ea"/>
                <a:cs typeface="Arial" charset="0"/>
              </a:defRPr>
            </a:lvl4pPr>
            <a:lvl5pPr marL="2438339" algn="l" rtl="0" fontAlgn="base">
              <a:spcBef>
                <a:spcPct val="0"/>
              </a:spcBef>
              <a:spcAft>
                <a:spcPct val="0"/>
              </a:spcAft>
              <a:defRPr kern="1200">
                <a:solidFill>
                  <a:schemeClr val="tx1"/>
                </a:solidFill>
                <a:latin typeface="Arial" charset="0"/>
                <a:ea typeface="+mn-ea"/>
                <a:cs typeface="Arial" charset="0"/>
              </a:defRPr>
            </a:lvl5pPr>
            <a:lvl6pPr marL="3047924" algn="l" defTabSz="1219170" rtl="0" eaLnBrk="1" latinLnBrk="0" hangingPunct="1">
              <a:defRPr kern="1200">
                <a:solidFill>
                  <a:schemeClr val="tx1"/>
                </a:solidFill>
                <a:latin typeface="Arial" charset="0"/>
                <a:ea typeface="+mn-ea"/>
                <a:cs typeface="Arial" charset="0"/>
              </a:defRPr>
            </a:lvl6pPr>
            <a:lvl7pPr marL="3657509" algn="l" defTabSz="1219170" rtl="0" eaLnBrk="1" latinLnBrk="0" hangingPunct="1">
              <a:defRPr kern="1200">
                <a:solidFill>
                  <a:schemeClr val="tx1"/>
                </a:solidFill>
                <a:latin typeface="Arial" charset="0"/>
                <a:ea typeface="+mn-ea"/>
                <a:cs typeface="Arial" charset="0"/>
              </a:defRPr>
            </a:lvl7pPr>
            <a:lvl8pPr marL="4267093" algn="l" defTabSz="1219170" rtl="0" eaLnBrk="1" latinLnBrk="0" hangingPunct="1">
              <a:defRPr kern="1200">
                <a:solidFill>
                  <a:schemeClr val="tx1"/>
                </a:solidFill>
                <a:latin typeface="Arial" charset="0"/>
                <a:ea typeface="+mn-ea"/>
                <a:cs typeface="Arial" charset="0"/>
              </a:defRPr>
            </a:lvl8pPr>
            <a:lvl9pPr marL="4876678" algn="l" defTabSz="1219170" rtl="0" eaLnBrk="1" latinLnBrk="0" hangingPunct="1">
              <a:defRPr kern="1200">
                <a:solidFill>
                  <a:schemeClr val="tx1"/>
                </a:solidFill>
                <a:latin typeface="Arial" charset="0"/>
                <a:ea typeface="+mn-ea"/>
                <a:cs typeface="Arial" charset="0"/>
              </a:defRPr>
            </a:lvl9pPr>
          </a:lstStyle>
          <a:p>
            <a:pPr>
              <a:defRPr/>
            </a:pPr>
            <a:r>
              <a:rPr lang="en-GB" sz="2400" dirty="0">
                <a:solidFill>
                  <a:schemeClr val="bg1"/>
                </a:solidFill>
                <a:latin typeface="Arial"/>
                <a:cs typeface="Arial"/>
              </a:rPr>
              <a:t>Systems that support safeguarding in schools  </a:t>
            </a:r>
            <a:endParaRPr lang="en-GB" sz="2400" dirty="0">
              <a:solidFill>
                <a:schemeClr val="bg1"/>
              </a:solidFill>
              <a:highlight>
                <a:srgbClr val="00FFFF"/>
              </a:highligh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7D4DD1CB-EC56-8AE5-5E8F-13302FD34435}"/>
              </a:ext>
            </a:extLst>
          </p:cNvPr>
          <p:cNvSpPr txBox="1">
            <a:spLocks noGrp="1" noRot="1" noMove="1" noResize="1" noEditPoints="1" noAdjustHandles="1" noChangeArrowheads="1" noChangeShapeType="1"/>
          </p:cNvSpPr>
          <p:nvPr/>
        </p:nvSpPr>
        <p:spPr>
          <a:xfrm>
            <a:off x="304799" y="1132360"/>
            <a:ext cx="11562081" cy="57708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dirty="0">
                <a:latin typeface="Arial"/>
                <a:cs typeface="Arial"/>
              </a:rPr>
              <a:t>Part one </a:t>
            </a:r>
            <a:r>
              <a:rPr lang="en-GB" sz="1600" dirty="0" err="1">
                <a:latin typeface="Arial"/>
                <a:cs typeface="Arial"/>
              </a:rPr>
              <a:t>KCSiE</a:t>
            </a:r>
            <a:r>
              <a:rPr lang="en-GB" sz="1600" dirty="0">
                <a:latin typeface="Arial"/>
                <a:cs typeface="Arial"/>
              </a:rPr>
              <a:t> : </a:t>
            </a:r>
            <a:r>
              <a:rPr lang="en-GB" sz="1600" i="1" dirty="0">
                <a:latin typeface="Arial"/>
                <a:cs typeface="Arial"/>
              </a:rPr>
              <a:t>What school and college staff need to know . All staff should be aware of systems within their school or college which support safeguarding, and these should be explained to them as part of staff induction. This should include the</a:t>
            </a:r>
            <a:r>
              <a:rPr lang="en-GB" sz="1600" dirty="0">
                <a:latin typeface="Arial"/>
                <a:cs typeface="Arial"/>
              </a:rPr>
              <a:t>: </a:t>
            </a:r>
          </a:p>
          <a:p>
            <a:endParaRPr lang="en-US" sz="1600" dirty="0">
              <a:latin typeface="Arial" panose="020B0604020202020204" pitchFamily="34" charset="0"/>
              <a:ea typeface="Arial"/>
              <a:cs typeface="Arial" panose="020B0604020202020204" pitchFamily="34" charset="0"/>
            </a:endParaRPr>
          </a:p>
          <a:p>
            <a:pPr marL="342900" lvl="0" indent="-342900" rtl="0">
              <a:buFont typeface=""/>
              <a:buAutoNum type="arabicPeriod"/>
            </a:pPr>
            <a:r>
              <a:rPr lang="en-GB" sz="1600" b="1" baseline="0" dirty="0">
                <a:latin typeface="Arial"/>
                <a:ea typeface="Arial"/>
                <a:cs typeface="Arial"/>
              </a:rPr>
              <a:t>Child protection policy </a:t>
            </a:r>
            <a:r>
              <a:rPr lang="en-GB" sz="1600" baseline="0" dirty="0">
                <a:latin typeface="Arial"/>
                <a:ea typeface="Arial"/>
                <a:cs typeface="Arial"/>
              </a:rPr>
              <a:t>(which should amongst other things also include the policy and procedures to deal with child-on-child abuse).</a:t>
            </a:r>
            <a:r>
              <a:rPr lang="en-US" sz="1600" dirty="0">
                <a:latin typeface="Arial"/>
                <a:ea typeface="Arial"/>
                <a:cs typeface="Arial"/>
              </a:rPr>
              <a:t>​</a:t>
            </a:r>
          </a:p>
          <a:p>
            <a:pPr marL="342900" indent="-342900">
              <a:buAutoNum type="arabicPeriod"/>
            </a:pPr>
            <a:endParaRPr lang="en-US" sz="1600" dirty="0">
              <a:latin typeface="Arial" panose="020B0604020202020204" pitchFamily="34" charset="0"/>
              <a:ea typeface="Arial"/>
              <a:cs typeface="Arial" panose="020B0604020202020204" pitchFamily="34" charset="0"/>
            </a:endParaRPr>
          </a:p>
          <a:p>
            <a:pPr marL="342900" lvl="0" indent="-342900" rtl="0">
              <a:buFont typeface=""/>
              <a:buAutoNum type="arabicPeriod"/>
            </a:pPr>
            <a:r>
              <a:rPr lang="en-GB" sz="1600" b="1" baseline="0" dirty="0">
                <a:latin typeface="Arial"/>
                <a:ea typeface="Arial"/>
                <a:cs typeface="Arial"/>
              </a:rPr>
              <a:t>Behaviour policy </a:t>
            </a:r>
            <a:r>
              <a:rPr lang="en-GB" sz="1600" baseline="0" dirty="0">
                <a:latin typeface="Arial"/>
                <a:ea typeface="Arial"/>
                <a:cs typeface="Arial"/>
              </a:rPr>
              <a:t>(which should include measures to prevent bullying, including cyberbullying, prejudice-based and discriminatory bullying). </a:t>
            </a:r>
            <a:r>
              <a:rPr lang="en-US" sz="1600" dirty="0">
                <a:latin typeface="Arial"/>
                <a:ea typeface="Arial"/>
                <a:cs typeface="Arial"/>
              </a:rPr>
              <a:t>​</a:t>
            </a:r>
          </a:p>
          <a:p>
            <a:pPr marL="342900" indent="-342900">
              <a:buAutoNum type="arabicPeriod"/>
            </a:pPr>
            <a:endParaRPr lang="en-US" sz="1600" dirty="0">
              <a:latin typeface="Arial" panose="020B0604020202020204" pitchFamily="34" charset="0"/>
              <a:ea typeface="Arial"/>
              <a:cs typeface="Arial" panose="020B0604020202020204" pitchFamily="34" charset="0"/>
            </a:endParaRPr>
          </a:p>
          <a:p>
            <a:pPr marL="342900" lvl="0" indent="-342900" rtl="0">
              <a:buFont typeface=""/>
              <a:buAutoNum type="arabicPeriod"/>
            </a:pPr>
            <a:r>
              <a:rPr lang="en-GB" sz="1600" b="1" baseline="0" dirty="0">
                <a:latin typeface="Arial"/>
                <a:ea typeface="Arial"/>
                <a:cs typeface="Arial"/>
              </a:rPr>
              <a:t>Staff behaviour policy </a:t>
            </a:r>
            <a:r>
              <a:rPr lang="en-GB" sz="1600" baseline="0" dirty="0">
                <a:latin typeface="Arial"/>
                <a:ea typeface="Arial"/>
                <a:cs typeface="Arial"/>
              </a:rPr>
              <a:t>(sometimes called a code of conduct) should amongst other things, include low-level concerns, allegations against staff and whistleblowing. </a:t>
            </a:r>
            <a:r>
              <a:rPr lang="en-US" sz="1600" dirty="0">
                <a:latin typeface="Arial"/>
                <a:ea typeface="Arial"/>
                <a:cs typeface="Arial"/>
              </a:rPr>
              <a:t>​</a:t>
            </a:r>
          </a:p>
          <a:p>
            <a:pPr marL="342900" indent="-342900">
              <a:buAutoNum type="arabicPeriod"/>
            </a:pPr>
            <a:endParaRPr lang="en-US" sz="1600" dirty="0">
              <a:latin typeface="Arial" panose="020B0604020202020204" pitchFamily="34" charset="0"/>
              <a:ea typeface="Arial"/>
              <a:cs typeface="Arial" panose="020B0604020202020204" pitchFamily="34" charset="0"/>
            </a:endParaRPr>
          </a:p>
          <a:p>
            <a:pPr marL="342900" lvl="0" indent="-342900" rtl="0">
              <a:buFont typeface=""/>
              <a:buAutoNum type="arabicPeriod"/>
            </a:pPr>
            <a:r>
              <a:rPr lang="en-GB" sz="1600" b="1" baseline="0" dirty="0">
                <a:latin typeface="Arial"/>
                <a:ea typeface="Arial"/>
                <a:cs typeface="Arial"/>
              </a:rPr>
              <a:t>Safeguarding response to children who are absent from education</a:t>
            </a:r>
            <a:r>
              <a:rPr lang="en-GB" sz="1600" baseline="0" dirty="0">
                <a:latin typeface="Arial"/>
                <a:ea typeface="Arial"/>
                <a:cs typeface="Arial"/>
              </a:rPr>
              <a:t>, particularly on repeat occasions and/or prolonged periods. </a:t>
            </a:r>
            <a:r>
              <a:rPr lang="en-US" sz="1600" dirty="0">
                <a:latin typeface="Arial"/>
                <a:ea typeface="Arial"/>
                <a:cs typeface="Arial"/>
              </a:rPr>
              <a:t>​</a:t>
            </a:r>
          </a:p>
          <a:p>
            <a:pPr marL="342900" indent="-342900">
              <a:buAutoNum type="arabicPeriod"/>
            </a:pPr>
            <a:endParaRPr lang="en-US" sz="1600" dirty="0">
              <a:latin typeface="Arial" panose="020B0604020202020204" pitchFamily="34" charset="0"/>
              <a:ea typeface="Arial"/>
              <a:cs typeface="Arial" panose="020B0604020202020204" pitchFamily="34" charset="0"/>
            </a:endParaRPr>
          </a:p>
          <a:p>
            <a:pPr marL="342900" lvl="0" indent="-342900" rtl="0">
              <a:buFont typeface=""/>
              <a:buAutoNum type="arabicPeriod"/>
            </a:pPr>
            <a:r>
              <a:rPr lang="en-GB" sz="1600" b="1" baseline="0" dirty="0">
                <a:latin typeface="Arial"/>
                <a:ea typeface="Arial"/>
                <a:cs typeface="Arial"/>
              </a:rPr>
              <a:t>Role and identity of the DSL </a:t>
            </a:r>
            <a:r>
              <a:rPr lang="en-GB" sz="1600" baseline="0" dirty="0">
                <a:latin typeface="Arial"/>
                <a:ea typeface="Arial"/>
                <a:cs typeface="Arial"/>
              </a:rPr>
              <a:t>and deputies.</a:t>
            </a:r>
            <a:r>
              <a:rPr lang="en-US" sz="1600" dirty="0">
                <a:latin typeface="Arial"/>
                <a:ea typeface="Arial"/>
                <a:cs typeface="Arial"/>
              </a:rPr>
              <a:t>​</a:t>
            </a:r>
          </a:p>
          <a:p>
            <a:endParaRPr lang="en-US" sz="1600" dirty="0">
              <a:latin typeface="Arial" panose="020B0604020202020204" pitchFamily="34" charset="0"/>
              <a:ea typeface="Arial"/>
              <a:cs typeface="Arial" panose="020B0604020202020204" pitchFamily="34" charset="0"/>
            </a:endParaRPr>
          </a:p>
          <a:p>
            <a:r>
              <a:rPr lang="en-GB" sz="1600" b="1" dirty="0">
                <a:latin typeface="Arial"/>
                <a:ea typeface="Arial"/>
                <a:cs typeface="Arial"/>
              </a:rPr>
              <a:t>6.   </a:t>
            </a:r>
            <a:r>
              <a:rPr lang="en-GB" sz="1600" b="1" baseline="0" dirty="0">
                <a:latin typeface="Arial"/>
                <a:ea typeface="Arial"/>
                <a:cs typeface="Arial"/>
              </a:rPr>
              <a:t>Copy of Part One </a:t>
            </a:r>
            <a:r>
              <a:rPr lang="en-GB" sz="1600" b="1" dirty="0">
                <a:latin typeface="Arial"/>
                <a:ea typeface="Arial"/>
                <a:cs typeface="Arial"/>
              </a:rPr>
              <a:t>of KCSIE</a:t>
            </a:r>
          </a:p>
          <a:p>
            <a:endParaRPr lang="en-GB" sz="1600" b="1" dirty="0">
              <a:latin typeface="Arial" panose="020B0604020202020204" pitchFamily="34" charset="0"/>
              <a:ea typeface="Calibri" panose="020F0502020204030204"/>
              <a:cs typeface="Arial" panose="020B0604020202020204" pitchFamily="34" charset="0"/>
            </a:endParaRPr>
          </a:p>
          <a:p>
            <a:pPr algn="ctr">
              <a:spcBef>
                <a:spcPct val="0"/>
              </a:spcBef>
              <a:spcAft>
                <a:spcPts val="1800"/>
              </a:spcAft>
            </a:pPr>
            <a:r>
              <a:rPr lang="en-GB" sz="1600" b="1" i="1" dirty="0">
                <a:latin typeface="Arial"/>
                <a:ea typeface="Calibri" panose="020F0502020204030204"/>
                <a:cs typeface="Arial"/>
              </a:rPr>
              <a:t>There may be other documents relevant to your setting, which the DSL will explain. Copies of the above policies and guidance will be made available to you. The DSL will now go through each one.</a:t>
            </a:r>
            <a:endParaRPr lang="en-US" sz="1600" b="1">
              <a:latin typeface="Arial"/>
              <a:ea typeface="Calibri" panose="020F0502020204030204"/>
              <a:cs typeface="Arial"/>
            </a:endParaRPr>
          </a:p>
          <a:p>
            <a:pPr algn="ctr"/>
            <a:endParaRPr lang="en-GB" dirty="0">
              <a:ea typeface="Calibri" panose="020F0502020204030204"/>
              <a:cs typeface="Calibri" panose="020F0502020204030204"/>
            </a:endParaRPr>
          </a:p>
        </p:txBody>
      </p:sp>
    </p:spTree>
    <p:extLst>
      <p:ext uri="{BB962C8B-B14F-4D97-AF65-F5344CB8AC3E}">
        <p14:creationId xmlns:p14="http://schemas.microsoft.com/office/powerpoint/2010/main" val="31513931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4BF19-5967-EA59-7EAF-B6C4CAF8FD24}"/>
            </a:ext>
          </a:extLst>
        </p:cNvPr>
        <p:cNvGrpSpPr/>
        <p:nvPr/>
      </p:nvGrpSpPr>
      <p:grpSpPr>
        <a:xfrm>
          <a:off x="0" y="0"/>
          <a:ext cx="0" cy="0"/>
          <a:chOff x="0" y="0"/>
          <a:chExt cx="0" cy="0"/>
        </a:xfrm>
      </p:grpSpPr>
      <p:sp>
        <p:nvSpPr>
          <p:cNvPr id="6" name="Subtitle 2">
            <a:extLst>
              <a:ext uri="{FF2B5EF4-FFF2-40B4-BE49-F238E27FC236}">
                <a16:creationId xmlns:a16="http://schemas.microsoft.com/office/drawing/2014/main" id="{2BE9A306-AB22-08D8-0B80-8B3F98425B22}"/>
              </a:ext>
              <a:ext uri="{C183D7F6-B498-43B3-948B-1728B52AA6E4}">
                <adec:decorative xmlns:adec="http://schemas.microsoft.com/office/drawing/2017/decorative" val="1"/>
              </a:ext>
            </a:extLst>
          </p:cNvPr>
          <p:cNvSpPr txBox="1">
            <a:spLocks noGrp="1" noRot="1" noMove="1" noResize="1" noEditPoints="1" noAdjustHandles="1" noChangeArrowheads="1" noChangeShapeType="1"/>
          </p:cNvSpPr>
          <p:nvPr/>
        </p:nvSpPr>
        <p:spPr>
          <a:xfrm>
            <a:off x="461771" y="6369900"/>
            <a:ext cx="9144000" cy="271427"/>
          </a:xfrm>
          <a:prstGeom prst="rect">
            <a:avLst/>
          </a:prstGeom>
        </p:spPr>
        <p:txBody>
          <a:bodyPr vert="horz" lIns="91440" tIns="45720" rIns="91440" bIns="45720" rtlCol="0">
            <a:no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609585" algn="l" rtl="0" fontAlgn="base">
              <a:spcBef>
                <a:spcPct val="0"/>
              </a:spcBef>
              <a:spcAft>
                <a:spcPct val="0"/>
              </a:spcAft>
              <a:defRPr kern="1200">
                <a:solidFill>
                  <a:schemeClr val="tx1"/>
                </a:solidFill>
                <a:latin typeface="Arial" charset="0"/>
                <a:ea typeface="+mn-ea"/>
                <a:cs typeface="Arial" charset="0"/>
              </a:defRPr>
            </a:lvl2pPr>
            <a:lvl3pPr marL="1219170" algn="l" rtl="0" fontAlgn="base">
              <a:spcBef>
                <a:spcPct val="0"/>
              </a:spcBef>
              <a:spcAft>
                <a:spcPct val="0"/>
              </a:spcAft>
              <a:defRPr kern="1200">
                <a:solidFill>
                  <a:schemeClr val="tx1"/>
                </a:solidFill>
                <a:latin typeface="Arial" charset="0"/>
                <a:ea typeface="+mn-ea"/>
                <a:cs typeface="Arial" charset="0"/>
              </a:defRPr>
            </a:lvl3pPr>
            <a:lvl4pPr marL="1828754" algn="l" rtl="0" fontAlgn="base">
              <a:spcBef>
                <a:spcPct val="0"/>
              </a:spcBef>
              <a:spcAft>
                <a:spcPct val="0"/>
              </a:spcAft>
              <a:defRPr kern="1200">
                <a:solidFill>
                  <a:schemeClr val="tx1"/>
                </a:solidFill>
                <a:latin typeface="Arial" charset="0"/>
                <a:ea typeface="+mn-ea"/>
                <a:cs typeface="Arial" charset="0"/>
              </a:defRPr>
            </a:lvl4pPr>
            <a:lvl5pPr marL="2438339" algn="l" rtl="0" fontAlgn="base">
              <a:spcBef>
                <a:spcPct val="0"/>
              </a:spcBef>
              <a:spcAft>
                <a:spcPct val="0"/>
              </a:spcAft>
              <a:defRPr kern="1200">
                <a:solidFill>
                  <a:schemeClr val="tx1"/>
                </a:solidFill>
                <a:latin typeface="Arial" charset="0"/>
                <a:ea typeface="+mn-ea"/>
                <a:cs typeface="Arial" charset="0"/>
              </a:defRPr>
            </a:lvl5pPr>
            <a:lvl6pPr marL="3047924" algn="l" defTabSz="1219170" rtl="0" eaLnBrk="1" latinLnBrk="0" hangingPunct="1">
              <a:defRPr kern="1200">
                <a:solidFill>
                  <a:schemeClr val="tx1"/>
                </a:solidFill>
                <a:latin typeface="Arial" charset="0"/>
                <a:ea typeface="+mn-ea"/>
                <a:cs typeface="Arial" charset="0"/>
              </a:defRPr>
            </a:lvl6pPr>
            <a:lvl7pPr marL="3657509" algn="l" defTabSz="1219170" rtl="0" eaLnBrk="1" latinLnBrk="0" hangingPunct="1">
              <a:defRPr kern="1200">
                <a:solidFill>
                  <a:schemeClr val="tx1"/>
                </a:solidFill>
                <a:latin typeface="Arial" charset="0"/>
                <a:ea typeface="+mn-ea"/>
                <a:cs typeface="Arial" charset="0"/>
              </a:defRPr>
            </a:lvl7pPr>
            <a:lvl8pPr marL="4267093" algn="l" defTabSz="1219170" rtl="0" eaLnBrk="1" latinLnBrk="0" hangingPunct="1">
              <a:defRPr kern="1200">
                <a:solidFill>
                  <a:schemeClr val="tx1"/>
                </a:solidFill>
                <a:latin typeface="Arial" charset="0"/>
                <a:ea typeface="+mn-ea"/>
                <a:cs typeface="Arial" charset="0"/>
              </a:defRPr>
            </a:lvl8pPr>
            <a:lvl9pPr marL="4876678" algn="l" defTabSz="1219170" rtl="0" eaLnBrk="1" latinLnBrk="0" hangingPunct="1">
              <a:defRPr kern="1200">
                <a:solidFill>
                  <a:schemeClr val="tx1"/>
                </a:solidFill>
                <a:latin typeface="Arial" charset="0"/>
                <a:ea typeface="+mn-ea"/>
                <a:cs typeface="Arial" charset="0"/>
              </a:defRPr>
            </a:lvl9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1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Rectangle: Top Corners Rounded 4">
            <a:extLst>
              <a:ext uri="{FF2B5EF4-FFF2-40B4-BE49-F238E27FC236}">
                <a16:creationId xmlns:a16="http://schemas.microsoft.com/office/drawing/2014/main" id="{A2DF3907-45A8-3F9E-BE77-78B6E59DD977}"/>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4105976" y="-3994862"/>
            <a:ext cx="810128" cy="9022080"/>
          </a:xfrm>
          <a:prstGeom prst="round2SameRect">
            <a:avLst/>
          </a:prstGeom>
          <a:solidFill>
            <a:srgbClr val="9D3F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609585" algn="l" rtl="0" fontAlgn="base">
              <a:spcBef>
                <a:spcPct val="0"/>
              </a:spcBef>
              <a:spcAft>
                <a:spcPct val="0"/>
              </a:spcAft>
              <a:defRPr kern="1200">
                <a:solidFill>
                  <a:schemeClr val="tx1"/>
                </a:solidFill>
                <a:latin typeface="Arial" charset="0"/>
                <a:ea typeface="+mn-ea"/>
                <a:cs typeface="Arial" charset="0"/>
              </a:defRPr>
            </a:lvl2pPr>
            <a:lvl3pPr marL="1219170" algn="l" rtl="0" fontAlgn="base">
              <a:spcBef>
                <a:spcPct val="0"/>
              </a:spcBef>
              <a:spcAft>
                <a:spcPct val="0"/>
              </a:spcAft>
              <a:defRPr kern="1200">
                <a:solidFill>
                  <a:schemeClr val="tx1"/>
                </a:solidFill>
                <a:latin typeface="Arial" charset="0"/>
                <a:ea typeface="+mn-ea"/>
                <a:cs typeface="Arial" charset="0"/>
              </a:defRPr>
            </a:lvl3pPr>
            <a:lvl4pPr marL="1828754" algn="l" rtl="0" fontAlgn="base">
              <a:spcBef>
                <a:spcPct val="0"/>
              </a:spcBef>
              <a:spcAft>
                <a:spcPct val="0"/>
              </a:spcAft>
              <a:defRPr kern="1200">
                <a:solidFill>
                  <a:schemeClr val="tx1"/>
                </a:solidFill>
                <a:latin typeface="Arial" charset="0"/>
                <a:ea typeface="+mn-ea"/>
                <a:cs typeface="Arial" charset="0"/>
              </a:defRPr>
            </a:lvl4pPr>
            <a:lvl5pPr marL="2438339" algn="l" rtl="0" fontAlgn="base">
              <a:spcBef>
                <a:spcPct val="0"/>
              </a:spcBef>
              <a:spcAft>
                <a:spcPct val="0"/>
              </a:spcAft>
              <a:defRPr kern="1200">
                <a:solidFill>
                  <a:schemeClr val="tx1"/>
                </a:solidFill>
                <a:latin typeface="Arial" charset="0"/>
                <a:ea typeface="+mn-ea"/>
                <a:cs typeface="Arial" charset="0"/>
              </a:defRPr>
            </a:lvl5pPr>
            <a:lvl6pPr marL="3047924" algn="l" defTabSz="1219170" rtl="0" eaLnBrk="1" latinLnBrk="0" hangingPunct="1">
              <a:defRPr kern="1200">
                <a:solidFill>
                  <a:schemeClr val="tx1"/>
                </a:solidFill>
                <a:latin typeface="Arial" charset="0"/>
                <a:ea typeface="+mn-ea"/>
                <a:cs typeface="Arial" charset="0"/>
              </a:defRPr>
            </a:lvl6pPr>
            <a:lvl7pPr marL="3657509" algn="l" defTabSz="1219170" rtl="0" eaLnBrk="1" latinLnBrk="0" hangingPunct="1">
              <a:defRPr kern="1200">
                <a:solidFill>
                  <a:schemeClr val="tx1"/>
                </a:solidFill>
                <a:latin typeface="Arial" charset="0"/>
                <a:ea typeface="+mn-ea"/>
                <a:cs typeface="Arial" charset="0"/>
              </a:defRPr>
            </a:lvl7pPr>
            <a:lvl8pPr marL="4267093" algn="l" defTabSz="1219170" rtl="0" eaLnBrk="1" latinLnBrk="0" hangingPunct="1">
              <a:defRPr kern="1200">
                <a:solidFill>
                  <a:schemeClr val="tx1"/>
                </a:solidFill>
                <a:latin typeface="Arial" charset="0"/>
                <a:ea typeface="+mn-ea"/>
                <a:cs typeface="Arial" charset="0"/>
              </a:defRPr>
            </a:lvl8pPr>
            <a:lvl9pPr marL="4876678" algn="l" defTabSz="1219170" rtl="0" eaLnBrk="1" latinLnBrk="0" hangingPunct="1">
              <a:defRPr kern="1200">
                <a:solidFill>
                  <a:schemeClr val="tx1"/>
                </a:solidFill>
                <a:latin typeface="Arial" charset="0"/>
                <a:ea typeface="+mn-ea"/>
                <a:cs typeface="Arial" charset="0"/>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Title 1">
            <a:extLst>
              <a:ext uri="{FF2B5EF4-FFF2-40B4-BE49-F238E27FC236}">
                <a16:creationId xmlns:a16="http://schemas.microsoft.com/office/drawing/2014/main" id="{B7EF0694-731D-EBC9-3A7D-C07A9CF25E4A}"/>
              </a:ext>
            </a:extLst>
          </p:cNvPr>
          <p:cNvSpPr txBox="1">
            <a:spLocks noGrp="1"/>
          </p:cNvSpPr>
          <p:nvPr>
            <p:ph type="title" idx="4294967295"/>
          </p:nvPr>
        </p:nvSpPr>
        <p:spPr>
          <a:xfrm>
            <a:off x="161375" y="277942"/>
            <a:ext cx="4969727" cy="81012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609585" algn="l" rtl="0" fontAlgn="base">
              <a:spcBef>
                <a:spcPct val="0"/>
              </a:spcBef>
              <a:spcAft>
                <a:spcPct val="0"/>
              </a:spcAft>
              <a:defRPr kern="1200">
                <a:solidFill>
                  <a:schemeClr val="tx1"/>
                </a:solidFill>
                <a:latin typeface="Arial" charset="0"/>
                <a:ea typeface="+mn-ea"/>
                <a:cs typeface="Arial" charset="0"/>
              </a:defRPr>
            </a:lvl2pPr>
            <a:lvl3pPr marL="1219170" algn="l" rtl="0" fontAlgn="base">
              <a:spcBef>
                <a:spcPct val="0"/>
              </a:spcBef>
              <a:spcAft>
                <a:spcPct val="0"/>
              </a:spcAft>
              <a:defRPr kern="1200">
                <a:solidFill>
                  <a:schemeClr val="tx1"/>
                </a:solidFill>
                <a:latin typeface="Arial" charset="0"/>
                <a:ea typeface="+mn-ea"/>
                <a:cs typeface="Arial" charset="0"/>
              </a:defRPr>
            </a:lvl3pPr>
            <a:lvl4pPr marL="1828754" algn="l" rtl="0" fontAlgn="base">
              <a:spcBef>
                <a:spcPct val="0"/>
              </a:spcBef>
              <a:spcAft>
                <a:spcPct val="0"/>
              </a:spcAft>
              <a:defRPr kern="1200">
                <a:solidFill>
                  <a:schemeClr val="tx1"/>
                </a:solidFill>
                <a:latin typeface="Arial" charset="0"/>
                <a:ea typeface="+mn-ea"/>
                <a:cs typeface="Arial" charset="0"/>
              </a:defRPr>
            </a:lvl4pPr>
            <a:lvl5pPr marL="2438339" algn="l" rtl="0" fontAlgn="base">
              <a:spcBef>
                <a:spcPct val="0"/>
              </a:spcBef>
              <a:spcAft>
                <a:spcPct val="0"/>
              </a:spcAft>
              <a:defRPr kern="1200">
                <a:solidFill>
                  <a:schemeClr val="tx1"/>
                </a:solidFill>
                <a:latin typeface="Arial" charset="0"/>
                <a:ea typeface="+mn-ea"/>
                <a:cs typeface="Arial" charset="0"/>
              </a:defRPr>
            </a:lvl5pPr>
            <a:lvl6pPr marL="3047924" algn="l" defTabSz="1219170" rtl="0" eaLnBrk="1" latinLnBrk="0" hangingPunct="1">
              <a:defRPr kern="1200">
                <a:solidFill>
                  <a:schemeClr val="tx1"/>
                </a:solidFill>
                <a:latin typeface="Arial" charset="0"/>
                <a:ea typeface="+mn-ea"/>
                <a:cs typeface="Arial" charset="0"/>
              </a:defRPr>
            </a:lvl6pPr>
            <a:lvl7pPr marL="3657509" algn="l" defTabSz="1219170" rtl="0" eaLnBrk="1" latinLnBrk="0" hangingPunct="1">
              <a:defRPr kern="1200">
                <a:solidFill>
                  <a:schemeClr val="tx1"/>
                </a:solidFill>
                <a:latin typeface="Arial" charset="0"/>
                <a:ea typeface="+mn-ea"/>
                <a:cs typeface="Arial" charset="0"/>
              </a:defRPr>
            </a:lvl7pPr>
            <a:lvl8pPr marL="4267093" algn="l" defTabSz="1219170" rtl="0" eaLnBrk="1" latinLnBrk="0" hangingPunct="1">
              <a:defRPr kern="1200">
                <a:solidFill>
                  <a:schemeClr val="tx1"/>
                </a:solidFill>
                <a:latin typeface="Arial" charset="0"/>
                <a:ea typeface="+mn-ea"/>
                <a:cs typeface="Arial" charset="0"/>
              </a:defRPr>
            </a:lvl8pPr>
            <a:lvl9pPr marL="4876678" algn="l" defTabSz="1219170" rtl="0" eaLnBrk="1" latinLnBrk="0" hangingPunct="1">
              <a:defRPr kern="1200">
                <a:solidFill>
                  <a:schemeClr val="tx1"/>
                </a:solidFill>
                <a:latin typeface="Arial" charset="0"/>
                <a:ea typeface="+mn-ea"/>
                <a:cs typeface="Arial" charset="0"/>
              </a:defRPr>
            </a:lvl9pPr>
          </a:lstStyle>
          <a:p>
            <a:pPr>
              <a:defRPr/>
            </a:pPr>
            <a:r>
              <a:rPr lang="en-GB" sz="2400" b="1" dirty="0">
                <a:solidFill>
                  <a:schemeClr val="bg1"/>
                </a:solidFill>
                <a:latin typeface="Arial"/>
                <a:cs typeface="Arial"/>
              </a:rPr>
              <a:t> </a:t>
            </a:r>
            <a:endParaRPr lang="en-GB" sz="2400" dirty="0">
              <a:solidFill>
                <a:schemeClr val="bg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D7C1AF1C-31C4-C65D-1C11-B73E161E1455}"/>
              </a:ext>
            </a:extLst>
          </p:cNvPr>
          <p:cNvSpPr txBox="1">
            <a:spLocks noGrp="1" noRot="1" noMove="1" noResize="1" noEditPoints="1" noAdjustHandles="1" noChangeArrowheads="1" noChangeShapeType="1"/>
          </p:cNvSpPr>
          <p:nvPr/>
        </p:nvSpPr>
        <p:spPr>
          <a:xfrm>
            <a:off x="161375" y="316123"/>
            <a:ext cx="6096000" cy="461665"/>
          </a:xfrm>
          <a:prstGeom prst="rect">
            <a:avLst/>
          </a:prstGeom>
          <a:noFill/>
        </p:spPr>
        <p:txBody>
          <a:bodyPr wrap="square">
            <a:spAutoFit/>
          </a:bodyPr>
          <a:lstStyle/>
          <a:p>
            <a:pPr lvl="0" rtl="0"/>
            <a:r>
              <a:rPr lang="en-GB" sz="2400" baseline="0" dirty="0">
                <a:solidFill>
                  <a:schemeClr val="bg1"/>
                </a:solidFill>
                <a:latin typeface="Arial"/>
                <a:ea typeface="Arial"/>
                <a:cs typeface="Arial"/>
              </a:rPr>
              <a:t>1. Child Protection policy</a:t>
            </a:r>
            <a:r>
              <a:rPr lang="en-US" sz="2400" dirty="0">
                <a:solidFill>
                  <a:srgbClr val="1B203D"/>
                </a:solidFill>
                <a:latin typeface="Arial"/>
                <a:ea typeface="Arial"/>
                <a:cs typeface="Arial"/>
              </a:rPr>
              <a:t>​</a:t>
            </a:r>
          </a:p>
        </p:txBody>
      </p:sp>
      <p:pic>
        <p:nvPicPr>
          <p:cNvPr id="11" name="Picture 10">
            <a:extLst>
              <a:ext uri="{FF2B5EF4-FFF2-40B4-BE49-F238E27FC236}">
                <a16:creationId xmlns:a16="http://schemas.microsoft.com/office/drawing/2014/main" id="{56B29BF0-71CC-5AA4-2806-630D4752B4E6}"/>
              </a:ext>
            </a:extLst>
          </p:cNvPr>
          <p:cNvPicPr>
            <a:picLocks noGrp="1" noRot="1" noChangeAspect="1" noMove="1" noResize="1" noEditPoints="1" noAdjustHandles="1" noChangeArrowheads="1" noChangeShapeType="1" noCrop="1"/>
          </p:cNvPicPr>
          <p:nvPr/>
        </p:nvPicPr>
        <p:blipFill>
          <a:blip r:embed="rId3"/>
          <a:stretch>
            <a:fillRect/>
          </a:stretch>
        </p:blipFill>
        <p:spPr>
          <a:xfrm rot="21314513">
            <a:off x="494538" y="1229966"/>
            <a:ext cx="3639251" cy="5246192"/>
          </a:xfrm>
          <a:prstGeom prst="rect">
            <a:avLst/>
          </a:prstGeom>
          <a:ln>
            <a:solidFill>
              <a:schemeClr val="tx1"/>
            </a:solidFill>
          </a:ln>
        </p:spPr>
      </p:pic>
      <p:pic>
        <p:nvPicPr>
          <p:cNvPr id="13" name="Picture 12">
            <a:extLst>
              <a:ext uri="{FF2B5EF4-FFF2-40B4-BE49-F238E27FC236}">
                <a16:creationId xmlns:a16="http://schemas.microsoft.com/office/drawing/2014/main" id="{96C7286C-6FEF-0782-B00C-87DA0A332DD6}"/>
              </a:ext>
            </a:extLst>
          </p:cNvPr>
          <p:cNvPicPr>
            <a:picLocks noGrp="1" noRot="1" noChangeAspect="1" noMove="1" noResize="1" noEditPoints="1" noAdjustHandles="1" noChangeArrowheads="1" noChangeShapeType="1" noCrop="1"/>
          </p:cNvPicPr>
          <p:nvPr/>
        </p:nvPicPr>
        <p:blipFill>
          <a:blip r:embed="rId4"/>
          <a:stretch>
            <a:fillRect/>
          </a:stretch>
        </p:blipFill>
        <p:spPr>
          <a:xfrm>
            <a:off x="4463464" y="1126250"/>
            <a:ext cx="5023945" cy="5450607"/>
          </a:xfrm>
          <a:prstGeom prst="rect">
            <a:avLst/>
          </a:prstGeom>
          <a:ln>
            <a:solidFill>
              <a:schemeClr val="tx1"/>
            </a:solidFill>
          </a:ln>
        </p:spPr>
      </p:pic>
      <p:sp>
        <p:nvSpPr>
          <p:cNvPr id="2" name="TextBox 1">
            <a:extLst>
              <a:ext uri="{FF2B5EF4-FFF2-40B4-BE49-F238E27FC236}">
                <a16:creationId xmlns:a16="http://schemas.microsoft.com/office/drawing/2014/main" id="{0580F63F-E3E1-6D37-0489-FEEE4F2E3A3D}"/>
              </a:ext>
            </a:extLst>
          </p:cNvPr>
          <p:cNvSpPr txBox="1"/>
          <p:nvPr/>
        </p:nvSpPr>
        <p:spPr>
          <a:xfrm>
            <a:off x="9712757" y="2363603"/>
            <a:ext cx="2103120" cy="1477328"/>
          </a:xfrm>
          <a:prstGeom prst="rect">
            <a:avLst/>
          </a:prstGeom>
          <a:noFill/>
        </p:spPr>
        <p:txBody>
          <a:bodyPr wrap="square" rtlCol="0">
            <a:spAutoFit/>
          </a:bodyPr>
          <a:lstStyle/>
          <a:p>
            <a:r>
              <a:rPr lang="en-GB" i="1" dirty="0">
                <a:highlight>
                  <a:srgbClr val="FFFF00"/>
                </a:highlight>
                <a:latin typeface="Arial" panose="020B0604020202020204" pitchFamily="34" charset="0"/>
                <a:cs typeface="Arial" panose="020B0604020202020204" pitchFamily="34" charset="0"/>
              </a:rPr>
              <a:t>DSL to add / provide details how staff can access the schools policy </a:t>
            </a:r>
          </a:p>
        </p:txBody>
      </p:sp>
    </p:spTree>
    <p:extLst>
      <p:ext uri="{BB962C8B-B14F-4D97-AF65-F5344CB8AC3E}">
        <p14:creationId xmlns:p14="http://schemas.microsoft.com/office/powerpoint/2010/main" val="19312226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13F16-583A-0CE5-B611-3E14534941F8}"/>
            </a:ext>
          </a:extLst>
        </p:cNvPr>
        <p:cNvGrpSpPr/>
        <p:nvPr/>
      </p:nvGrpSpPr>
      <p:grpSpPr>
        <a:xfrm>
          <a:off x="0" y="0"/>
          <a:ext cx="0" cy="0"/>
          <a:chOff x="0" y="0"/>
          <a:chExt cx="0" cy="0"/>
        </a:xfrm>
      </p:grpSpPr>
      <p:sp>
        <p:nvSpPr>
          <p:cNvPr id="6" name="Subtitle 2">
            <a:extLst>
              <a:ext uri="{FF2B5EF4-FFF2-40B4-BE49-F238E27FC236}">
                <a16:creationId xmlns:a16="http://schemas.microsoft.com/office/drawing/2014/main" id="{D8C3272E-DE2E-A9EA-FDA1-918BDD93E941}"/>
              </a:ext>
              <a:ext uri="{C183D7F6-B498-43B3-948B-1728B52AA6E4}">
                <adec:decorative xmlns:adec="http://schemas.microsoft.com/office/drawing/2017/decorative" val="1"/>
              </a:ext>
            </a:extLst>
          </p:cNvPr>
          <p:cNvSpPr txBox="1">
            <a:spLocks noGrp="1" noRot="1" noMove="1" noResize="1" noEditPoints="1" noAdjustHandles="1" noChangeArrowheads="1" noChangeShapeType="1"/>
          </p:cNvSpPr>
          <p:nvPr/>
        </p:nvSpPr>
        <p:spPr>
          <a:xfrm>
            <a:off x="461771" y="6369900"/>
            <a:ext cx="9144000" cy="271427"/>
          </a:xfrm>
          <a:prstGeom prst="rect">
            <a:avLst/>
          </a:prstGeom>
        </p:spPr>
        <p:txBody>
          <a:bodyPr vert="horz" lIns="91440" tIns="45720" rIns="91440" bIns="45720" rtlCol="0">
            <a:no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609585" algn="l" rtl="0" fontAlgn="base">
              <a:spcBef>
                <a:spcPct val="0"/>
              </a:spcBef>
              <a:spcAft>
                <a:spcPct val="0"/>
              </a:spcAft>
              <a:defRPr kern="1200">
                <a:solidFill>
                  <a:schemeClr val="tx1"/>
                </a:solidFill>
                <a:latin typeface="Arial" charset="0"/>
                <a:ea typeface="+mn-ea"/>
                <a:cs typeface="Arial" charset="0"/>
              </a:defRPr>
            </a:lvl2pPr>
            <a:lvl3pPr marL="1219170" algn="l" rtl="0" fontAlgn="base">
              <a:spcBef>
                <a:spcPct val="0"/>
              </a:spcBef>
              <a:spcAft>
                <a:spcPct val="0"/>
              </a:spcAft>
              <a:defRPr kern="1200">
                <a:solidFill>
                  <a:schemeClr val="tx1"/>
                </a:solidFill>
                <a:latin typeface="Arial" charset="0"/>
                <a:ea typeface="+mn-ea"/>
                <a:cs typeface="Arial" charset="0"/>
              </a:defRPr>
            </a:lvl3pPr>
            <a:lvl4pPr marL="1828754" algn="l" rtl="0" fontAlgn="base">
              <a:spcBef>
                <a:spcPct val="0"/>
              </a:spcBef>
              <a:spcAft>
                <a:spcPct val="0"/>
              </a:spcAft>
              <a:defRPr kern="1200">
                <a:solidFill>
                  <a:schemeClr val="tx1"/>
                </a:solidFill>
                <a:latin typeface="Arial" charset="0"/>
                <a:ea typeface="+mn-ea"/>
                <a:cs typeface="Arial" charset="0"/>
              </a:defRPr>
            </a:lvl4pPr>
            <a:lvl5pPr marL="2438339" algn="l" rtl="0" fontAlgn="base">
              <a:spcBef>
                <a:spcPct val="0"/>
              </a:spcBef>
              <a:spcAft>
                <a:spcPct val="0"/>
              </a:spcAft>
              <a:defRPr kern="1200">
                <a:solidFill>
                  <a:schemeClr val="tx1"/>
                </a:solidFill>
                <a:latin typeface="Arial" charset="0"/>
                <a:ea typeface="+mn-ea"/>
                <a:cs typeface="Arial" charset="0"/>
              </a:defRPr>
            </a:lvl5pPr>
            <a:lvl6pPr marL="3047924" algn="l" defTabSz="1219170" rtl="0" eaLnBrk="1" latinLnBrk="0" hangingPunct="1">
              <a:defRPr kern="1200">
                <a:solidFill>
                  <a:schemeClr val="tx1"/>
                </a:solidFill>
                <a:latin typeface="Arial" charset="0"/>
                <a:ea typeface="+mn-ea"/>
                <a:cs typeface="Arial" charset="0"/>
              </a:defRPr>
            </a:lvl6pPr>
            <a:lvl7pPr marL="3657509" algn="l" defTabSz="1219170" rtl="0" eaLnBrk="1" latinLnBrk="0" hangingPunct="1">
              <a:defRPr kern="1200">
                <a:solidFill>
                  <a:schemeClr val="tx1"/>
                </a:solidFill>
                <a:latin typeface="Arial" charset="0"/>
                <a:ea typeface="+mn-ea"/>
                <a:cs typeface="Arial" charset="0"/>
              </a:defRPr>
            </a:lvl7pPr>
            <a:lvl8pPr marL="4267093" algn="l" defTabSz="1219170" rtl="0" eaLnBrk="1" latinLnBrk="0" hangingPunct="1">
              <a:defRPr kern="1200">
                <a:solidFill>
                  <a:schemeClr val="tx1"/>
                </a:solidFill>
                <a:latin typeface="Arial" charset="0"/>
                <a:ea typeface="+mn-ea"/>
                <a:cs typeface="Arial" charset="0"/>
              </a:defRPr>
            </a:lvl8pPr>
            <a:lvl9pPr marL="4876678" algn="l" defTabSz="1219170" rtl="0" eaLnBrk="1" latinLnBrk="0" hangingPunct="1">
              <a:defRPr kern="1200">
                <a:solidFill>
                  <a:schemeClr val="tx1"/>
                </a:solidFill>
                <a:latin typeface="Arial" charset="0"/>
                <a:ea typeface="+mn-ea"/>
                <a:cs typeface="Arial" charset="0"/>
              </a:defRPr>
            </a:lvl9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1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Rectangle: Top Corners Rounded 4">
            <a:extLst>
              <a:ext uri="{FF2B5EF4-FFF2-40B4-BE49-F238E27FC236}">
                <a16:creationId xmlns:a16="http://schemas.microsoft.com/office/drawing/2014/main" id="{53FC09FD-25B6-D97A-70D1-7150F1E1381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4085293" y="-3974179"/>
            <a:ext cx="810128" cy="8980714"/>
          </a:xfrm>
          <a:prstGeom prst="round2SameRect">
            <a:avLst/>
          </a:prstGeom>
          <a:solidFill>
            <a:srgbClr val="9D3F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609585" algn="l" rtl="0" fontAlgn="base">
              <a:spcBef>
                <a:spcPct val="0"/>
              </a:spcBef>
              <a:spcAft>
                <a:spcPct val="0"/>
              </a:spcAft>
              <a:defRPr kern="1200">
                <a:solidFill>
                  <a:schemeClr val="tx1"/>
                </a:solidFill>
                <a:latin typeface="Arial" charset="0"/>
                <a:ea typeface="+mn-ea"/>
                <a:cs typeface="Arial" charset="0"/>
              </a:defRPr>
            </a:lvl2pPr>
            <a:lvl3pPr marL="1219170" algn="l" rtl="0" fontAlgn="base">
              <a:spcBef>
                <a:spcPct val="0"/>
              </a:spcBef>
              <a:spcAft>
                <a:spcPct val="0"/>
              </a:spcAft>
              <a:defRPr kern="1200">
                <a:solidFill>
                  <a:schemeClr val="tx1"/>
                </a:solidFill>
                <a:latin typeface="Arial" charset="0"/>
                <a:ea typeface="+mn-ea"/>
                <a:cs typeface="Arial" charset="0"/>
              </a:defRPr>
            </a:lvl3pPr>
            <a:lvl4pPr marL="1828754" algn="l" rtl="0" fontAlgn="base">
              <a:spcBef>
                <a:spcPct val="0"/>
              </a:spcBef>
              <a:spcAft>
                <a:spcPct val="0"/>
              </a:spcAft>
              <a:defRPr kern="1200">
                <a:solidFill>
                  <a:schemeClr val="tx1"/>
                </a:solidFill>
                <a:latin typeface="Arial" charset="0"/>
                <a:ea typeface="+mn-ea"/>
                <a:cs typeface="Arial" charset="0"/>
              </a:defRPr>
            </a:lvl4pPr>
            <a:lvl5pPr marL="2438339" algn="l" rtl="0" fontAlgn="base">
              <a:spcBef>
                <a:spcPct val="0"/>
              </a:spcBef>
              <a:spcAft>
                <a:spcPct val="0"/>
              </a:spcAft>
              <a:defRPr kern="1200">
                <a:solidFill>
                  <a:schemeClr val="tx1"/>
                </a:solidFill>
                <a:latin typeface="Arial" charset="0"/>
                <a:ea typeface="+mn-ea"/>
                <a:cs typeface="Arial" charset="0"/>
              </a:defRPr>
            </a:lvl5pPr>
            <a:lvl6pPr marL="3047924" algn="l" defTabSz="1219170" rtl="0" eaLnBrk="1" latinLnBrk="0" hangingPunct="1">
              <a:defRPr kern="1200">
                <a:solidFill>
                  <a:schemeClr val="tx1"/>
                </a:solidFill>
                <a:latin typeface="Arial" charset="0"/>
                <a:ea typeface="+mn-ea"/>
                <a:cs typeface="Arial" charset="0"/>
              </a:defRPr>
            </a:lvl6pPr>
            <a:lvl7pPr marL="3657509" algn="l" defTabSz="1219170" rtl="0" eaLnBrk="1" latinLnBrk="0" hangingPunct="1">
              <a:defRPr kern="1200">
                <a:solidFill>
                  <a:schemeClr val="tx1"/>
                </a:solidFill>
                <a:latin typeface="Arial" charset="0"/>
                <a:ea typeface="+mn-ea"/>
                <a:cs typeface="Arial" charset="0"/>
              </a:defRPr>
            </a:lvl7pPr>
            <a:lvl8pPr marL="4267093" algn="l" defTabSz="1219170" rtl="0" eaLnBrk="1" latinLnBrk="0" hangingPunct="1">
              <a:defRPr kern="1200">
                <a:solidFill>
                  <a:schemeClr val="tx1"/>
                </a:solidFill>
                <a:latin typeface="Arial" charset="0"/>
                <a:ea typeface="+mn-ea"/>
                <a:cs typeface="Arial" charset="0"/>
              </a:defRPr>
            </a:lvl8pPr>
            <a:lvl9pPr marL="4876678" algn="l" defTabSz="1219170" rtl="0" eaLnBrk="1" latinLnBrk="0" hangingPunct="1">
              <a:defRPr kern="1200">
                <a:solidFill>
                  <a:schemeClr val="tx1"/>
                </a:solidFill>
                <a:latin typeface="Arial" charset="0"/>
                <a:ea typeface="+mn-ea"/>
                <a:cs typeface="Arial" charset="0"/>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Title 1">
            <a:extLst>
              <a:ext uri="{FF2B5EF4-FFF2-40B4-BE49-F238E27FC236}">
                <a16:creationId xmlns:a16="http://schemas.microsoft.com/office/drawing/2014/main" id="{520A4F3E-5C8A-685B-479A-708EB39AD463}"/>
              </a:ext>
            </a:extLst>
          </p:cNvPr>
          <p:cNvSpPr txBox="1">
            <a:spLocks noGrp="1"/>
          </p:cNvSpPr>
          <p:nvPr>
            <p:ph type="title" idx="4294967295"/>
          </p:nvPr>
        </p:nvSpPr>
        <p:spPr>
          <a:xfrm>
            <a:off x="161375" y="277942"/>
            <a:ext cx="4969727" cy="81012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609585" algn="l" rtl="0" fontAlgn="base">
              <a:spcBef>
                <a:spcPct val="0"/>
              </a:spcBef>
              <a:spcAft>
                <a:spcPct val="0"/>
              </a:spcAft>
              <a:defRPr kern="1200">
                <a:solidFill>
                  <a:schemeClr val="tx1"/>
                </a:solidFill>
                <a:latin typeface="Arial" charset="0"/>
                <a:ea typeface="+mn-ea"/>
                <a:cs typeface="Arial" charset="0"/>
              </a:defRPr>
            </a:lvl2pPr>
            <a:lvl3pPr marL="1219170" algn="l" rtl="0" fontAlgn="base">
              <a:spcBef>
                <a:spcPct val="0"/>
              </a:spcBef>
              <a:spcAft>
                <a:spcPct val="0"/>
              </a:spcAft>
              <a:defRPr kern="1200">
                <a:solidFill>
                  <a:schemeClr val="tx1"/>
                </a:solidFill>
                <a:latin typeface="Arial" charset="0"/>
                <a:ea typeface="+mn-ea"/>
                <a:cs typeface="Arial" charset="0"/>
              </a:defRPr>
            </a:lvl3pPr>
            <a:lvl4pPr marL="1828754" algn="l" rtl="0" fontAlgn="base">
              <a:spcBef>
                <a:spcPct val="0"/>
              </a:spcBef>
              <a:spcAft>
                <a:spcPct val="0"/>
              </a:spcAft>
              <a:defRPr kern="1200">
                <a:solidFill>
                  <a:schemeClr val="tx1"/>
                </a:solidFill>
                <a:latin typeface="Arial" charset="0"/>
                <a:ea typeface="+mn-ea"/>
                <a:cs typeface="Arial" charset="0"/>
              </a:defRPr>
            </a:lvl4pPr>
            <a:lvl5pPr marL="2438339" algn="l" rtl="0" fontAlgn="base">
              <a:spcBef>
                <a:spcPct val="0"/>
              </a:spcBef>
              <a:spcAft>
                <a:spcPct val="0"/>
              </a:spcAft>
              <a:defRPr kern="1200">
                <a:solidFill>
                  <a:schemeClr val="tx1"/>
                </a:solidFill>
                <a:latin typeface="Arial" charset="0"/>
                <a:ea typeface="+mn-ea"/>
                <a:cs typeface="Arial" charset="0"/>
              </a:defRPr>
            </a:lvl5pPr>
            <a:lvl6pPr marL="3047924" algn="l" defTabSz="1219170" rtl="0" eaLnBrk="1" latinLnBrk="0" hangingPunct="1">
              <a:defRPr kern="1200">
                <a:solidFill>
                  <a:schemeClr val="tx1"/>
                </a:solidFill>
                <a:latin typeface="Arial" charset="0"/>
                <a:ea typeface="+mn-ea"/>
                <a:cs typeface="Arial" charset="0"/>
              </a:defRPr>
            </a:lvl6pPr>
            <a:lvl7pPr marL="3657509" algn="l" defTabSz="1219170" rtl="0" eaLnBrk="1" latinLnBrk="0" hangingPunct="1">
              <a:defRPr kern="1200">
                <a:solidFill>
                  <a:schemeClr val="tx1"/>
                </a:solidFill>
                <a:latin typeface="Arial" charset="0"/>
                <a:ea typeface="+mn-ea"/>
                <a:cs typeface="Arial" charset="0"/>
              </a:defRPr>
            </a:lvl7pPr>
            <a:lvl8pPr marL="4267093" algn="l" defTabSz="1219170" rtl="0" eaLnBrk="1" latinLnBrk="0" hangingPunct="1">
              <a:defRPr kern="1200">
                <a:solidFill>
                  <a:schemeClr val="tx1"/>
                </a:solidFill>
                <a:latin typeface="Arial" charset="0"/>
                <a:ea typeface="+mn-ea"/>
                <a:cs typeface="Arial" charset="0"/>
              </a:defRPr>
            </a:lvl8pPr>
            <a:lvl9pPr marL="4876678" algn="l" defTabSz="1219170" rtl="0" eaLnBrk="1" latinLnBrk="0" hangingPunct="1">
              <a:defRPr kern="1200">
                <a:solidFill>
                  <a:schemeClr val="tx1"/>
                </a:solidFill>
                <a:latin typeface="Arial" charset="0"/>
                <a:ea typeface="+mn-ea"/>
                <a:cs typeface="Arial" charset="0"/>
              </a:defRPr>
            </a:lvl9pPr>
          </a:lstStyle>
          <a:p>
            <a:pPr>
              <a:defRPr/>
            </a:pPr>
            <a:r>
              <a:rPr lang="en-GB" sz="2400" b="1" dirty="0">
                <a:solidFill>
                  <a:schemeClr val="bg1"/>
                </a:solidFill>
                <a:latin typeface="Arial"/>
                <a:cs typeface="Arial"/>
              </a:rPr>
              <a:t> </a:t>
            </a:r>
            <a:endParaRPr lang="en-GB" sz="2400" dirty="0">
              <a:solidFill>
                <a:schemeClr val="bg1"/>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0E21DAF5-2F6E-8723-DE07-950AE9077CEA}"/>
              </a:ext>
            </a:extLst>
          </p:cNvPr>
          <p:cNvSpPr txBox="1"/>
          <p:nvPr/>
        </p:nvSpPr>
        <p:spPr>
          <a:xfrm>
            <a:off x="163286" y="1621972"/>
            <a:ext cx="1187631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GB" i="1" baseline="0" dirty="0">
                <a:latin typeface="Arial"/>
                <a:ea typeface="Arial"/>
                <a:cs typeface="Arial"/>
              </a:rPr>
              <a:t> </a:t>
            </a:r>
            <a:r>
              <a:rPr lang="en-US" dirty="0">
                <a:latin typeface="Arial"/>
                <a:ea typeface="Arial"/>
                <a:cs typeface="Arial"/>
              </a:rPr>
              <a:t>​</a:t>
            </a:r>
          </a:p>
          <a:p>
            <a:pPr algn="ctr"/>
            <a:endParaRPr lang="en-GB" dirty="0"/>
          </a:p>
        </p:txBody>
      </p:sp>
      <p:sp>
        <p:nvSpPr>
          <p:cNvPr id="4" name="TextBox 3">
            <a:extLst>
              <a:ext uri="{FF2B5EF4-FFF2-40B4-BE49-F238E27FC236}">
                <a16:creationId xmlns:a16="http://schemas.microsoft.com/office/drawing/2014/main" id="{497B0504-8334-AC4F-B5FE-4DAAFAFC9415}"/>
              </a:ext>
            </a:extLst>
          </p:cNvPr>
          <p:cNvSpPr txBox="1">
            <a:spLocks noGrp="1" noRot="1" noMove="1" noResize="1" noEditPoints="1" noAdjustHandles="1" noChangeArrowheads="1" noChangeShapeType="1"/>
          </p:cNvSpPr>
          <p:nvPr/>
        </p:nvSpPr>
        <p:spPr>
          <a:xfrm>
            <a:off x="161375" y="223790"/>
            <a:ext cx="8819339" cy="461665"/>
          </a:xfrm>
          <a:prstGeom prst="rect">
            <a:avLst/>
          </a:prstGeom>
          <a:noFill/>
        </p:spPr>
        <p:txBody>
          <a:bodyPr wrap="square">
            <a:spAutoFit/>
          </a:bodyPr>
          <a:lstStyle/>
          <a:p>
            <a:r>
              <a:rPr lang="en-GB" sz="2400" dirty="0">
                <a:solidFill>
                  <a:schemeClr val="bg1"/>
                </a:solidFill>
                <a:latin typeface="Arial"/>
                <a:ea typeface="Arial"/>
                <a:cs typeface="Arial"/>
              </a:rPr>
              <a:t>2. Behaviour policy</a:t>
            </a:r>
            <a:r>
              <a:rPr lang="en-US" sz="2400" dirty="0">
                <a:solidFill>
                  <a:schemeClr val="bg1"/>
                </a:solidFill>
                <a:latin typeface="Arial"/>
                <a:ea typeface="Arial"/>
                <a:cs typeface="Arial"/>
              </a:rPr>
              <a:t>​</a:t>
            </a:r>
          </a:p>
        </p:txBody>
      </p:sp>
      <p:pic>
        <p:nvPicPr>
          <p:cNvPr id="9" name="Picture 8" descr="Favicon type">
            <a:extLst>
              <a:ext uri="{FF2B5EF4-FFF2-40B4-BE49-F238E27FC236}">
                <a16:creationId xmlns:a16="http://schemas.microsoft.com/office/drawing/2014/main" id="{01402906-EE4B-76B3-B4E1-5B9F86B94084}"/>
              </a:ext>
            </a:extLst>
          </p:cNvPr>
          <p:cNvPicPr>
            <a:picLocks noChangeAspect="1"/>
          </p:cNvPicPr>
          <p:nvPr/>
        </p:nvPicPr>
        <p:blipFill>
          <a:blip r:embed="rId3"/>
          <a:stretch>
            <a:fillRect/>
          </a:stretch>
        </p:blipFill>
        <p:spPr>
          <a:xfrm>
            <a:off x="6093578" y="3426578"/>
            <a:ext cx="152421" cy="152421"/>
          </a:xfrm>
          <a:prstGeom prst="rect">
            <a:avLst/>
          </a:prstGeom>
        </p:spPr>
      </p:pic>
      <p:sp>
        <p:nvSpPr>
          <p:cNvPr id="15" name="TextBox 14">
            <a:extLst>
              <a:ext uri="{FF2B5EF4-FFF2-40B4-BE49-F238E27FC236}">
                <a16:creationId xmlns:a16="http://schemas.microsoft.com/office/drawing/2014/main" id="{0809422C-A3C2-18A2-920C-2DBA727A3EF6}"/>
              </a:ext>
            </a:extLst>
          </p:cNvPr>
          <p:cNvSpPr txBox="1">
            <a:spLocks noGrp="1" noRot="1" noMove="1" noResize="1" noEditPoints="1" noAdjustHandles="1" noChangeArrowheads="1" noChangeShapeType="1"/>
          </p:cNvSpPr>
          <p:nvPr/>
        </p:nvSpPr>
        <p:spPr>
          <a:xfrm>
            <a:off x="352914" y="1033918"/>
            <a:ext cx="11377315" cy="6304418"/>
          </a:xfrm>
          <a:prstGeom prst="rect">
            <a:avLst/>
          </a:prstGeom>
          <a:noFill/>
        </p:spPr>
        <p:txBody>
          <a:bodyPr wrap="square">
            <a:spAutoFit/>
          </a:bodyPr>
          <a:lstStyle/>
          <a:p>
            <a:pPr>
              <a:lnSpc>
                <a:spcPct val="107000"/>
              </a:lnSpc>
              <a:spcAft>
                <a:spcPts val="800"/>
              </a:spcAft>
              <a:buNone/>
            </a:pPr>
            <a:r>
              <a:rPr lang="en-GB" sz="1700" i="1" kern="100" dirty="0">
                <a:effectLst/>
                <a:highlight>
                  <a:srgbClr val="FFFF00"/>
                </a:highlight>
                <a:latin typeface="Arial" panose="020B0604020202020204" pitchFamily="34" charset="0"/>
                <a:ea typeface="Aptos" panose="020B0004020202020204" pitchFamily="34" charset="0"/>
                <a:cs typeface="Arial" panose="020B0604020202020204" pitchFamily="34" charset="0"/>
              </a:rPr>
              <a:t>DSL to modify this slide to suit your own schools model behaviour policy, if you use HCC version this slide can remain as it is </a:t>
            </a:r>
          </a:p>
          <a:p>
            <a:pPr>
              <a:lnSpc>
                <a:spcPct val="107000"/>
              </a:lnSpc>
              <a:spcAft>
                <a:spcPts val="800"/>
              </a:spcAft>
              <a:buNone/>
            </a:pPr>
            <a:r>
              <a:rPr lang="en-GB" sz="1700" kern="100" dirty="0">
                <a:effectLst/>
                <a:latin typeface="Arial" panose="020B0604020202020204" pitchFamily="34" charset="0"/>
                <a:ea typeface="Aptos" panose="020B0004020202020204" pitchFamily="34" charset="0"/>
                <a:cs typeface="Arial" panose="020B0604020202020204" pitchFamily="34" charset="0"/>
              </a:rPr>
              <a:t>The </a:t>
            </a:r>
            <a:r>
              <a:rPr lang="en-GB" sz="1700" b="1" kern="100" dirty="0">
                <a:effectLst/>
                <a:latin typeface="Arial" panose="020B0604020202020204" pitchFamily="34" charset="0"/>
                <a:ea typeface="Aptos" panose="020B0004020202020204" pitchFamily="34" charset="0"/>
                <a:cs typeface="Arial" panose="020B0604020202020204" pitchFamily="34" charset="0"/>
              </a:rPr>
              <a:t>Hertfordshire Model Behaviour Policy</a:t>
            </a:r>
            <a:r>
              <a:rPr lang="en-GB" sz="1700" kern="100" dirty="0">
                <a:effectLst/>
                <a:latin typeface="Arial" panose="020B0604020202020204" pitchFamily="34" charset="0"/>
                <a:ea typeface="Aptos" panose="020B0004020202020204" pitchFamily="34" charset="0"/>
                <a:cs typeface="Arial" panose="020B0604020202020204" pitchFamily="34" charset="0"/>
              </a:rPr>
              <a:t> (often implemented through the county's </a:t>
            </a:r>
            <a:r>
              <a:rPr lang="en-GB" sz="1700" b="1" kern="100" dirty="0">
                <a:effectLst/>
                <a:latin typeface="Arial" panose="020B0604020202020204" pitchFamily="34" charset="0"/>
                <a:ea typeface="Aptos" panose="020B0004020202020204" pitchFamily="34" charset="0"/>
                <a:cs typeface="Arial" panose="020B0604020202020204" pitchFamily="34" charset="0"/>
              </a:rPr>
              <a:t>Therapeutic Thinking / Hertfordshire STEPS</a:t>
            </a:r>
            <a:r>
              <a:rPr lang="en-GB" sz="1700" kern="100" dirty="0">
                <a:effectLst/>
                <a:latin typeface="Arial" panose="020B0604020202020204" pitchFamily="34" charset="0"/>
                <a:ea typeface="Aptos" panose="020B0004020202020204" pitchFamily="34" charset="0"/>
                <a:cs typeface="Arial" panose="020B0604020202020204" pitchFamily="34" charset="0"/>
              </a:rPr>
              <a:t> approach) sets out how schools should promote positive behaviour, manage challenging behaviour, and create a safe, inclusive learning environment. It is intended as a framework that schools adapt to their own circumstances rather than adopt unchanged. </a:t>
            </a:r>
          </a:p>
          <a:p>
            <a:pPr>
              <a:lnSpc>
                <a:spcPct val="107000"/>
              </a:lnSpc>
              <a:spcAft>
                <a:spcPts val="800"/>
              </a:spcAft>
            </a:pPr>
            <a:r>
              <a:rPr lang="en-GB" sz="1700" dirty="0">
                <a:latin typeface="Arial" panose="020B0604020202020204" pitchFamily="34" charset="0"/>
                <a:cs typeface="Arial" panose="020B0604020202020204" pitchFamily="34" charset="0"/>
              </a:rPr>
              <a:t>Key elements of our school's behaviour policy includes:</a:t>
            </a:r>
          </a:p>
          <a:p>
            <a:pPr marL="342900" lvl="0" indent="-342900">
              <a:lnSpc>
                <a:spcPct val="107000"/>
              </a:lnSpc>
              <a:buFont typeface="Symbol" panose="05050102010706020507" pitchFamily="18" charset="2"/>
              <a:buChar char=""/>
            </a:pPr>
            <a:r>
              <a:rPr lang="en-GB" sz="1700" kern="100" dirty="0">
                <a:latin typeface="Arial" panose="020B0604020202020204" pitchFamily="34" charset="0"/>
                <a:ea typeface="Aptos" panose="020B0004020202020204" pitchFamily="34" charset="0"/>
                <a:cs typeface="Arial" panose="020B0604020202020204" pitchFamily="34" charset="0"/>
              </a:rPr>
              <a:t>Promoting positive behaviour through clear expectations and respectful relationships. </a:t>
            </a:r>
          </a:p>
          <a:p>
            <a:pPr marL="342900" lvl="0" indent="-342900">
              <a:lnSpc>
                <a:spcPct val="107000"/>
              </a:lnSpc>
              <a:buFont typeface="Symbol" panose="05050102010706020507" pitchFamily="18" charset="2"/>
              <a:buChar char=""/>
            </a:pPr>
            <a:r>
              <a:rPr lang="en-GB" sz="1700" kern="100" dirty="0">
                <a:latin typeface="Arial" panose="020B0604020202020204" pitchFamily="34" charset="0"/>
                <a:ea typeface="Aptos" panose="020B0004020202020204" pitchFamily="34" charset="0"/>
                <a:cs typeface="Arial" panose="020B0604020202020204" pitchFamily="34" charset="0"/>
              </a:rPr>
              <a:t>Using a therapeutic approach that helps children understand and manage their behaviour. </a:t>
            </a:r>
          </a:p>
          <a:p>
            <a:pPr marL="342900" lvl="0" indent="-342900">
              <a:lnSpc>
                <a:spcPct val="107000"/>
              </a:lnSpc>
              <a:buFont typeface="Symbol" panose="05050102010706020507" pitchFamily="18" charset="2"/>
              <a:buChar char=""/>
            </a:pPr>
            <a:r>
              <a:rPr lang="en-GB" sz="1700" kern="100" dirty="0">
                <a:latin typeface="Arial" panose="020B0604020202020204" pitchFamily="34" charset="0"/>
                <a:ea typeface="Aptos" panose="020B0004020202020204" pitchFamily="34" charset="0"/>
                <a:cs typeface="Arial" panose="020B0604020202020204" pitchFamily="34" charset="0"/>
              </a:rPr>
              <a:t>Ensuring consistent responses from staff. </a:t>
            </a:r>
          </a:p>
          <a:p>
            <a:pPr marL="342900" lvl="0" indent="-342900">
              <a:lnSpc>
                <a:spcPct val="107000"/>
              </a:lnSpc>
              <a:buFont typeface="Symbol" panose="05050102010706020507" pitchFamily="18" charset="2"/>
              <a:buChar char=""/>
            </a:pPr>
            <a:r>
              <a:rPr lang="en-GB" sz="1700" kern="100" dirty="0">
                <a:latin typeface="Arial" panose="020B0604020202020204" pitchFamily="34" charset="0"/>
                <a:ea typeface="Aptos" panose="020B0004020202020204" pitchFamily="34" charset="0"/>
                <a:cs typeface="Arial" panose="020B0604020202020204" pitchFamily="34" charset="0"/>
              </a:rPr>
              <a:t>Preventing and de-escalating conflict. </a:t>
            </a:r>
          </a:p>
          <a:p>
            <a:pPr marL="342900" lvl="0" indent="-342900">
              <a:lnSpc>
                <a:spcPct val="107000"/>
              </a:lnSpc>
              <a:buFont typeface="Symbol" panose="05050102010706020507" pitchFamily="18" charset="2"/>
              <a:buChar char=""/>
            </a:pPr>
            <a:r>
              <a:rPr lang="en-GB" sz="1700" kern="100" dirty="0">
                <a:latin typeface="Arial" panose="020B0604020202020204" pitchFamily="34" charset="0"/>
                <a:ea typeface="Aptos" panose="020B0004020202020204" pitchFamily="34" charset="0"/>
                <a:cs typeface="Arial" panose="020B0604020202020204" pitchFamily="34" charset="0"/>
              </a:rPr>
              <a:t>Supporting reflection, repair, and restoration after incidents. </a:t>
            </a:r>
          </a:p>
          <a:p>
            <a:pPr marL="342900" lvl="0" indent="-342900">
              <a:lnSpc>
                <a:spcPct val="107000"/>
              </a:lnSpc>
              <a:buFont typeface="Symbol" panose="05050102010706020507" pitchFamily="18" charset="2"/>
              <a:buChar char=""/>
            </a:pPr>
            <a:r>
              <a:rPr lang="en-GB" sz="1700" kern="100" dirty="0">
                <a:latin typeface="Arial" panose="020B0604020202020204" pitchFamily="34" charset="0"/>
                <a:ea typeface="Aptos" panose="020B0004020202020204" pitchFamily="34" charset="0"/>
                <a:cs typeface="Arial" panose="020B0604020202020204" pitchFamily="34" charset="0"/>
              </a:rPr>
              <a:t>Meeting the needs of pupils with SEND or other additional needs. </a:t>
            </a:r>
          </a:p>
          <a:p>
            <a:pPr marL="342900" lvl="0" indent="-342900">
              <a:lnSpc>
                <a:spcPct val="107000"/>
              </a:lnSpc>
              <a:buFont typeface="Symbol" panose="05050102010706020507" pitchFamily="18" charset="2"/>
              <a:buChar char=""/>
            </a:pPr>
            <a:r>
              <a:rPr lang="en-GB" sz="1700" kern="100" dirty="0">
                <a:latin typeface="Arial" panose="020B0604020202020204" pitchFamily="34" charset="0"/>
                <a:ea typeface="Aptos" panose="020B0004020202020204" pitchFamily="34" charset="0"/>
                <a:cs typeface="Arial" panose="020B0604020202020204" pitchFamily="34" charset="0"/>
              </a:rPr>
              <a:t>Managing risk safely, including the use of reasonable force only as a last resort. </a:t>
            </a:r>
          </a:p>
          <a:p>
            <a:pPr marL="342900" lvl="0" indent="-342900">
              <a:lnSpc>
                <a:spcPct val="107000"/>
              </a:lnSpc>
              <a:spcAft>
                <a:spcPts val="800"/>
              </a:spcAft>
              <a:buFont typeface="Symbol" panose="05050102010706020507" pitchFamily="18" charset="2"/>
              <a:buChar char=""/>
            </a:pPr>
            <a:r>
              <a:rPr lang="en-GB" sz="1700" kern="100" dirty="0">
                <a:latin typeface="Arial" panose="020B0604020202020204" pitchFamily="34" charset="0"/>
                <a:ea typeface="Aptos" panose="020B0004020202020204" pitchFamily="34" charset="0"/>
                <a:cs typeface="Arial" panose="020B0604020202020204" pitchFamily="34" charset="0"/>
              </a:rPr>
              <a:t>Clarifying the responsibilities of staff, pupils, parents, and governors.</a:t>
            </a:r>
          </a:p>
          <a:p>
            <a:pPr>
              <a:lnSpc>
                <a:spcPct val="107000"/>
              </a:lnSpc>
              <a:spcAft>
                <a:spcPts val="800"/>
              </a:spcAft>
            </a:pPr>
            <a:endParaRPr lang="en-GB" sz="1700" dirty="0">
              <a:latin typeface="Arial" panose="020B0604020202020204" pitchFamily="34" charset="0"/>
              <a:cs typeface="Arial" panose="020B0604020202020204" pitchFamily="34" charset="0"/>
            </a:endParaRPr>
          </a:p>
          <a:p>
            <a:pPr>
              <a:lnSpc>
                <a:spcPct val="107000"/>
              </a:lnSpc>
              <a:spcAft>
                <a:spcPts val="800"/>
              </a:spcAft>
            </a:pPr>
            <a:r>
              <a:rPr lang="en-GB" sz="1700" dirty="0">
                <a:latin typeface="Arial" panose="020B0604020202020204" pitchFamily="34" charset="0"/>
                <a:cs typeface="Arial" panose="020B0604020202020204" pitchFamily="34" charset="0"/>
              </a:rPr>
              <a:t>Hertfordshire approach emphasises </a:t>
            </a:r>
            <a:r>
              <a:rPr lang="en-GB" sz="1700" b="1" dirty="0">
                <a:latin typeface="Arial" panose="020B0604020202020204" pitchFamily="34" charset="0"/>
                <a:cs typeface="Arial" panose="020B0604020202020204" pitchFamily="34" charset="0"/>
              </a:rPr>
              <a:t>care and control rather than punishment</a:t>
            </a:r>
            <a:r>
              <a:rPr lang="en-GB" sz="1700" dirty="0">
                <a:latin typeface="Arial" panose="020B0604020202020204" pitchFamily="34" charset="0"/>
                <a:cs typeface="Arial" panose="020B0604020202020204" pitchFamily="34" charset="0"/>
              </a:rPr>
              <a:t>, helping children learn positive behaviour through understanding, support, consistency, and relationship-building. </a:t>
            </a:r>
          </a:p>
          <a:p>
            <a:pPr>
              <a:lnSpc>
                <a:spcPct val="107000"/>
              </a:lnSpc>
              <a:spcAft>
                <a:spcPts val="800"/>
              </a:spcAft>
            </a:pPr>
            <a:endParaRPr lang="en-GB" sz="1700" dirty="0">
              <a:latin typeface="Arial" panose="020B0604020202020204" pitchFamily="34" charset="0"/>
              <a:cs typeface="Arial" panose="020B0604020202020204" pitchFamily="34" charset="0"/>
            </a:endParaRPr>
          </a:p>
          <a:p>
            <a:pPr>
              <a:lnSpc>
                <a:spcPct val="107000"/>
              </a:lnSpc>
              <a:spcAft>
                <a:spcPts val="800"/>
              </a:spcAft>
              <a:buNone/>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227084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F400B-A45A-7174-4D2F-DC1EC8409766}"/>
            </a:ext>
          </a:extLst>
        </p:cNvPr>
        <p:cNvGrpSpPr/>
        <p:nvPr/>
      </p:nvGrpSpPr>
      <p:grpSpPr>
        <a:xfrm>
          <a:off x="0" y="0"/>
          <a:ext cx="0" cy="0"/>
          <a:chOff x="0" y="0"/>
          <a:chExt cx="0" cy="0"/>
        </a:xfrm>
      </p:grpSpPr>
      <p:sp>
        <p:nvSpPr>
          <p:cNvPr id="6" name="Subtitle 2">
            <a:extLst>
              <a:ext uri="{FF2B5EF4-FFF2-40B4-BE49-F238E27FC236}">
                <a16:creationId xmlns:a16="http://schemas.microsoft.com/office/drawing/2014/main" id="{4CF6C8F4-1D23-8482-A82F-9EE51019E9D4}"/>
              </a:ext>
              <a:ext uri="{C183D7F6-B498-43B3-948B-1728B52AA6E4}">
                <adec:decorative xmlns:adec="http://schemas.microsoft.com/office/drawing/2017/decorative" val="1"/>
              </a:ext>
            </a:extLst>
          </p:cNvPr>
          <p:cNvSpPr txBox="1">
            <a:spLocks noGrp="1" noRot="1" noMove="1" noResize="1" noEditPoints="1" noAdjustHandles="1" noChangeArrowheads="1" noChangeShapeType="1"/>
          </p:cNvSpPr>
          <p:nvPr/>
        </p:nvSpPr>
        <p:spPr>
          <a:xfrm>
            <a:off x="461771" y="6369900"/>
            <a:ext cx="9144000" cy="271427"/>
          </a:xfrm>
          <a:prstGeom prst="rect">
            <a:avLst/>
          </a:prstGeom>
        </p:spPr>
        <p:txBody>
          <a:bodyPr vert="horz" lIns="91440" tIns="45720" rIns="91440" bIns="45720" rtlCol="0">
            <a:no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609585" algn="l" rtl="0" fontAlgn="base">
              <a:spcBef>
                <a:spcPct val="0"/>
              </a:spcBef>
              <a:spcAft>
                <a:spcPct val="0"/>
              </a:spcAft>
              <a:defRPr kern="1200">
                <a:solidFill>
                  <a:schemeClr val="tx1"/>
                </a:solidFill>
                <a:latin typeface="Arial" charset="0"/>
                <a:ea typeface="+mn-ea"/>
                <a:cs typeface="Arial" charset="0"/>
              </a:defRPr>
            </a:lvl2pPr>
            <a:lvl3pPr marL="1219170" algn="l" rtl="0" fontAlgn="base">
              <a:spcBef>
                <a:spcPct val="0"/>
              </a:spcBef>
              <a:spcAft>
                <a:spcPct val="0"/>
              </a:spcAft>
              <a:defRPr kern="1200">
                <a:solidFill>
                  <a:schemeClr val="tx1"/>
                </a:solidFill>
                <a:latin typeface="Arial" charset="0"/>
                <a:ea typeface="+mn-ea"/>
                <a:cs typeface="Arial" charset="0"/>
              </a:defRPr>
            </a:lvl3pPr>
            <a:lvl4pPr marL="1828754" algn="l" rtl="0" fontAlgn="base">
              <a:spcBef>
                <a:spcPct val="0"/>
              </a:spcBef>
              <a:spcAft>
                <a:spcPct val="0"/>
              </a:spcAft>
              <a:defRPr kern="1200">
                <a:solidFill>
                  <a:schemeClr val="tx1"/>
                </a:solidFill>
                <a:latin typeface="Arial" charset="0"/>
                <a:ea typeface="+mn-ea"/>
                <a:cs typeface="Arial" charset="0"/>
              </a:defRPr>
            </a:lvl4pPr>
            <a:lvl5pPr marL="2438339" algn="l" rtl="0" fontAlgn="base">
              <a:spcBef>
                <a:spcPct val="0"/>
              </a:spcBef>
              <a:spcAft>
                <a:spcPct val="0"/>
              </a:spcAft>
              <a:defRPr kern="1200">
                <a:solidFill>
                  <a:schemeClr val="tx1"/>
                </a:solidFill>
                <a:latin typeface="Arial" charset="0"/>
                <a:ea typeface="+mn-ea"/>
                <a:cs typeface="Arial" charset="0"/>
              </a:defRPr>
            </a:lvl5pPr>
            <a:lvl6pPr marL="3047924" algn="l" defTabSz="1219170" rtl="0" eaLnBrk="1" latinLnBrk="0" hangingPunct="1">
              <a:defRPr kern="1200">
                <a:solidFill>
                  <a:schemeClr val="tx1"/>
                </a:solidFill>
                <a:latin typeface="Arial" charset="0"/>
                <a:ea typeface="+mn-ea"/>
                <a:cs typeface="Arial" charset="0"/>
              </a:defRPr>
            </a:lvl6pPr>
            <a:lvl7pPr marL="3657509" algn="l" defTabSz="1219170" rtl="0" eaLnBrk="1" latinLnBrk="0" hangingPunct="1">
              <a:defRPr kern="1200">
                <a:solidFill>
                  <a:schemeClr val="tx1"/>
                </a:solidFill>
                <a:latin typeface="Arial" charset="0"/>
                <a:ea typeface="+mn-ea"/>
                <a:cs typeface="Arial" charset="0"/>
              </a:defRPr>
            </a:lvl7pPr>
            <a:lvl8pPr marL="4267093" algn="l" defTabSz="1219170" rtl="0" eaLnBrk="1" latinLnBrk="0" hangingPunct="1">
              <a:defRPr kern="1200">
                <a:solidFill>
                  <a:schemeClr val="tx1"/>
                </a:solidFill>
                <a:latin typeface="Arial" charset="0"/>
                <a:ea typeface="+mn-ea"/>
                <a:cs typeface="Arial" charset="0"/>
              </a:defRPr>
            </a:lvl8pPr>
            <a:lvl9pPr marL="4876678" algn="l" defTabSz="1219170" rtl="0" eaLnBrk="1" latinLnBrk="0" hangingPunct="1">
              <a:defRPr kern="1200">
                <a:solidFill>
                  <a:schemeClr val="tx1"/>
                </a:solidFill>
                <a:latin typeface="Arial" charset="0"/>
                <a:ea typeface="+mn-ea"/>
                <a:cs typeface="Arial" charset="0"/>
              </a:defRPr>
            </a:lvl9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1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Rectangle: Top Corners Rounded 4">
            <a:extLst>
              <a:ext uri="{FF2B5EF4-FFF2-40B4-BE49-F238E27FC236}">
                <a16:creationId xmlns:a16="http://schemas.microsoft.com/office/drawing/2014/main" id="{3BF67FA2-6929-0279-D841-EC6675E904D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4106571" y="-3956832"/>
            <a:ext cx="810128" cy="9047020"/>
          </a:xfrm>
          <a:prstGeom prst="round2SameRect">
            <a:avLst/>
          </a:prstGeom>
          <a:solidFill>
            <a:srgbClr val="9D3F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609585" algn="l" rtl="0" fontAlgn="base">
              <a:spcBef>
                <a:spcPct val="0"/>
              </a:spcBef>
              <a:spcAft>
                <a:spcPct val="0"/>
              </a:spcAft>
              <a:defRPr kern="1200">
                <a:solidFill>
                  <a:schemeClr val="tx1"/>
                </a:solidFill>
                <a:latin typeface="Arial" charset="0"/>
                <a:ea typeface="+mn-ea"/>
                <a:cs typeface="Arial" charset="0"/>
              </a:defRPr>
            </a:lvl2pPr>
            <a:lvl3pPr marL="1219170" algn="l" rtl="0" fontAlgn="base">
              <a:spcBef>
                <a:spcPct val="0"/>
              </a:spcBef>
              <a:spcAft>
                <a:spcPct val="0"/>
              </a:spcAft>
              <a:defRPr kern="1200">
                <a:solidFill>
                  <a:schemeClr val="tx1"/>
                </a:solidFill>
                <a:latin typeface="Arial" charset="0"/>
                <a:ea typeface="+mn-ea"/>
                <a:cs typeface="Arial" charset="0"/>
              </a:defRPr>
            </a:lvl3pPr>
            <a:lvl4pPr marL="1828754" algn="l" rtl="0" fontAlgn="base">
              <a:spcBef>
                <a:spcPct val="0"/>
              </a:spcBef>
              <a:spcAft>
                <a:spcPct val="0"/>
              </a:spcAft>
              <a:defRPr kern="1200">
                <a:solidFill>
                  <a:schemeClr val="tx1"/>
                </a:solidFill>
                <a:latin typeface="Arial" charset="0"/>
                <a:ea typeface="+mn-ea"/>
                <a:cs typeface="Arial" charset="0"/>
              </a:defRPr>
            </a:lvl4pPr>
            <a:lvl5pPr marL="2438339" algn="l" rtl="0" fontAlgn="base">
              <a:spcBef>
                <a:spcPct val="0"/>
              </a:spcBef>
              <a:spcAft>
                <a:spcPct val="0"/>
              </a:spcAft>
              <a:defRPr kern="1200">
                <a:solidFill>
                  <a:schemeClr val="tx1"/>
                </a:solidFill>
                <a:latin typeface="Arial" charset="0"/>
                <a:ea typeface="+mn-ea"/>
                <a:cs typeface="Arial" charset="0"/>
              </a:defRPr>
            </a:lvl5pPr>
            <a:lvl6pPr marL="3047924" algn="l" defTabSz="1219170" rtl="0" eaLnBrk="1" latinLnBrk="0" hangingPunct="1">
              <a:defRPr kern="1200">
                <a:solidFill>
                  <a:schemeClr val="tx1"/>
                </a:solidFill>
                <a:latin typeface="Arial" charset="0"/>
                <a:ea typeface="+mn-ea"/>
                <a:cs typeface="Arial" charset="0"/>
              </a:defRPr>
            </a:lvl6pPr>
            <a:lvl7pPr marL="3657509" algn="l" defTabSz="1219170" rtl="0" eaLnBrk="1" latinLnBrk="0" hangingPunct="1">
              <a:defRPr kern="1200">
                <a:solidFill>
                  <a:schemeClr val="tx1"/>
                </a:solidFill>
                <a:latin typeface="Arial" charset="0"/>
                <a:ea typeface="+mn-ea"/>
                <a:cs typeface="Arial" charset="0"/>
              </a:defRPr>
            </a:lvl7pPr>
            <a:lvl8pPr marL="4267093" algn="l" defTabSz="1219170" rtl="0" eaLnBrk="1" latinLnBrk="0" hangingPunct="1">
              <a:defRPr kern="1200">
                <a:solidFill>
                  <a:schemeClr val="tx1"/>
                </a:solidFill>
                <a:latin typeface="Arial" charset="0"/>
                <a:ea typeface="+mn-ea"/>
                <a:cs typeface="Arial" charset="0"/>
              </a:defRPr>
            </a:lvl8pPr>
            <a:lvl9pPr marL="4876678" algn="l" defTabSz="1219170" rtl="0" eaLnBrk="1" latinLnBrk="0" hangingPunct="1">
              <a:defRPr kern="1200">
                <a:solidFill>
                  <a:schemeClr val="tx1"/>
                </a:solidFill>
                <a:latin typeface="Arial" charset="0"/>
                <a:ea typeface="+mn-ea"/>
                <a:cs typeface="Arial" charset="0"/>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Title 1">
            <a:extLst>
              <a:ext uri="{FF2B5EF4-FFF2-40B4-BE49-F238E27FC236}">
                <a16:creationId xmlns:a16="http://schemas.microsoft.com/office/drawing/2014/main" id="{FD0EFB50-7295-5744-5E43-B8C394102873}"/>
              </a:ext>
            </a:extLst>
          </p:cNvPr>
          <p:cNvSpPr txBox="1">
            <a:spLocks noGrp="1" noRot="1" noMove="1" noResize="1" noEditPoints="1" noAdjustHandles="1" noChangeArrowheads="1" noChangeShapeType="1"/>
          </p:cNvSpPr>
          <p:nvPr>
            <p:ph type="title" idx="4294967295"/>
          </p:nvPr>
        </p:nvSpPr>
        <p:spPr>
          <a:xfrm>
            <a:off x="146003" y="346585"/>
            <a:ext cx="8943801" cy="6251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609585" algn="l" rtl="0" fontAlgn="base">
              <a:spcBef>
                <a:spcPct val="0"/>
              </a:spcBef>
              <a:spcAft>
                <a:spcPct val="0"/>
              </a:spcAft>
              <a:defRPr kern="1200">
                <a:solidFill>
                  <a:schemeClr val="tx1"/>
                </a:solidFill>
                <a:latin typeface="Arial" charset="0"/>
                <a:ea typeface="+mn-ea"/>
                <a:cs typeface="Arial" charset="0"/>
              </a:defRPr>
            </a:lvl2pPr>
            <a:lvl3pPr marL="1219170" algn="l" rtl="0" fontAlgn="base">
              <a:spcBef>
                <a:spcPct val="0"/>
              </a:spcBef>
              <a:spcAft>
                <a:spcPct val="0"/>
              </a:spcAft>
              <a:defRPr kern="1200">
                <a:solidFill>
                  <a:schemeClr val="tx1"/>
                </a:solidFill>
                <a:latin typeface="Arial" charset="0"/>
                <a:ea typeface="+mn-ea"/>
                <a:cs typeface="Arial" charset="0"/>
              </a:defRPr>
            </a:lvl3pPr>
            <a:lvl4pPr marL="1828754" algn="l" rtl="0" fontAlgn="base">
              <a:spcBef>
                <a:spcPct val="0"/>
              </a:spcBef>
              <a:spcAft>
                <a:spcPct val="0"/>
              </a:spcAft>
              <a:defRPr kern="1200">
                <a:solidFill>
                  <a:schemeClr val="tx1"/>
                </a:solidFill>
                <a:latin typeface="Arial" charset="0"/>
                <a:ea typeface="+mn-ea"/>
                <a:cs typeface="Arial" charset="0"/>
              </a:defRPr>
            </a:lvl4pPr>
            <a:lvl5pPr marL="2438339" algn="l" rtl="0" fontAlgn="base">
              <a:spcBef>
                <a:spcPct val="0"/>
              </a:spcBef>
              <a:spcAft>
                <a:spcPct val="0"/>
              </a:spcAft>
              <a:defRPr kern="1200">
                <a:solidFill>
                  <a:schemeClr val="tx1"/>
                </a:solidFill>
                <a:latin typeface="Arial" charset="0"/>
                <a:ea typeface="+mn-ea"/>
                <a:cs typeface="Arial" charset="0"/>
              </a:defRPr>
            </a:lvl5pPr>
            <a:lvl6pPr marL="3047924" algn="l" defTabSz="1219170" rtl="0" eaLnBrk="1" latinLnBrk="0" hangingPunct="1">
              <a:defRPr kern="1200">
                <a:solidFill>
                  <a:schemeClr val="tx1"/>
                </a:solidFill>
                <a:latin typeface="Arial" charset="0"/>
                <a:ea typeface="+mn-ea"/>
                <a:cs typeface="Arial" charset="0"/>
              </a:defRPr>
            </a:lvl6pPr>
            <a:lvl7pPr marL="3657509" algn="l" defTabSz="1219170" rtl="0" eaLnBrk="1" latinLnBrk="0" hangingPunct="1">
              <a:defRPr kern="1200">
                <a:solidFill>
                  <a:schemeClr val="tx1"/>
                </a:solidFill>
                <a:latin typeface="Arial" charset="0"/>
                <a:ea typeface="+mn-ea"/>
                <a:cs typeface="Arial" charset="0"/>
              </a:defRPr>
            </a:lvl7pPr>
            <a:lvl8pPr marL="4267093" algn="l" defTabSz="1219170" rtl="0" eaLnBrk="1" latinLnBrk="0" hangingPunct="1">
              <a:defRPr kern="1200">
                <a:solidFill>
                  <a:schemeClr val="tx1"/>
                </a:solidFill>
                <a:latin typeface="Arial" charset="0"/>
                <a:ea typeface="+mn-ea"/>
                <a:cs typeface="Arial" charset="0"/>
              </a:defRPr>
            </a:lvl8pPr>
            <a:lvl9pPr marL="4876678" algn="l" defTabSz="1219170" rtl="0" eaLnBrk="1" latinLnBrk="0" hangingPunct="1">
              <a:defRPr kern="1200">
                <a:solidFill>
                  <a:schemeClr val="tx1"/>
                </a:solidFill>
                <a:latin typeface="Arial" charset="0"/>
                <a:ea typeface="+mn-ea"/>
                <a:cs typeface="Arial" charset="0"/>
              </a:defRPr>
            </a:lvl9pPr>
          </a:lstStyle>
          <a:p>
            <a:pPr>
              <a:defRPr/>
            </a:pPr>
            <a:r>
              <a:rPr lang="en-GB" sz="2400" dirty="0">
                <a:solidFill>
                  <a:schemeClr val="bg1"/>
                </a:solidFill>
                <a:latin typeface="Arial"/>
                <a:cs typeface="Arial"/>
              </a:rPr>
              <a:t>3. Staff Code of Conduct (Staff behaviour policy)</a:t>
            </a:r>
            <a:br>
              <a:rPr lang="en-GB" sz="2400" dirty="0">
                <a:solidFill>
                  <a:schemeClr val="bg1"/>
                </a:solidFill>
                <a:latin typeface="Arial"/>
                <a:cs typeface="Arial"/>
              </a:rPr>
            </a:br>
            <a:endParaRPr lang="en-GB" sz="2400" dirty="0">
              <a:solidFill>
                <a:schemeClr val="bg1"/>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92B62A4E-AD6F-5269-8B78-D6EA6AF8D7F4}"/>
              </a:ext>
            </a:extLst>
          </p:cNvPr>
          <p:cNvSpPr txBox="1">
            <a:spLocks noGrp="1" noRot="1" noMove="1" noResize="1" noEditPoints="1" noAdjustHandles="1" noChangeArrowheads="1" noChangeShapeType="1"/>
          </p:cNvSpPr>
          <p:nvPr/>
        </p:nvSpPr>
        <p:spPr>
          <a:xfrm>
            <a:off x="330828" y="3267925"/>
            <a:ext cx="11344742" cy="37548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GB" sz="2000" b="1" baseline="0" dirty="0">
                <a:solidFill>
                  <a:srgbClr val="1B203D"/>
                </a:solidFill>
                <a:latin typeface="Arial"/>
                <a:ea typeface="Arial"/>
                <a:cs typeface="Arial"/>
              </a:rPr>
              <a:t>A safe culture is one where:</a:t>
            </a:r>
            <a:r>
              <a:rPr lang="en-US" sz="2000" dirty="0">
                <a:solidFill>
                  <a:srgbClr val="1B203D"/>
                </a:solidFill>
                <a:latin typeface="Arial"/>
                <a:ea typeface="Arial"/>
                <a:cs typeface="Arial"/>
              </a:rPr>
              <a:t>​</a:t>
            </a:r>
          </a:p>
          <a:p>
            <a:endParaRPr lang="en-US" sz="2000" dirty="0">
              <a:solidFill>
                <a:srgbClr val="1B203D"/>
              </a:solidFill>
              <a:latin typeface="Arial"/>
              <a:ea typeface="Arial"/>
              <a:cs typeface="Arial"/>
            </a:endParaRPr>
          </a:p>
          <a:p>
            <a:pPr marL="285115" lvl="0" indent="-285115" rtl="0">
              <a:buFont typeface="Arial,Sans-Serif"/>
              <a:buChar char="•"/>
            </a:pPr>
            <a:r>
              <a:rPr lang="en-GB" sz="2000" baseline="0" dirty="0">
                <a:solidFill>
                  <a:srgbClr val="1B203D"/>
                </a:solidFill>
                <a:latin typeface="Arial"/>
                <a:ea typeface="Arial"/>
                <a:cs typeface="Arial"/>
              </a:rPr>
              <a:t>Staff are clear about what appropriate behaviour is</a:t>
            </a:r>
            <a:r>
              <a:rPr lang="en-US" sz="2000" dirty="0">
                <a:solidFill>
                  <a:srgbClr val="1B203D"/>
                </a:solidFill>
                <a:latin typeface="Arial"/>
                <a:ea typeface="Arial"/>
                <a:cs typeface="Arial"/>
              </a:rPr>
              <a:t>​.</a:t>
            </a:r>
          </a:p>
          <a:p>
            <a:pPr marL="285115" lvl="0" indent="-285115" rtl="0">
              <a:buFont typeface="Arial,Sans-Serif"/>
              <a:buChar char="•"/>
            </a:pPr>
            <a:r>
              <a:rPr lang="en-GB" sz="2000" baseline="0" dirty="0">
                <a:solidFill>
                  <a:srgbClr val="1B203D"/>
                </a:solidFill>
                <a:latin typeface="Arial"/>
                <a:ea typeface="Arial"/>
                <a:cs typeface="Arial"/>
              </a:rPr>
              <a:t>Staff are confident in distinguishing expected and appropriate behaviour from inappropriate, problematic or concerning behaviour, in themselves and others</a:t>
            </a:r>
            <a:r>
              <a:rPr lang="en-US" sz="2000" dirty="0">
                <a:solidFill>
                  <a:srgbClr val="1B203D"/>
                </a:solidFill>
                <a:latin typeface="Arial"/>
                <a:ea typeface="Arial"/>
                <a:cs typeface="Arial"/>
              </a:rPr>
              <a:t>​.</a:t>
            </a:r>
          </a:p>
          <a:p>
            <a:pPr marL="285115" lvl="0" indent="-285115" rtl="0">
              <a:buFont typeface="Arial,Sans-Serif"/>
              <a:buChar char="•"/>
            </a:pPr>
            <a:r>
              <a:rPr lang="en-GB" sz="2000" baseline="0" dirty="0">
                <a:solidFill>
                  <a:srgbClr val="1B203D"/>
                </a:solidFill>
                <a:latin typeface="Arial"/>
                <a:ea typeface="Arial"/>
                <a:cs typeface="Arial"/>
              </a:rPr>
              <a:t>Staff are empowered to share any low-level safeguarding concerns</a:t>
            </a:r>
            <a:r>
              <a:rPr lang="en-US" sz="2000" dirty="0">
                <a:solidFill>
                  <a:srgbClr val="1B203D"/>
                </a:solidFill>
                <a:latin typeface="Arial"/>
                <a:ea typeface="Arial"/>
                <a:cs typeface="Arial"/>
              </a:rPr>
              <a:t>​.</a:t>
            </a:r>
          </a:p>
          <a:p>
            <a:pPr marL="285115" lvl="0" indent="-285115" rtl="0">
              <a:buFont typeface="Arial,Sans-Serif"/>
              <a:buChar char="•"/>
            </a:pPr>
            <a:r>
              <a:rPr lang="en-GB" sz="2000" baseline="0" dirty="0">
                <a:solidFill>
                  <a:srgbClr val="1B203D"/>
                </a:solidFill>
                <a:latin typeface="Arial"/>
                <a:ea typeface="Arial"/>
                <a:cs typeface="Arial"/>
              </a:rPr>
              <a:t>Unprofessional behaviour is addressed and the individual supported to correct it at an early stage</a:t>
            </a:r>
            <a:r>
              <a:rPr lang="en-US" sz="2000" dirty="0">
                <a:solidFill>
                  <a:srgbClr val="1B203D"/>
                </a:solidFill>
                <a:latin typeface="Arial"/>
                <a:ea typeface="Arial"/>
                <a:cs typeface="Arial"/>
              </a:rPr>
              <a:t>​.</a:t>
            </a:r>
          </a:p>
          <a:p>
            <a:pPr marL="285115" lvl="0" indent="-285115" rtl="0">
              <a:buFont typeface="Arial,Sans-Serif"/>
              <a:buChar char="•"/>
            </a:pPr>
            <a:r>
              <a:rPr lang="en-GB" sz="2000" baseline="0" dirty="0">
                <a:solidFill>
                  <a:srgbClr val="1B203D"/>
                </a:solidFill>
                <a:latin typeface="Arial"/>
                <a:ea typeface="Arial"/>
                <a:cs typeface="Arial"/>
              </a:rPr>
              <a:t>Concerns are responded to and handled sensitively, proportionately when raised; and</a:t>
            </a:r>
            <a:r>
              <a:rPr lang="en-US" sz="2000" dirty="0">
                <a:solidFill>
                  <a:srgbClr val="1B203D"/>
                </a:solidFill>
                <a:latin typeface="Arial"/>
                <a:ea typeface="Arial"/>
                <a:cs typeface="Arial"/>
              </a:rPr>
              <a:t>​</a:t>
            </a:r>
          </a:p>
          <a:p>
            <a:pPr marL="285115" lvl="0" indent="-285115" rtl="0">
              <a:buFont typeface="Arial,Sans-Serif"/>
              <a:buChar char="•"/>
            </a:pPr>
            <a:r>
              <a:rPr lang="en-GB" sz="2000" baseline="0" dirty="0">
                <a:solidFill>
                  <a:srgbClr val="1B203D"/>
                </a:solidFill>
                <a:latin typeface="Arial"/>
                <a:ea typeface="Arial"/>
                <a:cs typeface="Arial"/>
              </a:rPr>
              <a:t>All staff are united in helping identify any weakness in the school's safeguarding processes and systems. </a:t>
            </a:r>
            <a:r>
              <a:rPr lang="en-GB" sz="2000" dirty="0">
                <a:solidFill>
                  <a:srgbClr val="1B203D"/>
                </a:solidFill>
                <a:latin typeface="Arial"/>
                <a:ea typeface="Arial"/>
                <a:cs typeface="Arial"/>
              </a:rPr>
              <a:t>​</a:t>
            </a:r>
          </a:p>
          <a:p>
            <a:pPr algn="ctr"/>
            <a:endParaRPr lang="en-GB" dirty="0"/>
          </a:p>
        </p:txBody>
      </p:sp>
      <p:graphicFrame>
        <p:nvGraphicFramePr>
          <p:cNvPr id="3" name="Diagram 2">
            <a:extLst>
              <a:ext uri="{FF2B5EF4-FFF2-40B4-BE49-F238E27FC236}">
                <a16:creationId xmlns:a16="http://schemas.microsoft.com/office/drawing/2014/main" id="{D49FD299-57D9-FC17-ABF2-BFE36A3052D0}"/>
              </a:ext>
            </a:extLst>
          </p:cNvPr>
          <p:cNvGraphicFramePr>
            <a:graphicFrameLocks/>
          </p:cNvGraphicFramePr>
          <p:nvPr/>
        </p:nvGraphicFramePr>
        <p:xfrm>
          <a:off x="385487" y="659163"/>
          <a:ext cx="11235424" cy="32616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790191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33876-9E43-1582-CF76-67F9751E57F6}"/>
            </a:ext>
          </a:extLst>
        </p:cNvPr>
        <p:cNvGrpSpPr/>
        <p:nvPr/>
      </p:nvGrpSpPr>
      <p:grpSpPr>
        <a:xfrm>
          <a:off x="0" y="0"/>
          <a:ext cx="0" cy="0"/>
          <a:chOff x="0" y="0"/>
          <a:chExt cx="0" cy="0"/>
        </a:xfrm>
      </p:grpSpPr>
      <p:sp>
        <p:nvSpPr>
          <p:cNvPr id="6" name="Subtitle 2">
            <a:extLst>
              <a:ext uri="{FF2B5EF4-FFF2-40B4-BE49-F238E27FC236}">
                <a16:creationId xmlns:a16="http://schemas.microsoft.com/office/drawing/2014/main" id="{2825241A-45E8-04F7-A5DB-C1F8B39D1CAC}"/>
              </a:ext>
              <a:ext uri="{C183D7F6-B498-43B3-948B-1728B52AA6E4}">
                <adec:decorative xmlns:adec="http://schemas.microsoft.com/office/drawing/2017/decorative" val="1"/>
              </a:ext>
            </a:extLst>
          </p:cNvPr>
          <p:cNvSpPr txBox="1">
            <a:spLocks noGrp="1" noRot="1" noMove="1" noResize="1" noEditPoints="1" noAdjustHandles="1" noChangeArrowheads="1" noChangeShapeType="1"/>
          </p:cNvSpPr>
          <p:nvPr/>
        </p:nvSpPr>
        <p:spPr>
          <a:xfrm>
            <a:off x="461771" y="6369900"/>
            <a:ext cx="9144000" cy="271427"/>
          </a:xfrm>
          <a:prstGeom prst="rect">
            <a:avLst/>
          </a:prstGeom>
        </p:spPr>
        <p:txBody>
          <a:bodyPr vert="horz" lIns="91440" tIns="45720" rIns="91440" bIns="45720" rtlCol="0">
            <a:no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609585" algn="l" rtl="0" fontAlgn="base">
              <a:spcBef>
                <a:spcPct val="0"/>
              </a:spcBef>
              <a:spcAft>
                <a:spcPct val="0"/>
              </a:spcAft>
              <a:defRPr kern="1200">
                <a:solidFill>
                  <a:schemeClr val="tx1"/>
                </a:solidFill>
                <a:latin typeface="Arial" charset="0"/>
                <a:ea typeface="+mn-ea"/>
                <a:cs typeface="Arial" charset="0"/>
              </a:defRPr>
            </a:lvl2pPr>
            <a:lvl3pPr marL="1219170" algn="l" rtl="0" fontAlgn="base">
              <a:spcBef>
                <a:spcPct val="0"/>
              </a:spcBef>
              <a:spcAft>
                <a:spcPct val="0"/>
              </a:spcAft>
              <a:defRPr kern="1200">
                <a:solidFill>
                  <a:schemeClr val="tx1"/>
                </a:solidFill>
                <a:latin typeface="Arial" charset="0"/>
                <a:ea typeface="+mn-ea"/>
                <a:cs typeface="Arial" charset="0"/>
              </a:defRPr>
            </a:lvl3pPr>
            <a:lvl4pPr marL="1828754" algn="l" rtl="0" fontAlgn="base">
              <a:spcBef>
                <a:spcPct val="0"/>
              </a:spcBef>
              <a:spcAft>
                <a:spcPct val="0"/>
              </a:spcAft>
              <a:defRPr kern="1200">
                <a:solidFill>
                  <a:schemeClr val="tx1"/>
                </a:solidFill>
                <a:latin typeface="Arial" charset="0"/>
                <a:ea typeface="+mn-ea"/>
                <a:cs typeface="Arial" charset="0"/>
              </a:defRPr>
            </a:lvl4pPr>
            <a:lvl5pPr marL="2438339" algn="l" rtl="0" fontAlgn="base">
              <a:spcBef>
                <a:spcPct val="0"/>
              </a:spcBef>
              <a:spcAft>
                <a:spcPct val="0"/>
              </a:spcAft>
              <a:defRPr kern="1200">
                <a:solidFill>
                  <a:schemeClr val="tx1"/>
                </a:solidFill>
                <a:latin typeface="Arial" charset="0"/>
                <a:ea typeface="+mn-ea"/>
                <a:cs typeface="Arial" charset="0"/>
              </a:defRPr>
            </a:lvl5pPr>
            <a:lvl6pPr marL="3047924" algn="l" defTabSz="1219170" rtl="0" eaLnBrk="1" latinLnBrk="0" hangingPunct="1">
              <a:defRPr kern="1200">
                <a:solidFill>
                  <a:schemeClr val="tx1"/>
                </a:solidFill>
                <a:latin typeface="Arial" charset="0"/>
                <a:ea typeface="+mn-ea"/>
                <a:cs typeface="Arial" charset="0"/>
              </a:defRPr>
            </a:lvl6pPr>
            <a:lvl7pPr marL="3657509" algn="l" defTabSz="1219170" rtl="0" eaLnBrk="1" latinLnBrk="0" hangingPunct="1">
              <a:defRPr kern="1200">
                <a:solidFill>
                  <a:schemeClr val="tx1"/>
                </a:solidFill>
                <a:latin typeface="Arial" charset="0"/>
                <a:ea typeface="+mn-ea"/>
                <a:cs typeface="Arial" charset="0"/>
              </a:defRPr>
            </a:lvl7pPr>
            <a:lvl8pPr marL="4267093" algn="l" defTabSz="1219170" rtl="0" eaLnBrk="1" latinLnBrk="0" hangingPunct="1">
              <a:defRPr kern="1200">
                <a:solidFill>
                  <a:schemeClr val="tx1"/>
                </a:solidFill>
                <a:latin typeface="Arial" charset="0"/>
                <a:ea typeface="+mn-ea"/>
                <a:cs typeface="Arial" charset="0"/>
              </a:defRPr>
            </a:lvl8pPr>
            <a:lvl9pPr marL="4876678" algn="l" defTabSz="1219170" rtl="0" eaLnBrk="1" latinLnBrk="0" hangingPunct="1">
              <a:defRPr kern="1200">
                <a:solidFill>
                  <a:schemeClr val="tx1"/>
                </a:solidFill>
                <a:latin typeface="Arial" charset="0"/>
                <a:ea typeface="+mn-ea"/>
                <a:cs typeface="Arial" charset="0"/>
              </a:defRPr>
            </a:lvl9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1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Rectangle: Top Corners Rounded 4">
            <a:extLst>
              <a:ext uri="{FF2B5EF4-FFF2-40B4-BE49-F238E27FC236}">
                <a16:creationId xmlns:a16="http://schemas.microsoft.com/office/drawing/2014/main" id="{286510E3-0603-B485-92D0-27AF7FC5BC0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4160195" y="-4049081"/>
            <a:ext cx="681369" cy="9001760"/>
          </a:xfrm>
          <a:prstGeom prst="round2SameRect">
            <a:avLst/>
          </a:prstGeom>
          <a:solidFill>
            <a:srgbClr val="9D3F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609585" algn="l" rtl="0" fontAlgn="base">
              <a:spcBef>
                <a:spcPct val="0"/>
              </a:spcBef>
              <a:spcAft>
                <a:spcPct val="0"/>
              </a:spcAft>
              <a:defRPr kern="1200">
                <a:solidFill>
                  <a:schemeClr val="tx1"/>
                </a:solidFill>
                <a:latin typeface="Arial" charset="0"/>
                <a:ea typeface="+mn-ea"/>
                <a:cs typeface="Arial" charset="0"/>
              </a:defRPr>
            </a:lvl2pPr>
            <a:lvl3pPr marL="1219170" algn="l" rtl="0" fontAlgn="base">
              <a:spcBef>
                <a:spcPct val="0"/>
              </a:spcBef>
              <a:spcAft>
                <a:spcPct val="0"/>
              </a:spcAft>
              <a:defRPr kern="1200">
                <a:solidFill>
                  <a:schemeClr val="tx1"/>
                </a:solidFill>
                <a:latin typeface="Arial" charset="0"/>
                <a:ea typeface="+mn-ea"/>
                <a:cs typeface="Arial" charset="0"/>
              </a:defRPr>
            </a:lvl3pPr>
            <a:lvl4pPr marL="1828754" algn="l" rtl="0" fontAlgn="base">
              <a:spcBef>
                <a:spcPct val="0"/>
              </a:spcBef>
              <a:spcAft>
                <a:spcPct val="0"/>
              </a:spcAft>
              <a:defRPr kern="1200">
                <a:solidFill>
                  <a:schemeClr val="tx1"/>
                </a:solidFill>
                <a:latin typeface="Arial" charset="0"/>
                <a:ea typeface="+mn-ea"/>
                <a:cs typeface="Arial" charset="0"/>
              </a:defRPr>
            </a:lvl4pPr>
            <a:lvl5pPr marL="2438339" algn="l" rtl="0" fontAlgn="base">
              <a:spcBef>
                <a:spcPct val="0"/>
              </a:spcBef>
              <a:spcAft>
                <a:spcPct val="0"/>
              </a:spcAft>
              <a:defRPr kern="1200">
                <a:solidFill>
                  <a:schemeClr val="tx1"/>
                </a:solidFill>
                <a:latin typeface="Arial" charset="0"/>
                <a:ea typeface="+mn-ea"/>
                <a:cs typeface="Arial" charset="0"/>
              </a:defRPr>
            </a:lvl5pPr>
            <a:lvl6pPr marL="3047924" algn="l" defTabSz="1219170" rtl="0" eaLnBrk="1" latinLnBrk="0" hangingPunct="1">
              <a:defRPr kern="1200">
                <a:solidFill>
                  <a:schemeClr val="tx1"/>
                </a:solidFill>
                <a:latin typeface="Arial" charset="0"/>
                <a:ea typeface="+mn-ea"/>
                <a:cs typeface="Arial" charset="0"/>
              </a:defRPr>
            </a:lvl6pPr>
            <a:lvl7pPr marL="3657509" algn="l" defTabSz="1219170" rtl="0" eaLnBrk="1" latinLnBrk="0" hangingPunct="1">
              <a:defRPr kern="1200">
                <a:solidFill>
                  <a:schemeClr val="tx1"/>
                </a:solidFill>
                <a:latin typeface="Arial" charset="0"/>
                <a:ea typeface="+mn-ea"/>
                <a:cs typeface="Arial" charset="0"/>
              </a:defRPr>
            </a:lvl7pPr>
            <a:lvl8pPr marL="4267093" algn="l" defTabSz="1219170" rtl="0" eaLnBrk="1" latinLnBrk="0" hangingPunct="1">
              <a:defRPr kern="1200">
                <a:solidFill>
                  <a:schemeClr val="tx1"/>
                </a:solidFill>
                <a:latin typeface="Arial" charset="0"/>
                <a:ea typeface="+mn-ea"/>
                <a:cs typeface="Arial" charset="0"/>
              </a:defRPr>
            </a:lvl8pPr>
            <a:lvl9pPr marL="4876678" algn="l" defTabSz="1219170" rtl="0" eaLnBrk="1" latinLnBrk="0" hangingPunct="1">
              <a:defRPr kern="1200">
                <a:solidFill>
                  <a:schemeClr val="tx1"/>
                </a:solidFill>
                <a:latin typeface="Arial" charset="0"/>
                <a:ea typeface="+mn-ea"/>
                <a:cs typeface="Arial" charset="0"/>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Title 1">
            <a:extLst>
              <a:ext uri="{FF2B5EF4-FFF2-40B4-BE49-F238E27FC236}">
                <a16:creationId xmlns:a16="http://schemas.microsoft.com/office/drawing/2014/main" id="{C891B7D0-135A-408B-1D09-418D2FFE237F}"/>
              </a:ext>
            </a:extLst>
          </p:cNvPr>
          <p:cNvSpPr txBox="1">
            <a:spLocks noGrp="1" noRot="1" noMove="1" noResize="1" noEditPoints="1" noAdjustHandles="1" noChangeArrowheads="1" noChangeShapeType="1"/>
          </p:cNvSpPr>
          <p:nvPr>
            <p:ph type="title" idx="4294967295"/>
          </p:nvPr>
        </p:nvSpPr>
        <p:spPr>
          <a:xfrm>
            <a:off x="0" y="-95929"/>
            <a:ext cx="9187546" cy="108806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609585" algn="l" rtl="0" fontAlgn="base">
              <a:spcBef>
                <a:spcPct val="0"/>
              </a:spcBef>
              <a:spcAft>
                <a:spcPct val="0"/>
              </a:spcAft>
              <a:defRPr kern="1200">
                <a:solidFill>
                  <a:schemeClr val="tx1"/>
                </a:solidFill>
                <a:latin typeface="Arial" charset="0"/>
                <a:ea typeface="+mn-ea"/>
                <a:cs typeface="Arial" charset="0"/>
              </a:defRPr>
            </a:lvl2pPr>
            <a:lvl3pPr marL="1219170" algn="l" rtl="0" fontAlgn="base">
              <a:spcBef>
                <a:spcPct val="0"/>
              </a:spcBef>
              <a:spcAft>
                <a:spcPct val="0"/>
              </a:spcAft>
              <a:defRPr kern="1200">
                <a:solidFill>
                  <a:schemeClr val="tx1"/>
                </a:solidFill>
                <a:latin typeface="Arial" charset="0"/>
                <a:ea typeface="+mn-ea"/>
                <a:cs typeface="Arial" charset="0"/>
              </a:defRPr>
            </a:lvl3pPr>
            <a:lvl4pPr marL="1828754" algn="l" rtl="0" fontAlgn="base">
              <a:spcBef>
                <a:spcPct val="0"/>
              </a:spcBef>
              <a:spcAft>
                <a:spcPct val="0"/>
              </a:spcAft>
              <a:defRPr kern="1200">
                <a:solidFill>
                  <a:schemeClr val="tx1"/>
                </a:solidFill>
                <a:latin typeface="Arial" charset="0"/>
                <a:ea typeface="+mn-ea"/>
                <a:cs typeface="Arial" charset="0"/>
              </a:defRPr>
            </a:lvl4pPr>
            <a:lvl5pPr marL="2438339" algn="l" rtl="0" fontAlgn="base">
              <a:spcBef>
                <a:spcPct val="0"/>
              </a:spcBef>
              <a:spcAft>
                <a:spcPct val="0"/>
              </a:spcAft>
              <a:defRPr kern="1200">
                <a:solidFill>
                  <a:schemeClr val="tx1"/>
                </a:solidFill>
                <a:latin typeface="Arial" charset="0"/>
                <a:ea typeface="+mn-ea"/>
                <a:cs typeface="Arial" charset="0"/>
              </a:defRPr>
            </a:lvl5pPr>
            <a:lvl6pPr marL="3047924" algn="l" defTabSz="1219170" rtl="0" eaLnBrk="1" latinLnBrk="0" hangingPunct="1">
              <a:defRPr kern="1200">
                <a:solidFill>
                  <a:schemeClr val="tx1"/>
                </a:solidFill>
                <a:latin typeface="Arial" charset="0"/>
                <a:ea typeface="+mn-ea"/>
                <a:cs typeface="Arial" charset="0"/>
              </a:defRPr>
            </a:lvl6pPr>
            <a:lvl7pPr marL="3657509" algn="l" defTabSz="1219170" rtl="0" eaLnBrk="1" latinLnBrk="0" hangingPunct="1">
              <a:defRPr kern="1200">
                <a:solidFill>
                  <a:schemeClr val="tx1"/>
                </a:solidFill>
                <a:latin typeface="Arial" charset="0"/>
                <a:ea typeface="+mn-ea"/>
                <a:cs typeface="Arial" charset="0"/>
              </a:defRPr>
            </a:lvl7pPr>
            <a:lvl8pPr marL="4267093" algn="l" defTabSz="1219170" rtl="0" eaLnBrk="1" latinLnBrk="0" hangingPunct="1">
              <a:defRPr kern="1200">
                <a:solidFill>
                  <a:schemeClr val="tx1"/>
                </a:solidFill>
                <a:latin typeface="Arial" charset="0"/>
                <a:ea typeface="+mn-ea"/>
                <a:cs typeface="Arial" charset="0"/>
              </a:defRPr>
            </a:lvl8pPr>
            <a:lvl9pPr marL="4876678" algn="l" defTabSz="1219170" rtl="0" eaLnBrk="1" latinLnBrk="0" hangingPunct="1">
              <a:defRPr kern="1200">
                <a:solidFill>
                  <a:schemeClr val="tx1"/>
                </a:solidFill>
                <a:latin typeface="Arial" charset="0"/>
                <a:ea typeface="+mn-ea"/>
                <a:cs typeface="Arial" charset="0"/>
              </a:defRPr>
            </a:lvl9pPr>
          </a:lstStyle>
          <a:p>
            <a:pPr>
              <a:defRPr/>
            </a:pPr>
            <a:br>
              <a:rPr lang="en-GB" sz="2400" b="1" dirty="0">
                <a:solidFill>
                  <a:schemeClr val="bg1"/>
                </a:solidFill>
                <a:latin typeface="Arial"/>
                <a:cs typeface="Arial"/>
              </a:rPr>
            </a:br>
            <a:r>
              <a:rPr lang="en-GB" sz="2400" dirty="0">
                <a:solidFill>
                  <a:schemeClr val="bg1"/>
                </a:solidFill>
                <a:latin typeface="Arial"/>
                <a:cs typeface="Arial"/>
              </a:rPr>
              <a:t>4. Safeguarding response to children Absent from Education  </a:t>
            </a:r>
            <a:endParaRPr lang="en-GB" sz="2400" dirty="0">
              <a:solidFill>
                <a:schemeClr val="bg1"/>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903E9C94-DB17-5AA0-54A0-44B728FA5495}"/>
              </a:ext>
            </a:extLst>
          </p:cNvPr>
          <p:cNvSpPr txBox="1"/>
          <p:nvPr/>
        </p:nvSpPr>
        <p:spPr>
          <a:xfrm>
            <a:off x="163286" y="1621972"/>
            <a:ext cx="1187631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GB" i="1" baseline="0">
                <a:latin typeface="Arial"/>
                <a:ea typeface="Arial"/>
                <a:cs typeface="Arial"/>
              </a:rPr>
              <a:t> </a:t>
            </a:r>
            <a:r>
              <a:rPr lang="en-US">
                <a:latin typeface="Arial"/>
                <a:ea typeface="Arial"/>
                <a:cs typeface="Arial"/>
              </a:rPr>
              <a:t>​</a:t>
            </a:r>
          </a:p>
          <a:p>
            <a:pPr algn="ctr"/>
            <a:endParaRPr lang="en-GB"/>
          </a:p>
        </p:txBody>
      </p:sp>
      <p:sp>
        <p:nvSpPr>
          <p:cNvPr id="3" name="TextBox 2">
            <a:extLst>
              <a:ext uri="{FF2B5EF4-FFF2-40B4-BE49-F238E27FC236}">
                <a16:creationId xmlns:a16="http://schemas.microsoft.com/office/drawing/2014/main" id="{53402F93-B204-F382-23BB-5EFD09F5F5F5}"/>
              </a:ext>
            </a:extLst>
          </p:cNvPr>
          <p:cNvSpPr txBox="1"/>
          <p:nvPr/>
        </p:nvSpPr>
        <p:spPr>
          <a:xfrm>
            <a:off x="420873" y="1082739"/>
            <a:ext cx="11350254" cy="50783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GB" baseline="0" dirty="0">
                <a:solidFill>
                  <a:srgbClr val="1B203D"/>
                </a:solidFill>
                <a:latin typeface="Arial"/>
                <a:ea typeface="Segoe UI"/>
                <a:cs typeface="Segoe UI"/>
              </a:rPr>
              <a:t>Children being absent from education for prolonged periods and/or on repeat occasions can act as a vital warning sign to a range of safeguarding issues including neglect, child sexual and child criminal exploitation - particularly county lines. </a:t>
            </a:r>
            <a:r>
              <a:rPr lang="en-US" dirty="0">
                <a:solidFill>
                  <a:srgbClr val="1B203D"/>
                </a:solidFill>
                <a:latin typeface="Arial"/>
                <a:ea typeface="Segoe UI"/>
                <a:cs typeface="Segoe UI"/>
              </a:rPr>
              <a:t>​</a:t>
            </a:r>
          </a:p>
          <a:p>
            <a:pPr rtl="0"/>
            <a:r>
              <a:rPr lang="en-GB" dirty="0">
                <a:solidFill>
                  <a:srgbClr val="1B203D"/>
                </a:solidFill>
                <a:latin typeface="Arial"/>
                <a:ea typeface="Segoe UI"/>
                <a:cs typeface="Segoe UI"/>
              </a:rPr>
              <a:t>​</a:t>
            </a:r>
          </a:p>
          <a:p>
            <a:pPr fontAlgn="t"/>
            <a:r>
              <a:rPr lang="en-GB" b="1" dirty="0">
                <a:latin typeface="Arial" panose="020B0604020202020204" pitchFamily="34" charset="0"/>
                <a:cs typeface="Arial" panose="020B0604020202020204" pitchFamily="34" charset="0"/>
              </a:rPr>
              <a:t>What staff must do</a:t>
            </a:r>
          </a:p>
          <a:p>
            <a:pPr fontAlgn="t"/>
            <a:r>
              <a:rPr lang="en-GB" dirty="0">
                <a:latin typeface="Arial" panose="020B0604020202020204" pitchFamily="34" charset="0"/>
                <a:cs typeface="Arial" panose="020B0604020202020204" pitchFamily="34" charset="0"/>
              </a:rPr>
              <a:t>All staff have a duty to:</a:t>
            </a:r>
          </a:p>
          <a:p>
            <a:pPr marL="171450" indent="-171450" fontAlgn="t">
              <a:buFont typeface="Arial" panose="020B0604020202020204" pitchFamily="34" charset="0"/>
              <a:buChar char="•"/>
            </a:pPr>
            <a:r>
              <a:rPr lang="en-GB" dirty="0">
                <a:latin typeface="Arial" panose="020B0604020202020204" pitchFamily="34" charset="0"/>
                <a:cs typeface="Arial" panose="020B0604020202020204" pitchFamily="34" charset="0"/>
              </a:rPr>
              <a:t>Monitor attendance and punctuality closely.</a:t>
            </a:r>
          </a:p>
          <a:p>
            <a:pPr marL="171450" indent="-171450" fontAlgn="t">
              <a:buFont typeface="Arial" panose="020B0604020202020204" pitchFamily="34" charset="0"/>
              <a:buChar char="•"/>
            </a:pPr>
            <a:r>
              <a:rPr lang="en-GB" dirty="0">
                <a:latin typeface="Arial" panose="020B0604020202020204" pitchFamily="34" charset="0"/>
                <a:cs typeface="Arial" panose="020B0604020202020204" pitchFamily="34" charset="0"/>
              </a:rPr>
              <a:t>Notice patterns of absence or lateness, particularly repeated Mondays, Fridays, specific lessons, or periods after holidays.</a:t>
            </a:r>
          </a:p>
          <a:p>
            <a:pPr marL="171450" indent="-171450" fontAlgn="t">
              <a:buFont typeface="Arial" panose="020B0604020202020204" pitchFamily="34" charset="0"/>
              <a:buChar char="•"/>
            </a:pPr>
            <a:r>
              <a:rPr lang="en-GB" dirty="0">
                <a:latin typeface="Arial" panose="020B0604020202020204" pitchFamily="34" charset="0"/>
                <a:cs typeface="Arial" panose="020B0604020202020204" pitchFamily="34" charset="0"/>
              </a:rPr>
              <a:t>Record concerns in line with school procedures.</a:t>
            </a:r>
          </a:p>
          <a:p>
            <a:pPr marL="171450" indent="-171450" fontAlgn="t">
              <a:buFont typeface="Arial" panose="020B0604020202020204" pitchFamily="34" charset="0"/>
              <a:buChar char="•"/>
            </a:pPr>
            <a:r>
              <a:rPr lang="en-GB" dirty="0">
                <a:latin typeface="Arial" panose="020B0604020202020204" pitchFamily="34" charset="0"/>
                <a:cs typeface="Arial" panose="020B0604020202020204" pitchFamily="34" charset="0"/>
              </a:rPr>
              <a:t>Report attendance concerns promptly to the Designated Safeguarding Lead (DSL) or Deputy DSL.</a:t>
            </a:r>
          </a:p>
          <a:p>
            <a:pPr marL="171450" indent="-171450" fontAlgn="t">
              <a:buFont typeface="Arial" panose="020B0604020202020204" pitchFamily="34" charset="0"/>
              <a:buChar char="•"/>
            </a:pPr>
            <a:r>
              <a:rPr lang="en-GB" dirty="0">
                <a:latin typeface="Arial" panose="020B0604020202020204" pitchFamily="34" charset="0"/>
                <a:cs typeface="Arial" panose="020B0604020202020204" pitchFamily="34" charset="0"/>
              </a:rPr>
              <a:t>Share any additional information that may help build the wider safeguarding picture.</a:t>
            </a:r>
          </a:p>
          <a:p>
            <a:pPr rtl="0"/>
            <a:endParaRPr lang="en-US" dirty="0">
              <a:solidFill>
                <a:srgbClr val="1B203D"/>
              </a:solidFill>
              <a:latin typeface="Arial"/>
              <a:ea typeface="Segoe UI"/>
              <a:cs typeface="Segoe UI"/>
            </a:endParaRPr>
          </a:p>
          <a:p>
            <a:pPr rtl="0"/>
            <a:r>
              <a:rPr lang="en-GB" dirty="0">
                <a:solidFill>
                  <a:srgbClr val="1B203D"/>
                </a:solidFill>
                <a:latin typeface="Arial"/>
                <a:ea typeface="Segoe UI"/>
                <a:cs typeface="Segoe UI"/>
              </a:rPr>
              <a:t>​</a:t>
            </a:r>
          </a:p>
          <a:p>
            <a:pPr rtl="0"/>
            <a:r>
              <a:rPr lang="en-GB" baseline="0" dirty="0">
                <a:latin typeface="Arial"/>
                <a:ea typeface="Segoe UI"/>
                <a:cs typeface="Segoe UI"/>
              </a:rPr>
              <a:t>It is Important the school’s or college’s response to persistently absent pupils and children missing education, supports identifying such abuse, and in the case of absent pupils, helps prevent the risk of them becoming a child missing education in the future.</a:t>
            </a:r>
            <a:r>
              <a:rPr lang="en-US" dirty="0">
                <a:latin typeface="Arial"/>
                <a:ea typeface="Segoe UI"/>
                <a:cs typeface="Segoe UI"/>
              </a:rPr>
              <a:t>​</a:t>
            </a:r>
          </a:p>
          <a:p>
            <a:pPr algn="ctr"/>
            <a:endParaRPr lang="en-GB" dirty="0">
              <a:ea typeface="Calibri"/>
              <a:cs typeface="Calibri"/>
            </a:endParaRPr>
          </a:p>
        </p:txBody>
      </p:sp>
      <p:pic>
        <p:nvPicPr>
          <p:cNvPr id="4" name="Picture 3">
            <a:extLst>
              <a:ext uri="{FF2B5EF4-FFF2-40B4-BE49-F238E27FC236}">
                <a16:creationId xmlns:a16="http://schemas.microsoft.com/office/drawing/2014/main" id="{1D969B38-55FE-AFCB-3B0C-69B2A0E33924}"/>
              </a:ext>
            </a:extLst>
          </p:cNvPr>
          <p:cNvPicPr>
            <a:picLocks noChangeAspect="1"/>
          </p:cNvPicPr>
          <p:nvPr/>
        </p:nvPicPr>
        <p:blipFill>
          <a:blip r:embed="rId3"/>
          <a:stretch>
            <a:fillRect/>
          </a:stretch>
        </p:blipFill>
        <p:spPr>
          <a:xfrm>
            <a:off x="5033771" y="5486942"/>
            <a:ext cx="1502227" cy="1348219"/>
          </a:xfrm>
          <a:prstGeom prst="rect">
            <a:avLst/>
          </a:prstGeom>
        </p:spPr>
      </p:pic>
    </p:spTree>
    <p:extLst>
      <p:ext uri="{BB962C8B-B14F-4D97-AF65-F5344CB8AC3E}">
        <p14:creationId xmlns:p14="http://schemas.microsoft.com/office/powerpoint/2010/main" val="31287711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5D682-064C-1BD5-B94E-66F64817CDD2}"/>
            </a:ext>
          </a:extLst>
        </p:cNvPr>
        <p:cNvGrpSpPr/>
        <p:nvPr/>
      </p:nvGrpSpPr>
      <p:grpSpPr>
        <a:xfrm>
          <a:off x="0" y="0"/>
          <a:ext cx="0" cy="0"/>
          <a:chOff x="0" y="0"/>
          <a:chExt cx="0" cy="0"/>
        </a:xfrm>
      </p:grpSpPr>
      <p:sp>
        <p:nvSpPr>
          <p:cNvPr id="6" name="Subtitle 2">
            <a:extLst>
              <a:ext uri="{FF2B5EF4-FFF2-40B4-BE49-F238E27FC236}">
                <a16:creationId xmlns:a16="http://schemas.microsoft.com/office/drawing/2014/main" id="{3E21B6BF-2DD3-2732-8F05-6851C54C6036}"/>
              </a:ext>
              <a:ext uri="{C183D7F6-B498-43B3-948B-1728B52AA6E4}">
                <adec:decorative xmlns:adec="http://schemas.microsoft.com/office/drawing/2017/decorative" val="1"/>
              </a:ext>
            </a:extLst>
          </p:cNvPr>
          <p:cNvSpPr txBox="1">
            <a:spLocks noGrp="1" noRot="1" noMove="1" noResize="1" noEditPoints="1" noAdjustHandles="1" noChangeArrowheads="1" noChangeShapeType="1"/>
          </p:cNvSpPr>
          <p:nvPr/>
        </p:nvSpPr>
        <p:spPr>
          <a:xfrm>
            <a:off x="461771" y="6369900"/>
            <a:ext cx="9144000" cy="271427"/>
          </a:xfrm>
          <a:prstGeom prst="rect">
            <a:avLst/>
          </a:prstGeom>
        </p:spPr>
        <p:txBody>
          <a:bodyPr vert="horz" lIns="91440" tIns="45720" rIns="91440" bIns="45720" rtlCol="0">
            <a:no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609585" algn="l" rtl="0" fontAlgn="base">
              <a:spcBef>
                <a:spcPct val="0"/>
              </a:spcBef>
              <a:spcAft>
                <a:spcPct val="0"/>
              </a:spcAft>
              <a:defRPr kern="1200">
                <a:solidFill>
                  <a:schemeClr val="tx1"/>
                </a:solidFill>
                <a:latin typeface="Arial" charset="0"/>
                <a:ea typeface="+mn-ea"/>
                <a:cs typeface="Arial" charset="0"/>
              </a:defRPr>
            </a:lvl2pPr>
            <a:lvl3pPr marL="1219170" algn="l" rtl="0" fontAlgn="base">
              <a:spcBef>
                <a:spcPct val="0"/>
              </a:spcBef>
              <a:spcAft>
                <a:spcPct val="0"/>
              </a:spcAft>
              <a:defRPr kern="1200">
                <a:solidFill>
                  <a:schemeClr val="tx1"/>
                </a:solidFill>
                <a:latin typeface="Arial" charset="0"/>
                <a:ea typeface="+mn-ea"/>
                <a:cs typeface="Arial" charset="0"/>
              </a:defRPr>
            </a:lvl3pPr>
            <a:lvl4pPr marL="1828754" algn="l" rtl="0" fontAlgn="base">
              <a:spcBef>
                <a:spcPct val="0"/>
              </a:spcBef>
              <a:spcAft>
                <a:spcPct val="0"/>
              </a:spcAft>
              <a:defRPr kern="1200">
                <a:solidFill>
                  <a:schemeClr val="tx1"/>
                </a:solidFill>
                <a:latin typeface="Arial" charset="0"/>
                <a:ea typeface="+mn-ea"/>
                <a:cs typeface="Arial" charset="0"/>
              </a:defRPr>
            </a:lvl4pPr>
            <a:lvl5pPr marL="2438339" algn="l" rtl="0" fontAlgn="base">
              <a:spcBef>
                <a:spcPct val="0"/>
              </a:spcBef>
              <a:spcAft>
                <a:spcPct val="0"/>
              </a:spcAft>
              <a:defRPr kern="1200">
                <a:solidFill>
                  <a:schemeClr val="tx1"/>
                </a:solidFill>
                <a:latin typeface="Arial" charset="0"/>
                <a:ea typeface="+mn-ea"/>
                <a:cs typeface="Arial" charset="0"/>
              </a:defRPr>
            </a:lvl5pPr>
            <a:lvl6pPr marL="3047924" algn="l" defTabSz="1219170" rtl="0" eaLnBrk="1" latinLnBrk="0" hangingPunct="1">
              <a:defRPr kern="1200">
                <a:solidFill>
                  <a:schemeClr val="tx1"/>
                </a:solidFill>
                <a:latin typeface="Arial" charset="0"/>
                <a:ea typeface="+mn-ea"/>
                <a:cs typeface="Arial" charset="0"/>
              </a:defRPr>
            </a:lvl6pPr>
            <a:lvl7pPr marL="3657509" algn="l" defTabSz="1219170" rtl="0" eaLnBrk="1" latinLnBrk="0" hangingPunct="1">
              <a:defRPr kern="1200">
                <a:solidFill>
                  <a:schemeClr val="tx1"/>
                </a:solidFill>
                <a:latin typeface="Arial" charset="0"/>
                <a:ea typeface="+mn-ea"/>
                <a:cs typeface="Arial" charset="0"/>
              </a:defRPr>
            </a:lvl7pPr>
            <a:lvl8pPr marL="4267093" algn="l" defTabSz="1219170" rtl="0" eaLnBrk="1" latinLnBrk="0" hangingPunct="1">
              <a:defRPr kern="1200">
                <a:solidFill>
                  <a:schemeClr val="tx1"/>
                </a:solidFill>
                <a:latin typeface="Arial" charset="0"/>
                <a:ea typeface="+mn-ea"/>
                <a:cs typeface="Arial" charset="0"/>
              </a:defRPr>
            </a:lvl8pPr>
            <a:lvl9pPr marL="4876678" algn="l" defTabSz="1219170" rtl="0" eaLnBrk="1" latinLnBrk="0" hangingPunct="1">
              <a:defRPr kern="1200">
                <a:solidFill>
                  <a:schemeClr val="tx1"/>
                </a:solidFill>
                <a:latin typeface="Arial" charset="0"/>
                <a:ea typeface="+mn-ea"/>
                <a:cs typeface="Arial" charset="0"/>
              </a:defRPr>
            </a:lvl9pPr>
          </a:lstStyle>
          <a:p>
            <a:pPr marL="0" marR="0" lvl="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1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Rectangle: Top Corners Rounded 4">
            <a:extLst>
              <a:ext uri="{FF2B5EF4-FFF2-40B4-BE49-F238E27FC236}">
                <a16:creationId xmlns:a16="http://schemas.microsoft.com/office/drawing/2014/main" id="{7F1755A7-7DDE-C239-3D80-99FBA690FBE5}"/>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4085657" y="-3891130"/>
            <a:ext cx="810128" cy="8981443"/>
          </a:xfrm>
          <a:prstGeom prst="round2SameRect">
            <a:avLst/>
          </a:prstGeom>
          <a:solidFill>
            <a:srgbClr val="9D3F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609585" algn="l" rtl="0" fontAlgn="base">
              <a:spcBef>
                <a:spcPct val="0"/>
              </a:spcBef>
              <a:spcAft>
                <a:spcPct val="0"/>
              </a:spcAft>
              <a:defRPr kern="1200">
                <a:solidFill>
                  <a:schemeClr val="tx1"/>
                </a:solidFill>
                <a:latin typeface="Arial" charset="0"/>
                <a:ea typeface="+mn-ea"/>
                <a:cs typeface="Arial" charset="0"/>
              </a:defRPr>
            </a:lvl2pPr>
            <a:lvl3pPr marL="1219170" algn="l" rtl="0" fontAlgn="base">
              <a:spcBef>
                <a:spcPct val="0"/>
              </a:spcBef>
              <a:spcAft>
                <a:spcPct val="0"/>
              </a:spcAft>
              <a:defRPr kern="1200">
                <a:solidFill>
                  <a:schemeClr val="tx1"/>
                </a:solidFill>
                <a:latin typeface="Arial" charset="0"/>
                <a:ea typeface="+mn-ea"/>
                <a:cs typeface="Arial" charset="0"/>
              </a:defRPr>
            </a:lvl3pPr>
            <a:lvl4pPr marL="1828754" algn="l" rtl="0" fontAlgn="base">
              <a:spcBef>
                <a:spcPct val="0"/>
              </a:spcBef>
              <a:spcAft>
                <a:spcPct val="0"/>
              </a:spcAft>
              <a:defRPr kern="1200">
                <a:solidFill>
                  <a:schemeClr val="tx1"/>
                </a:solidFill>
                <a:latin typeface="Arial" charset="0"/>
                <a:ea typeface="+mn-ea"/>
                <a:cs typeface="Arial" charset="0"/>
              </a:defRPr>
            </a:lvl4pPr>
            <a:lvl5pPr marL="2438339" algn="l" rtl="0" fontAlgn="base">
              <a:spcBef>
                <a:spcPct val="0"/>
              </a:spcBef>
              <a:spcAft>
                <a:spcPct val="0"/>
              </a:spcAft>
              <a:defRPr kern="1200">
                <a:solidFill>
                  <a:schemeClr val="tx1"/>
                </a:solidFill>
                <a:latin typeface="Arial" charset="0"/>
                <a:ea typeface="+mn-ea"/>
                <a:cs typeface="Arial" charset="0"/>
              </a:defRPr>
            </a:lvl5pPr>
            <a:lvl6pPr marL="3047924" algn="l" defTabSz="1219170" rtl="0" eaLnBrk="1" latinLnBrk="0" hangingPunct="1">
              <a:defRPr kern="1200">
                <a:solidFill>
                  <a:schemeClr val="tx1"/>
                </a:solidFill>
                <a:latin typeface="Arial" charset="0"/>
                <a:ea typeface="+mn-ea"/>
                <a:cs typeface="Arial" charset="0"/>
              </a:defRPr>
            </a:lvl6pPr>
            <a:lvl7pPr marL="3657509" algn="l" defTabSz="1219170" rtl="0" eaLnBrk="1" latinLnBrk="0" hangingPunct="1">
              <a:defRPr kern="1200">
                <a:solidFill>
                  <a:schemeClr val="tx1"/>
                </a:solidFill>
                <a:latin typeface="Arial" charset="0"/>
                <a:ea typeface="+mn-ea"/>
                <a:cs typeface="Arial" charset="0"/>
              </a:defRPr>
            </a:lvl7pPr>
            <a:lvl8pPr marL="4267093" algn="l" defTabSz="1219170" rtl="0" eaLnBrk="1" latinLnBrk="0" hangingPunct="1">
              <a:defRPr kern="1200">
                <a:solidFill>
                  <a:schemeClr val="tx1"/>
                </a:solidFill>
                <a:latin typeface="Arial" charset="0"/>
                <a:ea typeface="+mn-ea"/>
                <a:cs typeface="Arial" charset="0"/>
              </a:defRPr>
            </a:lvl8pPr>
            <a:lvl9pPr marL="4876678" algn="l" defTabSz="1219170" rtl="0" eaLnBrk="1" latinLnBrk="0" hangingPunct="1">
              <a:defRPr kern="1200">
                <a:solidFill>
                  <a:schemeClr val="tx1"/>
                </a:solidFill>
                <a:latin typeface="Arial" charset="0"/>
                <a:ea typeface="+mn-ea"/>
                <a:cs typeface="Arial" charset="0"/>
              </a:defRPr>
            </a:lvl9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Arial" charset="0"/>
            </a:endParaRPr>
          </a:p>
        </p:txBody>
      </p:sp>
      <p:sp>
        <p:nvSpPr>
          <p:cNvPr id="8" name="Title 1">
            <a:extLst>
              <a:ext uri="{FF2B5EF4-FFF2-40B4-BE49-F238E27FC236}">
                <a16:creationId xmlns:a16="http://schemas.microsoft.com/office/drawing/2014/main" id="{9C9AF7EA-7268-03CF-6846-0F701C651734}"/>
              </a:ext>
            </a:extLst>
          </p:cNvPr>
          <p:cNvSpPr txBox="1">
            <a:spLocks noGrp="1" noRot="1" noMove="1" noResize="1" noEditPoints="1" noAdjustHandles="1" noChangeArrowheads="1" noChangeShapeType="1"/>
          </p:cNvSpPr>
          <p:nvPr>
            <p:ph type="title" idx="4294967295"/>
          </p:nvPr>
        </p:nvSpPr>
        <p:spPr>
          <a:xfrm>
            <a:off x="163286" y="336359"/>
            <a:ext cx="7130074" cy="97695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609585" algn="l" rtl="0" fontAlgn="base">
              <a:spcBef>
                <a:spcPct val="0"/>
              </a:spcBef>
              <a:spcAft>
                <a:spcPct val="0"/>
              </a:spcAft>
              <a:defRPr kern="1200">
                <a:solidFill>
                  <a:schemeClr val="tx1"/>
                </a:solidFill>
                <a:latin typeface="Arial" charset="0"/>
                <a:ea typeface="+mn-ea"/>
                <a:cs typeface="Arial" charset="0"/>
              </a:defRPr>
            </a:lvl2pPr>
            <a:lvl3pPr marL="1219170" algn="l" rtl="0" fontAlgn="base">
              <a:spcBef>
                <a:spcPct val="0"/>
              </a:spcBef>
              <a:spcAft>
                <a:spcPct val="0"/>
              </a:spcAft>
              <a:defRPr kern="1200">
                <a:solidFill>
                  <a:schemeClr val="tx1"/>
                </a:solidFill>
                <a:latin typeface="Arial" charset="0"/>
                <a:ea typeface="+mn-ea"/>
                <a:cs typeface="Arial" charset="0"/>
              </a:defRPr>
            </a:lvl3pPr>
            <a:lvl4pPr marL="1828754" algn="l" rtl="0" fontAlgn="base">
              <a:spcBef>
                <a:spcPct val="0"/>
              </a:spcBef>
              <a:spcAft>
                <a:spcPct val="0"/>
              </a:spcAft>
              <a:defRPr kern="1200">
                <a:solidFill>
                  <a:schemeClr val="tx1"/>
                </a:solidFill>
                <a:latin typeface="Arial" charset="0"/>
                <a:ea typeface="+mn-ea"/>
                <a:cs typeface="Arial" charset="0"/>
              </a:defRPr>
            </a:lvl4pPr>
            <a:lvl5pPr marL="2438339" algn="l" rtl="0" fontAlgn="base">
              <a:spcBef>
                <a:spcPct val="0"/>
              </a:spcBef>
              <a:spcAft>
                <a:spcPct val="0"/>
              </a:spcAft>
              <a:defRPr kern="1200">
                <a:solidFill>
                  <a:schemeClr val="tx1"/>
                </a:solidFill>
                <a:latin typeface="Arial" charset="0"/>
                <a:ea typeface="+mn-ea"/>
                <a:cs typeface="Arial" charset="0"/>
              </a:defRPr>
            </a:lvl5pPr>
            <a:lvl6pPr marL="3047924" algn="l" defTabSz="1219170" rtl="0" eaLnBrk="1" latinLnBrk="0" hangingPunct="1">
              <a:defRPr kern="1200">
                <a:solidFill>
                  <a:schemeClr val="tx1"/>
                </a:solidFill>
                <a:latin typeface="Arial" charset="0"/>
                <a:ea typeface="+mn-ea"/>
                <a:cs typeface="Arial" charset="0"/>
              </a:defRPr>
            </a:lvl6pPr>
            <a:lvl7pPr marL="3657509" algn="l" defTabSz="1219170" rtl="0" eaLnBrk="1" latinLnBrk="0" hangingPunct="1">
              <a:defRPr kern="1200">
                <a:solidFill>
                  <a:schemeClr val="tx1"/>
                </a:solidFill>
                <a:latin typeface="Arial" charset="0"/>
                <a:ea typeface="+mn-ea"/>
                <a:cs typeface="Arial" charset="0"/>
              </a:defRPr>
            </a:lvl7pPr>
            <a:lvl8pPr marL="4267093" algn="l" defTabSz="1219170" rtl="0" eaLnBrk="1" latinLnBrk="0" hangingPunct="1">
              <a:defRPr kern="1200">
                <a:solidFill>
                  <a:schemeClr val="tx1"/>
                </a:solidFill>
                <a:latin typeface="Arial" charset="0"/>
                <a:ea typeface="+mn-ea"/>
                <a:cs typeface="Arial" charset="0"/>
              </a:defRPr>
            </a:lvl8pPr>
            <a:lvl9pPr marL="4876678" algn="l" defTabSz="1219170" rtl="0" eaLnBrk="1" latinLnBrk="0" hangingPunct="1">
              <a:defRPr kern="1200">
                <a:solidFill>
                  <a:schemeClr val="tx1"/>
                </a:solidFill>
                <a:latin typeface="Arial" charset="0"/>
                <a:ea typeface="+mn-ea"/>
                <a:cs typeface="Arial" charset="0"/>
              </a:defRPr>
            </a:lvl9pPr>
          </a:lstStyle>
          <a:p>
            <a:pPr>
              <a:defRPr/>
            </a:pPr>
            <a:r>
              <a:rPr lang="en-GB" sz="2400" dirty="0">
                <a:solidFill>
                  <a:schemeClr val="bg1"/>
                </a:solidFill>
                <a:latin typeface="Arial"/>
                <a:cs typeface="Arial"/>
              </a:rPr>
              <a:t>5. Role of the Designated Safeguarding Leads   </a:t>
            </a:r>
            <a:endParaRPr lang="en-GB" sz="2400"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B8FE3E59-4F2C-0FBE-678B-911670D9A1FF}"/>
              </a:ext>
            </a:extLst>
          </p:cNvPr>
          <p:cNvSpPr txBox="1">
            <a:spLocks noGrp="1" noRot="1" noMove="1" noResize="1" noEditPoints="1" noAdjustHandles="1" noChangeArrowheads="1" noChangeShapeType="1"/>
          </p:cNvSpPr>
          <p:nvPr/>
        </p:nvSpPr>
        <p:spPr>
          <a:xfrm>
            <a:off x="273402" y="1462049"/>
            <a:ext cx="11645196" cy="52014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effectLst/>
                <a:uLnTx/>
                <a:uFillTx/>
                <a:latin typeface="Arial"/>
                <a:ea typeface="Arial"/>
                <a:cs typeface="Arial"/>
              </a:rPr>
              <a:t>What do Designated Safeguarding Leads and Deputies do?</a:t>
            </a:r>
            <a:r>
              <a:rPr kumimoji="0" lang="en-GB" sz="1800" b="0" i="0" u="none" strike="noStrike" kern="1200" cap="none" spc="0" normalizeH="0" baseline="0" noProof="0" dirty="0">
                <a:ln>
                  <a:noFill/>
                </a:ln>
                <a:effectLst/>
                <a:uLnTx/>
                <a:uFillTx/>
                <a:latin typeface="Arial"/>
                <a:ea typeface="Arial"/>
                <a:cs typeface="Arial"/>
              </a:rPr>
              <a:t>​</a:t>
            </a:r>
            <a:endParaRPr lang="en-GB" sz="1800" b="0" i="0" u="none" strike="noStrike" kern="1200" cap="none" spc="0" normalizeH="0" baseline="0" noProof="0" dirty="0">
              <a:ln>
                <a:noFill/>
              </a:ln>
              <a:effectLst/>
              <a:uLnTx/>
              <a:uFillTx/>
              <a:latin typeface="Arial"/>
              <a:ea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i="0" u="none" strike="noStrike" kern="1200" cap="none" spc="0" normalizeH="0" baseline="0" noProof="0" dirty="0">
              <a:ln>
                <a:noFill/>
              </a:ln>
              <a:effectLst/>
              <a:uLnTx/>
              <a:uFillTx/>
              <a:latin typeface="Arial"/>
              <a:ea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Arial"/>
                <a:ea typeface="Arial"/>
                <a:cs typeface="Arial"/>
              </a:rPr>
              <a:t>They take the lead responsibility for keeping children safe in school, including;</a:t>
            </a:r>
            <a:r>
              <a:rPr kumimoji="0" lang="en-US" sz="1800" b="0" i="0" u="none" strike="noStrike" kern="1200" cap="none" spc="0" normalizeH="0" baseline="0" noProof="0" dirty="0">
                <a:ln>
                  <a:noFill/>
                </a:ln>
                <a:effectLst/>
                <a:uLnTx/>
                <a:uFillTx/>
                <a:latin typeface="Arial"/>
                <a:ea typeface="Arial"/>
                <a:cs typeface="Arial"/>
              </a:rPr>
              <a:t>​</a:t>
            </a:r>
            <a:endParaRPr lang="en-US" sz="1800" b="0" i="0" u="none" strike="noStrike" kern="1200" cap="none" spc="0" normalizeH="0" baseline="0" noProof="0" dirty="0">
              <a:ln>
                <a:noFill/>
              </a:ln>
              <a:effectLst/>
              <a:uLnTx/>
              <a:uFillTx/>
              <a:latin typeface="Arial"/>
              <a:ea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Arial"/>
                <a:ea typeface="Arial"/>
                <a:cs typeface="Arial"/>
              </a:rPr>
              <a:t>​</a:t>
            </a:r>
            <a:endParaRPr lang="en-GB" sz="1800" b="0" i="0" u="none" strike="noStrike" kern="1200" cap="none" spc="0" normalizeH="0" baseline="0" noProof="0" dirty="0">
              <a:ln>
                <a:noFill/>
              </a:ln>
              <a:effectLst/>
              <a:uLnTx/>
              <a:uFillTx/>
              <a:latin typeface="Arial"/>
              <a:ea typeface="Arial"/>
              <a:cs typeface="Arial"/>
            </a:endParaRPr>
          </a:p>
          <a:p>
            <a:pPr marL="285750" marR="0" lvl="0" indent="-285750" algn="l" defTabSz="914400" rtl="0" eaLnBrk="1" fontAlgn="auto" latinLnBrk="0" hangingPunct="1">
              <a:lnSpc>
                <a:spcPct val="100000"/>
              </a:lnSpc>
              <a:spcBef>
                <a:spcPts val="0"/>
              </a:spcBef>
              <a:spcAft>
                <a:spcPts val="0"/>
              </a:spcAft>
              <a:buClrTx/>
              <a:buSzTx/>
              <a:buFont typeface="Arial,Sans-Serif"/>
              <a:buChar char="•"/>
              <a:tabLst/>
              <a:defRPr/>
            </a:pPr>
            <a:r>
              <a:rPr kumimoji="0" lang="en-GB" sz="1800" b="0" i="0" u="none" strike="noStrike" kern="1200" cap="none" spc="0" normalizeH="0" baseline="0" noProof="0" dirty="0">
                <a:ln>
                  <a:noFill/>
                </a:ln>
                <a:effectLst/>
                <a:uLnTx/>
                <a:uFillTx/>
                <a:latin typeface="Arial"/>
                <a:ea typeface="Arial"/>
                <a:cs typeface="Arial"/>
              </a:rPr>
              <a:t>Always being available in school hours for safeguarding concerns.</a:t>
            </a:r>
            <a:r>
              <a:rPr kumimoji="0" lang="en-US" sz="1800" b="0" i="0" u="none" strike="noStrike" kern="1200" cap="none" spc="0" normalizeH="0" baseline="0" noProof="0" dirty="0">
                <a:ln>
                  <a:noFill/>
                </a:ln>
                <a:effectLst/>
                <a:uLnTx/>
                <a:uFillTx/>
                <a:latin typeface="Arial"/>
                <a:ea typeface="Arial"/>
                <a:cs typeface="Arial"/>
              </a:rPr>
              <a:t>​</a:t>
            </a:r>
            <a:endParaRPr lang="en-US" sz="1800" b="0" i="0" u="none" strike="noStrike" kern="1200" cap="none" spc="0" normalizeH="0" baseline="0" noProof="0" dirty="0">
              <a:ln>
                <a:noFill/>
              </a:ln>
              <a:effectLst/>
              <a:uLnTx/>
              <a:uFillTx/>
              <a:latin typeface="Arial"/>
              <a:ea typeface="Arial"/>
              <a:cs typeface="Arial"/>
            </a:endParaRPr>
          </a:p>
          <a:p>
            <a:pPr marL="285750" marR="0" lvl="0" indent="-285750" algn="l" defTabSz="914400" rtl="0" eaLnBrk="1" fontAlgn="auto" latinLnBrk="0" hangingPunct="1">
              <a:lnSpc>
                <a:spcPct val="100000"/>
              </a:lnSpc>
              <a:spcBef>
                <a:spcPts val="0"/>
              </a:spcBef>
              <a:spcAft>
                <a:spcPts val="0"/>
              </a:spcAft>
              <a:buClrTx/>
              <a:buSzTx/>
              <a:buFont typeface="Arial,Sans-Serif"/>
              <a:buChar char="•"/>
              <a:tabLst/>
              <a:defRPr/>
            </a:pPr>
            <a:r>
              <a:rPr kumimoji="0" lang="en-GB" sz="1800" b="0" i="0" u="none" strike="noStrike" kern="1200" cap="none" spc="0" normalizeH="0" baseline="0" noProof="0" dirty="0">
                <a:ln>
                  <a:noFill/>
                </a:ln>
                <a:effectLst/>
                <a:uLnTx/>
                <a:uFillTx/>
                <a:latin typeface="Arial"/>
                <a:ea typeface="Arial"/>
                <a:cs typeface="Arial"/>
              </a:rPr>
              <a:t>Taking action and contacting external agencies such as Social Care, Police, Health when there's a concern.</a:t>
            </a:r>
            <a:r>
              <a:rPr kumimoji="0" lang="en-US" sz="1800" b="0" i="0" u="none" strike="noStrike" kern="1200" cap="none" spc="0" normalizeH="0" baseline="0" noProof="0" dirty="0">
                <a:ln>
                  <a:noFill/>
                </a:ln>
                <a:effectLst/>
                <a:uLnTx/>
                <a:uFillTx/>
                <a:latin typeface="Arial"/>
                <a:ea typeface="Arial"/>
                <a:cs typeface="Arial"/>
              </a:rPr>
              <a:t>​</a:t>
            </a:r>
            <a:endParaRPr lang="en-US" sz="1800" b="0" i="0" u="none" strike="noStrike" kern="1200" cap="none" spc="0" normalizeH="0" baseline="0" noProof="0" dirty="0">
              <a:ln>
                <a:noFill/>
              </a:ln>
              <a:effectLst/>
              <a:uLnTx/>
              <a:uFillTx/>
              <a:latin typeface="Arial"/>
              <a:ea typeface="Arial"/>
              <a:cs typeface="Arial"/>
            </a:endParaRPr>
          </a:p>
          <a:p>
            <a:pPr marL="285750" marR="0" lvl="0" indent="-285750" algn="l" defTabSz="914400" rtl="0" eaLnBrk="1" fontAlgn="auto" latinLnBrk="0" hangingPunct="1">
              <a:lnSpc>
                <a:spcPct val="100000"/>
              </a:lnSpc>
              <a:spcBef>
                <a:spcPts val="0"/>
              </a:spcBef>
              <a:spcAft>
                <a:spcPts val="0"/>
              </a:spcAft>
              <a:buClrTx/>
              <a:buSzTx/>
              <a:buFont typeface="Arial,Sans-Serif"/>
              <a:buChar char="•"/>
              <a:tabLst/>
              <a:defRPr/>
            </a:pPr>
            <a:r>
              <a:rPr kumimoji="0" lang="en-GB" sz="1800" b="0" i="0" u="none" strike="noStrike" kern="1200" cap="none" spc="0" normalizeH="0" baseline="0" noProof="0" dirty="0">
                <a:ln>
                  <a:noFill/>
                </a:ln>
                <a:effectLst/>
                <a:uLnTx/>
                <a:uFillTx/>
                <a:latin typeface="Arial"/>
                <a:ea typeface="Arial"/>
                <a:cs typeface="Arial"/>
              </a:rPr>
              <a:t>Working with parents, carers and professionals to support children.</a:t>
            </a:r>
            <a:r>
              <a:rPr kumimoji="0" lang="en-US" sz="1800" b="0" i="0" u="none" strike="noStrike" kern="1200" cap="none" spc="0" normalizeH="0" baseline="0" noProof="0" dirty="0">
                <a:ln>
                  <a:noFill/>
                </a:ln>
                <a:effectLst/>
                <a:uLnTx/>
                <a:uFillTx/>
                <a:latin typeface="Arial"/>
                <a:ea typeface="Arial"/>
                <a:cs typeface="Arial"/>
              </a:rPr>
              <a:t>​</a:t>
            </a:r>
            <a:endParaRPr lang="en-US" sz="1800" b="0" i="0" u="none" strike="noStrike" kern="1200" cap="none" spc="0" normalizeH="0" baseline="0" noProof="0" dirty="0">
              <a:ln>
                <a:noFill/>
              </a:ln>
              <a:effectLst/>
              <a:uLnTx/>
              <a:uFillTx/>
              <a:latin typeface="Arial"/>
              <a:ea typeface="Arial"/>
              <a:cs typeface="Arial"/>
            </a:endParaRPr>
          </a:p>
          <a:p>
            <a:pPr marL="285750" marR="0" lvl="0" indent="-285750" algn="l" defTabSz="914400" rtl="0" eaLnBrk="1" fontAlgn="auto" latinLnBrk="0" hangingPunct="1">
              <a:lnSpc>
                <a:spcPct val="100000"/>
              </a:lnSpc>
              <a:spcBef>
                <a:spcPts val="0"/>
              </a:spcBef>
              <a:spcAft>
                <a:spcPts val="0"/>
              </a:spcAft>
              <a:buClrTx/>
              <a:buSzTx/>
              <a:buFont typeface="Arial,Sans-Serif"/>
              <a:buChar char="•"/>
              <a:tabLst/>
              <a:defRPr/>
            </a:pPr>
            <a:r>
              <a:rPr kumimoji="0" lang="en-GB" sz="1800" b="0" i="0" u="none" strike="noStrike" kern="1200" cap="none" spc="0" normalizeH="0" baseline="0" noProof="0" dirty="0">
                <a:ln>
                  <a:noFill/>
                </a:ln>
                <a:effectLst/>
                <a:uLnTx/>
                <a:uFillTx/>
                <a:latin typeface="Arial"/>
                <a:ea typeface="Arial"/>
                <a:cs typeface="Arial"/>
              </a:rPr>
              <a:t>Keeping child protection records confidential, accurate and secure.​</a:t>
            </a:r>
            <a:endParaRPr lang="en-GB" sz="1800" b="0" i="0" u="none" strike="noStrike" kern="1200" cap="none" spc="0" normalizeH="0" baseline="0" noProof="0" dirty="0">
              <a:ln>
                <a:noFill/>
              </a:ln>
              <a:effectLst/>
              <a:uLnTx/>
              <a:uFillTx/>
              <a:latin typeface="Arial"/>
              <a:ea typeface="Arial"/>
              <a:cs typeface="Arial"/>
            </a:endParaRPr>
          </a:p>
          <a:p>
            <a:pPr marL="285750" marR="0" lvl="0" indent="-285750" algn="l" defTabSz="914400" rtl="0" eaLnBrk="1" fontAlgn="auto" latinLnBrk="0" hangingPunct="1">
              <a:lnSpc>
                <a:spcPct val="100000"/>
              </a:lnSpc>
              <a:spcBef>
                <a:spcPts val="0"/>
              </a:spcBef>
              <a:spcAft>
                <a:spcPts val="0"/>
              </a:spcAft>
              <a:buClrTx/>
              <a:buSzTx/>
              <a:buFont typeface="Arial,Sans-Serif"/>
              <a:buChar char="•"/>
              <a:tabLst/>
              <a:defRPr/>
            </a:pPr>
            <a:r>
              <a:rPr kumimoji="0" lang="en-GB" sz="1800" b="0" i="0" u="none" strike="noStrike" kern="1200" cap="none" spc="0" normalizeH="0" baseline="0" noProof="0" dirty="0">
                <a:ln>
                  <a:noFill/>
                </a:ln>
                <a:effectLst/>
                <a:uLnTx/>
                <a:uFillTx/>
                <a:latin typeface="Arial"/>
                <a:ea typeface="Arial"/>
                <a:cs typeface="Arial"/>
              </a:rPr>
              <a:t>Supporting and training staff so everyone knows how to report concerns.</a:t>
            </a:r>
            <a:r>
              <a:rPr kumimoji="0" lang="en-US" sz="1800" b="0" i="0" u="none" strike="noStrike" kern="1200" cap="none" spc="0" normalizeH="0" baseline="0" noProof="0" dirty="0">
                <a:ln>
                  <a:noFill/>
                </a:ln>
                <a:effectLst/>
                <a:uLnTx/>
                <a:uFillTx/>
                <a:latin typeface="Arial"/>
                <a:ea typeface="Arial"/>
                <a:cs typeface="Arial"/>
              </a:rPr>
              <a:t>​</a:t>
            </a:r>
            <a:endParaRPr lang="en-US" sz="1800" b="0" i="0" u="none" strike="noStrike" kern="1200" cap="none" spc="0" normalizeH="0" baseline="0" noProof="0" dirty="0">
              <a:ln>
                <a:noFill/>
              </a:ln>
              <a:effectLst/>
              <a:uLnTx/>
              <a:uFillTx/>
              <a:latin typeface="Arial"/>
              <a:ea typeface="Arial"/>
              <a:cs typeface="Arial"/>
            </a:endParaRPr>
          </a:p>
          <a:p>
            <a:pPr marL="285750" marR="0" lvl="0" indent="-285750" algn="l" defTabSz="914400" rtl="0" eaLnBrk="1" fontAlgn="auto" latinLnBrk="0" hangingPunct="1">
              <a:lnSpc>
                <a:spcPct val="100000"/>
              </a:lnSpc>
              <a:spcBef>
                <a:spcPts val="0"/>
              </a:spcBef>
              <a:spcAft>
                <a:spcPts val="0"/>
              </a:spcAft>
              <a:buClrTx/>
              <a:buSzTx/>
              <a:buFont typeface="Arial,Sans-Serif"/>
              <a:buChar char="•"/>
              <a:tabLst/>
              <a:defRPr/>
            </a:pPr>
            <a:r>
              <a:rPr kumimoji="0" lang="en-GB" sz="1800" b="0" i="0" u="none" strike="noStrike" kern="1200" cap="none" spc="0" normalizeH="0" baseline="0" noProof="0" dirty="0">
                <a:ln>
                  <a:noFill/>
                </a:ln>
                <a:effectLst/>
                <a:uLnTx/>
                <a:uFillTx/>
                <a:latin typeface="Arial"/>
                <a:ea typeface="Arial"/>
                <a:cs typeface="Arial"/>
              </a:rPr>
              <a:t>Ensuring policies and safeguarding information are understood and accessible.</a:t>
            </a:r>
            <a:r>
              <a:rPr kumimoji="0" lang="en-US" sz="1800" b="0" i="0" u="none" strike="noStrike" kern="1200" cap="none" spc="0" normalizeH="0" baseline="0" noProof="0" dirty="0">
                <a:ln>
                  <a:noFill/>
                </a:ln>
                <a:effectLst/>
                <a:uLnTx/>
                <a:uFillTx/>
                <a:latin typeface="Arial"/>
                <a:ea typeface="Arial"/>
                <a:cs typeface="Arial"/>
              </a:rPr>
              <a:t>​</a:t>
            </a:r>
            <a:endParaRPr lang="en-US" sz="1800" b="0" i="0" u="none" strike="noStrike" kern="1200" cap="none" spc="0" normalizeH="0" baseline="0" noProof="0" dirty="0">
              <a:ln>
                <a:noFill/>
              </a:ln>
              <a:effectLst/>
              <a:uLnTx/>
              <a:uFillTx/>
              <a:latin typeface="Arial"/>
              <a:ea typeface="Arial"/>
              <a:cs typeface="Arial"/>
            </a:endParaRPr>
          </a:p>
          <a:p>
            <a:pPr marL="285750" marR="0" lvl="0" indent="-285750" algn="l" defTabSz="914400" rtl="0" eaLnBrk="1" fontAlgn="auto" latinLnBrk="0" hangingPunct="1">
              <a:lnSpc>
                <a:spcPct val="100000"/>
              </a:lnSpc>
              <a:spcBef>
                <a:spcPts val="0"/>
              </a:spcBef>
              <a:spcAft>
                <a:spcPts val="0"/>
              </a:spcAft>
              <a:buClrTx/>
              <a:buSzTx/>
              <a:buFont typeface="Arial,Sans-Serif"/>
              <a:buChar char="•"/>
              <a:tabLst/>
              <a:defRPr/>
            </a:pPr>
            <a:r>
              <a:rPr kumimoji="0" lang="en-GB" sz="1800" b="0" i="0" u="none" strike="noStrike" kern="1200" cap="none" spc="0" normalizeH="0" baseline="0" noProof="0" dirty="0">
                <a:ln>
                  <a:noFill/>
                </a:ln>
                <a:effectLst/>
                <a:uLnTx/>
                <a:uFillTx/>
                <a:latin typeface="Arial"/>
                <a:ea typeface="Arial"/>
                <a:cs typeface="Arial"/>
              </a:rPr>
              <a:t>Promoting a culture where children feel listened to and taken seriously.</a:t>
            </a:r>
            <a:r>
              <a:rPr kumimoji="0" lang="en-US" sz="1800" b="0" i="0" u="none" strike="noStrike" kern="1200" cap="none" spc="0" normalizeH="0" baseline="0" noProof="0" dirty="0">
                <a:ln>
                  <a:noFill/>
                </a:ln>
                <a:effectLst/>
                <a:uLnTx/>
                <a:uFillTx/>
                <a:latin typeface="Arial"/>
                <a:ea typeface="Arial"/>
                <a:cs typeface="Arial"/>
              </a:rPr>
              <a:t>​</a:t>
            </a:r>
            <a:endParaRPr lang="en-US" sz="1800" b="0" i="0" u="none" strike="noStrike" kern="1200" cap="none" spc="0" normalizeH="0" baseline="0" noProof="0" dirty="0">
              <a:ln>
                <a:noFill/>
              </a:ln>
              <a:effectLst/>
              <a:uLnTx/>
              <a:uFillTx/>
              <a:latin typeface="Arial"/>
              <a:ea typeface="Arial"/>
              <a:cs typeface="Arial"/>
            </a:endParaRPr>
          </a:p>
          <a:p>
            <a:pPr marL="285750" marR="0" lvl="0" indent="-285750" algn="l" defTabSz="914400" rtl="0" eaLnBrk="1" fontAlgn="auto" latinLnBrk="0" hangingPunct="1">
              <a:lnSpc>
                <a:spcPct val="100000"/>
              </a:lnSpc>
              <a:spcBef>
                <a:spcPts val="0"/>
              </a:spcBef>
              <a:spcAft>
                <a:spcPts val="0"/>
              </a:spcAft>
              <a:buClrTx/>
              <a:buSzTx/>
              <a:buFont typeface="Arial,Sans-Serif"/>
              <a:buChar char="•"/>
              <a:tabLst/>
              <a:defRPr/>
            </a:pPr>
            <a:r>
              <a:rPr kumimoji="0" lang="en-GB" sz="1800" b="0" i="0" u="none" strike="noStrike" kern="1200" cap="none" spc="0" normalizeH="0" baseline="0" noProof="0" dirty="0">
                <a:ln>
                  <a:noFill/>
                </a:ln>
                <a:effectLst/>
                <a:uLnTx/>
                <a:uFillTx/>
                <a:latin typeface="Arial"/>
                <a:ea typeface="Arial"/>
                <a:cs typeface="Arial"/>
              </a:rPr>
              <a:t>Keeping safeguarding knowledge up to date with regular training.</a:t>
            </a:r>
            <a:r>
              <a:rPr kumimoji="0" lang="en-US" sz="1800" b="0" i="0" u="none" strike="noStrike" kern="1200" cap="none" spc="0" normalizeH="0" baseline="0" noProof="0" dirty="0">
                <a:ln>
                  <a:noFill/>
                </a:ln>
                <a:effectLst/>
                <a:uLnTx/>
                <a:uFillTx/>
                <a:latin typeface="Arial"/>
                <a:ea typeface="Arial"/>
                <a:cs typeface="Arial"/>
              </a:rPr>
              <a:t>​</a:t>
            </a:r>
            <a:endParaRPr lang="en-US" sz="1800" b="0" i="0" u="none" strike="noStrike" kern="1200" cap="none" spc="0" normalizeH="0" baseline="0" noProof="0" dirty="0">
              <a:ln>
                <a:noFill/>
              </a:ln>
              <a:effectLst/>
              <a:uLnTx/>
              <a:uFillTx/>
              <a:latin typeface="Arial"/>
              <a:ea typeface="Arial"/>
              <a:cs typeface="Arial"/>
            </a:endParaRPr>
          </a:p>
          <a:p>
            <a:pPr>
              <a:defRPr/>
            </a:pPr>
            <a:endParaRPr lang="en-US" sz="2400" dirty="0">
              <a:latin typeface="Arial"/>
              <a:cs typeface="Arial"/>
            </a:endParaRPr>
          </a:p>
          <a:p>
            <a:pPr>
              <a:defRPr/>
            </a:pPr>
            <a:r>
              <a:rPr lang="en-GB" b="1" dirty="0">
                <a:latin typeface="Arial" panose="020B0604020202020204" pitchFamily="34" charset="0"/>
                <a:cs typeface="Arial" panose="020B0604020202020204" pitchFamily="34" charset="0"/>
              </a:rPr>
              <a:t>The DSL and Deputy DSLs lead safeguarding, but we rely on all staff and volunteers being vigilant, professionally curious, and willing to share concerns. Effective safeguarding depends on a whole school approach , everyone understanding their role and working together to keep children safe.</a:t>
            </a:r>
            <a:endParaRPr lang="en-GB" dirty="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Sans-Serif"/>
              <a:buChar char="•"/>
              <a:tabLst/>
              <a:defRPr/>
            </a:pPr>
            <a:endParaRPr kumimoji="0" lang="en-US" sz="2000" b="0" i="0" u="none" strike="noStrike" kern="1200" cap="none" spc="0" normalizeH="0" baseline="0" noProof="0" dirty="0">
              <a:ln>
                <a:noFill/>
              </a:ln>
              <a:solidFill>
                <a:prstClr val="black"/>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Calibri" panose="020F0502020204030204"/>
              <a:cs typeface="Calibri" panose="020F0502020204030204"/>
            </a:endParaRPr>
          </a:p>
        </p:txBody>
      </p:sp>
      <p:pic>
        <p:nvPicPr>
          <p:cNvPr id="7" name="Graphic 6" descr="Group outline">
            <a:extLst>
              <a:ext uri="{FF2B5EF4-FFF2-40B4-BE49-F238E27FC236}">
                <a16:creationId xmlns:a16="http://schemas.microsoft.com/office/drawing/2014/main" id="{06DCB25D-967F-2029-7674-6A5EF527874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65771" y="1004656"/>
            <a:ext cx="2052128" cy="1881728"/>
          </a:xfrm>
          <a:prstGeom prst="rect">
            <a:avLst/>
          </a:prstGeom>
        </p:spPr>
      </p:pic>
    </p:spTree>
    <p:extLst>
      <p:ext uri="{BB962C8B-B14F-4D97-AF65-F5344CB8AC3E}">
        <p14:creationId xmlns:p14="http://schemas.microsoft.com/office/powerpoint/2010/main" val="12531053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ABB7E428B4FAE46AD55AE92D82A6B2B" ma:contentTypeVersion="11" ma:contentTypeDescription="Create a new document." ma:contentTypeScope="" ma:versionID="43c39a66d49041599ac5e11fc5300194">
  <xsd:schema xmlns:xsd="http://www.w3.org/2001/XMLSchema" xmlns:xs="http://www.w3.org/2001/XMLSchema" xmlns:p="http://schemas.microsoft.com/office/2006/metadata/properties" xmlns:ns2="c4444df8-897c-4554-b24f-a0b880a41860" xmlns:ns3="a053faca-9702-4722-b74e-5609b65a1ddd" targetNamespace="http://schemas.microsoft.com/office/2006/metadata/properties" ma:root="true" ma:fieldsID="97ff3bc66595a062231cda8ca1c9b857" ns2:_="" ns3:_="">
    <xsd:import namespace="c4444df8-897c-4554-b24f-a0b880a41860"/>
    <xsd:import namespace="a053faca-9702-4722-b74e-5609b65a1dd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3:SharedWithUsers" minOccurs="0"/>
                <xsd:element ref="ns3:SharedWithDetails" minOccurs="0"/>
                <xsd:element ref="ns2:MediaServiceDateTaken" minOccurs="0"/>
                <xsd:element ref="ns2:MediaServiceGenerationTime" minOccurs="0"/>
                <xsd:element ref="ns2:MediaServiceEventHashCode" minOccurs="0"/>
                <xsd:element ref="ns2:MediaLengthInSecond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4444df8-897c-4554-b24f-a0b880a4186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053faca-9702-4722-b74e-5609b65a1dd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9D39A5E-799F-4D07-8469-02B9F68695F6}">
  <ds:schemaRefs>
    <ds:schemaRef ds:uri="http://purl.org/dc/terms/"/>
    <ds:schemaRef ds:uri="c4444df8-897c-4554-b24f-a0b880a41860"/>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www.w3.org/XML/1998/namespace"/>
    <ds:schemaRef ds:uri="http://schemas.microsoft.com/office/infopath/2007/PartnerControls"/>
    <ds:schemaRef ds:uri="a053faca-9702-4722-b74e-5609b65a1ddd"/>
    <ds:schemaRef ds:uri="http://purl.org/dc/dcmitype/"/>
  </ds:schemaRefs>
</ds:datastoreItem>
</file>

<file path=customXml/itemProps2.xml><?xml version="1.0" encoding="utf-8"?>
<ds:datastoreItem xmlns:ds="http://schemas.openxmlformats.org/officeDocument/2006/customXml" ds:itemID="{C7E6A09C-EF03-495E-AD28-D91E75E07A61}">
  <ds:schemaRefs>
    <ds:schemaRef ds:uri="a053faca-9702-4722-b74e-5609b65a1ddd"/>
    <ds:schemaRef ds:uri="c4444df8-897c-4554-b24f-a0b880a4186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CB7847A-2B24-4B1D-B708-EBF25817ED59}">
  <ds:schemaRefs>
    <ds:schemaRef ds:uri="http://schemas.microsoft.com/sharepoint/v3/contenttype/forms"/>
  </ds:schemaRefs>
</ds:datastoreItem>
</file>

<file path=docMetadata/LabelInfo.xml><?xml version="1.0" encoding="utf-8"?>
<clbl:labelList xmlns:clbl="http://schemas.microsoft.com/office/2020/mipLabelMetadata">
  <clbl:label id="{53e92c36-6617-4e71-a989-dd739ad32a4d}" enabled="0" method="" siteId="{53e92c36-6617-4e71-a989-dd739ad32a4d}" removed="1"/>
</clbl:labelList>
</file>

<file path=docProps/app.xml><?xml version="1.0" encoding="utf-8"?>
<Properties xmlns="http://schemas.openxmlformats.org/officeDocument/2006/extended-properties" xmlns:vt="http://schemas.openxmlformats.org/officeDocument/2006/docPropsVTypes">
  <TotalTime>314</TotalTime>
  <Words>9804</Words>
  <Application>Microsoft Office PowerPoint</Application>
  <PresentationFormat>Widescreen</PresentationFormat>
  <Paragraphs>846</Paragraphs>
  <Slides>27</Slides>
  <Notes>26</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27</vt:i4>
      </vt:variant>
    </vt:vector>
  </HeadingPairs>
  <TitlesOfParts>
    <vt:vector size="44" baseType="lpstr">
      <vt:lpstr>-apple-system</vt:lpstr>
      <vt:lpstr>Aptos</vt:lpstr>
      <vt:lpstr>arial</vt:lpstr>
      <vt:lpstr>arial</vt:lpstr>
      <vt:lpstr>Arial,Sans-Serif</vt:lpstr>
      <vt:lpstr>Bradley Hand ITC</vt:lpstr>
      <vt:lpstr>Calibri</vt:lpstr>
      <vt:lpstr>Calibri Light</vt:lpstr>
      <vt:lpstr>Courier New</vt:lpstr>
      <vt:lpstr>GDS Transport</vt:lpstr>
      <vt:lpstr>NSPCC-Regular</vt:lpstr>
      <vt:lpstr>Segoe UI</vt:lpstr>
      <vt:lpstr>Source Sans Pro</vt:lpstr>
      <vt:lpstr>Source Serif Pro</vt:lpstr>
      <vt:lpstr>Symbol</vt:lpstr>
      <vt:lpstr>Times New Roman</vt:lpstr>
      <vt:lpstr>Office Theme</vt:lpstr>
      <vt:lpstr>Safeguarding Children Induction for  Staff and volunteers. </vt:lpstr>
      <vt:lpstr>Aims &amp; Learning Objectives</vt:lpstr>
      <vt:lpstr>Safeguarding legislation &amp; statutory guidance  </vt:lpstr>
      <vt:lpstr>Systems that support safeguarding in schools  </vt:lpstr>
      <vt:lpstr> </vt:lpstr>
      <vt:lpstr> </vt:lpstr>
      <vt:lpstr>3. Staff Code of Conduct (Staff behaviour policy) </vt:lpstr>
      <vt:lpstr> 4. Safeguarding response to children Absent from Education  </vt:lpstr>
      <vt:lpstr>5. Role of the Designated Safeguarding Leads   </vt:lpstr>
      <vt:lpstr>Designated Safeguarding Leads, Deputy DSLs and other key staff</vt:lpstr>
      <vt:lpstr> Governance </vt:lpstr>
      <vt:lpstr> </vt:lpstr>
      <vt:lpstr>PowerPoint Presentation</vt:lpstr>
      <vt:lpstr> Part 1 KCSIE - What staff need to know and do A child centred and co-ordinated approach to safeguarding  </vt:lpstr>
      <vt:lpstr>Abuse, neglect and exploitation</vt:lpstr>
      <vt:lpstr>Possible indicators of physical abuse </vt:lpstr>
      <vt:lpstr>Possible indicators of emotional abuse</vt:lpstr>
      <vt:lpstr>Possible indicators of sexual abuse </vt:lpstr>
      <vt:lpstr>Possible indicators of neglect </vt:lpstr>
      <vt:lpstr>Exploitation and possible indicators </vt:lpstr>
      <vt:lpstr>  KCSIE Annex A - further information </vt:lpstr>
      <vt:lpstr>How to report a concern about a child </vt:lpstr>
      <vt:lpstr>Concerns &amp; allegations against staff </vt:lpstr>
      <vt:lpstr>PowerPoint Presentation</vt:lpstr>
      <vt:lpstr>PowerPoint Presentation</vt:lpstr>
      <vt:lpstr>Wellbeing for staff </vt:lpstr>
      <vt:lpstr>e Training  </vt:lpstr>
    </vt:vector>
  </TitlesOfParts>
  <Company>Hertfordshire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Update 2024-2025</dc:title>
  <dc:creator>Josh Pollard</dc:creator>
  <cp:lastModifiedBy>Laura Deadman</cp:lastModifiedBy>
  <cp:revision>63</cp:revision>
  <dcterms:created xsi:type="dcterms:W3CDTF">2024-05-01T10:43:17Z</dcterms:created>
  <dcterms:modified xsi:type="dcterms:W3CDTF">2026-08-07T08:52:15Z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0x010100DABB7E428B4FAE46AD55AE92D82A6B2B</vt:lpwstr>
  </property>
</Properties>
</file>